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7" r:id="rId2"/>
    <p:sldId id="258" r:id="rId3"/>
    <p:sldId id="260" r:id="rId4"/>
    <p:sldId id="261" r:id="rId5"/>
    <p:sldId id="262" r:id="rId6"/>
    <p:sldId id="263" r:id="rId7"/>
    <p:sldId id="264" r:id="rId8"/>
    <p:sldId id="265" r:id="rId9"/>
    <p:sldId id="266" r:id="rId10"/>
    <p:sldId id="267" r:id="rId11"/>
    <p:sldId id="268" r:id="rId12"/>
    <p:sldId id="269" r:id="rId13"/>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58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23610B3-8BD8-4E00-A412-B4CD70EC61F0}" type="datetimeFigureOut">
              <a:rPr lang="cs-CZ" smtClean="0"/>
              <a:pPr/>
              <a:t>18.4.2014</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372022-5D42-44A6-812C-8DB5665FA0B5}" type="slidenum">
              <a:rPr lang="cs-CZ" smtClean="0"/>
              <a:pPr/>
              <a:t>‹#›</a:t>
            </a:fld>
            <a:endParaRPr lang="cs-CZ"/>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717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7172" name="Zástupný symbol pro číslo snímku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049B2BC-9A0C-4C38-83A2-6F466D9F12DD}" type="slidenum">
              <a:rPr lang="cs-CZ" smtClean="0"/>
              <a:pPr fontAlgn="base">
                <a:spcBef>
                  <a:spcPct val="0"/>
                </a:spcBef>
                <a:spcAft>
                  <a:spcPct val="0"/>
                </a:spcAft>
                <a:defRPr/>
              </a:pPr>
              <a:t>1</a:t>
            </a:fld>
            <a:endParaRPr lang="cs-CZ"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bg>
      <p:bgRef idx="1002">
        <a:schemeClr val="bg2"/>
      </p:bgRef>
    </p:bg>
    <p:spTree>
      <p:nvGrpSpPr>
        <p:cNvPr id="1" name=""/>
        <p:cNvGrpSpPr/>
        <p:nvPr/>
      </p:nvGrpSpPr>
      <p:grpSpPr>
        <a:xfrm>
          <a:off x="0" y="0"/>
          <a:ext cx="0" cy="0"/>
          <a:chOff x="0" y="0"/>
          <a:chExt cx="0" cy="0"/>
        </a:xfrm>
      </p:grpSpPr>
      <p:sp>
        <p:nvSpPr>
          <p:cNvPr id="9" name="Nadpis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cs-CZ" smtClean="0"/>
              <a:t>Klepnutím lze upravit styl předlohy nadpisů.</a:t>
            </a:r>
            <a:endParaRPr kumimoji="0" lang="en-US"/>
          </a:p>
        </p:txBody>
      </p:sp>
      <p:sp>
        <p:nvSpPr>
          <p:cNvPr id="17" name="Podnadpis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Klepnutím lze upravit styl předlohy podnadpisů.</a:t>
            </a:r>
            <a:endParaRPr kumimoji="0" lang="en-US"/>
          </a:p>
        </p:txBody>
      </p:sp>
      <p:sp>
        <p:nvSpPr>
          <p:cNvPr id="30" name="Zástupný symbol pro datum 29"/>
          <p:cNvSpPr>
            <a:spLocks noGrp="1"/>
          </p:cNvSpPr>
          <p:nvPr>
            <p:ph type="dt" sz="half" idx="10"/>
          </p:nvPr>
        </p:nvSpPr>
        <p:spPr/>
        <p:txBody>
          <a:bodyPr/>
          <a:lstStyle/>
          <a:p>
            <a:fld id="{18A2481B-5154-415F-B752-558547769AA3}" type="datetimeFigureOut">
              <a:rPr lang="cs-CZ" smtClean="0"/>
              <a:pPr/>
              <a:t>18.4.2014</a:t>
            </a:fld>
            <a:endParaRPr lang="cs-CZ"/>
          </a:p>
        </p:txBody>
      </p:sp>
      <p:sp>
        <p:nvSpPr>
          <p:cNvPr id="19" name="Zástupný symbol pro zápatí 18"/>
          <p:cNvSpPr>
            <a:spLocks noGrp="1"/>
          </p:cNvSpPr>
          <p:nvPr>
            <p:ph type="ftr" sz="quarter" idx="11"/>
          </p:nvPr>
        </p:nvSpPr>
        <p:spPr/>
        <p:txBody>
          <a:bodyPr/>
          <a:lstStyle/>
          <a:p>
            <a:endParaRPr lang="cs-CZ"/>
          </a:p>
        </p:txBody>
      </p:sp>
      <p:sp>
        <p:nvSpPr>
          <p:cNvPr id="27" name="Zástupný symbol pro číslo snímku 26"/>
          <p:cNvSpPr>
            <a:spLocks noGrp="1"/>
          </p:cNvSpPr>
          <p:nvPr>
            <p:ph type="sldNum" sz="quarter" idx="12"/>
          </p:nvPr>
        </p:nvSpPr>
        <p:spPr/>
        <p:txBody>
          <a:bodyPr/>
          <a:lstStyle/>
          <a:p>
            <a:fld id="{20264769-77EF-4CD0-90DE-F7D7F2D423C4}" type="slidenum">
              <a:rPr lang="cs-CZ" smtClean="0"/>
              <a:pPr/>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obsah 2"/>
          <p:cNvSpPr>
            <a:spLocks noGrp="1"/>
          </p:cNvSpPr>
          <p:nvPr>
            <p:ph idx="1"/>
          </p:nvPr>
        </p:nvSpPr>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18A2481B-5154-415F-B752-558547769AA3}" type="datetimeFigureOut">
              <a:rPr lang="cs-CZ" smtClean="0"/>
              <a:pPr/>
              <a:t>18.4.2014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bg>
      <p:bgRef idx="1002">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Klepnutím lze upravit styly předlohy textu.</a:t>
            </a:r>
          </a:p>
        </p:txBody>
      </p:sp>
      <p:sp>
        <p:nvSpPr>
          <p:cNvPr id="4" name="Zástupný symbol pro datum 3"/>
          <p:cNvSpPr>
            <a:spLocks noGrp="1"/>
          </p:cNvSpPr>
          <p:nvPr>
            <p:ph type="dt" sz="half" idx="10"/>
          </p:nvPr>
        </p:nvSpPr>
        <p:spPr/>
        <p:txBody>
          <a:bodyPr/>
          <a:lstStyle/>
          <a:p>
            <a:fld id="{18A2481B-5154-415F-B752-558547769AA3}" type="datetimeFigureOut">
              <a:rPr lang="cs-CZ" smtClean="0"/>
              <a:pPr/>
              <a:t>18.4.2014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704088"/>
            <a:ext cx="8229600" cy="1143000"/>
          </a:xfrm>
        </p:spPr>
        <p:txBody>
          <a:bodyPr/>
          <a:lstStyle/>
          <a:p>
            <a:r>
              <a:rPr kumimoji="0" lang="cs-CZ" smtClean="0"/>
              <a:t>Klepnutím lze upravit styl předlohy nadpisů.</a:t>
            </a:r>
            <a:endParaRPr kumimoji="0" lang="en-US"/>
          </a:p>
        </p:txBody>
      </p:sp>
      <p:sp>
        <p:nvSpPr>
          <p:cNvPr id="3" name="Zástupný symbol pro obsah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p>
            <a:fld id="{18A2481B-5154-415F-B752-558547769AA3}" type="datetimeFigureOut">
              <a:rPr lang="cs-CZ" smtClean="0"/>
              <a:pPr/>
              <a:t>18.4.2014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704088"/>
            <a:ext cx="8229600" cy="1143000"/>
          </a:xfrm>
        </p:spPr>
        <p:txBody>
          <a:bodyPr tIns="45720" anchor="b"/>
          <a:lstStyle>
            <a:lvl1pPr>
              <a:defRPr/>
            </a:lvl1pPr>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sp>
        <p:nvSpPr>
          <p:cNvPr id="4" name="Zástupný symbol pro text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sp>
        <p:nvSpPr>
          <p:cNvPr id="5" name="Zástupný symbol pro obsah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p>
            <a:fld id="{18A2481B-5154-415F-B752-558547769AA3}" type="datetimeFigureOut">
              <a:rPr lang="cs-CZ" smtClean="0"/>
              <a:pPr/>
              <a:t>18.4.2014</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cs-CZ" smtClean="0"/>
              <a:t>Klepnutím lze upravit styl předlohy nadpisů.</a:t>
            </a:r>
            <a:endParaRPr kumimoji="0" lang="en-US"/>
          </a:p>
        </p:txBody>
      </p:sp>
      <p:sp>
        <p:nvSpPr>
          <p:cNvPr id="3" name="Zástupný symbol pro datum 2"/>
          <p:cNvSpPr>
            <a:spLocks noGrp="1"/>
          </p:cNvSpPr>
          <p:nvPr>
            <p:ph type="dt" sz="half" idx="10"/>
          </p:nvPr>
        </p:nvSpPr>
        <p:spPr/>
        <p:txBody>
          <a:bodyPr/>
          <a:lstStyle/>
          <a:p>
            <a:fld id="{18A2481B-5154-415F-B752-558547769AA3}" type="datetimeFigureOut">
              <a:rPr lang="cs-CZ" smtClean="0"/>
              <a:pPr/>
              <a:t>18.4.2014</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18A2481B-5154-415F-B752-558547769AA3}" type="datetimeFigureOut">
              <a:rPr lang="cs-CZ" smtClean="0"/>
              <a:pPr/>
              <a:t>18.4.2014</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cs-CZ" smtClean="0"/>
              <a:t>Klepnutím lze upravit styl předlohy nadpisů.</a:t>
            </a:r>
            <a:endParaRPr kumimoji="0" lang="en-US"/>
          </a:p>
        </p:txBody>
      </p:sp>
      <p:sp>
        <p:nvSpPr>
          <p:cNvPr id="3" name="Zástupný symbol pro text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cs-CZ" smtClean="0"/>
              <a:t>Klepnutím lze upravit styly předlohy textu.</a:t>
            </a:r>
          </a:p>
        </p:txBody>
      </p:sp>
      <p:sp>
        <p:nvSpPr>
          <p:cNvPr id="4" name="Zástupný symbol pro obsah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p>
            <a:fld id="{18A2481B-5154-415F-B752-558547769AA3}" type="datetimeFigureOut">
              <a:rPr lang="cs-CZ" smtClean="0"/>
              <a:pPr/>
              <a:t>18.4.2014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9" name="Obdélník s odříznutým a zakulaceným jedním rohem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Pravoúhlý trojúhelník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Nadpis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cs-CZ" smtClean="0"/>
              <a:t>Klepnutím lze upravit styl předlohy nadpisů.</a:t>
            </a:r>
            <a:endParaRPr kumimoji="0" lang="en-US"/>
          </a:p>
        </p:txBody>
      </p:sp>
      <p:sp>
        <p:nvSpPr>
          <p:cNvPr id="4" name="Zástupný symbol pro text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cs-CZ" smtClean="0"/>
              <a:t>Klepnutím lze upravit styly předlohy textu.</a:t>
            </a:r>
          </a:p>
        </p:txBody>
      </p:sp>
      <p:sp>
        <p:nvSpPr>
          <p:cNvPr id="5" name="Zástupný symbol pro datum 4"/>
          <p:cNvSpPr>
            <a:spLocks noGrp="1"/>
          </p:cNvSpPr>
          <p:nvPr>
            <p:ph type="dt" sz="half" idx="10"/>
          </p:nvPr>
        </p:nvSpPr>
        <p:spPr/>
        <p:txBody>
          <a:bodyPr/>
          <a:lstStyle/>
          <a:p>
            <a:fld id="{18A2481B-5154-415F-B752-558547769AA3}" type="datetimeFigureOut">
              <a:rPr lang="cs-CZ" smtClean="0"/>
              <a:pPr/>
              <a:t>18.4.2014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a:xfrm>
            <a:off x="8077200" y="6356350"/>
            <a:ext cx="609600" cy="365125"/>
          </a:xfrm>
        </p:spPr>
        <p:txBody>
          <a:bodyPr/>
          <a:lstStyle/>
          <a:p>
            <a:fld id="{20264769-77EF-4CD0-90DE-F7D7F2D423C4}" type="slidenum">
              <a:rPr lang="cs-CZ" smtClean="0"/>
              <a:pPr/>
              <a:t>‹#›</a:t>
            </a:fld>
            <a:endParaRPr lang="cs-CZ"/>
          </a:p>
        </p:txBody>
      </p:sp>
      <p:sp>
        <p:nvSpPr>
          <p:cNvPr id="3" name="Zástupný symbol pro obrázek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cs-CZ" smtClean="0"/>
              <a:t>Klepnutím na ikonu přidáte obrázek.</a:t>
            </a:r>
            <a:endParaRPr kumimoji="0" lang="en-US" dirty="0"/>
          </a:p>
        </p:txBody>
      </p:sp>
      <p:sp>
        <p:nvSpPr>
          <p:cNvPr id="10" name="Volný tvar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Volný tvar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18A2481B-5154-415F-B752-558547769AA3}" type="datetimeFigureOut">
              <a:rPr lang="cs-CZ" smtClean="0"/>
              <a:pPr/>
              <a:t>18.4.2014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914401"/>
            <a:ext cx="2057400" cy="5211763"/>
          </a:xfrm>
        </p:spPr>
        <p:txBody>
          <a:bodyPr vert="eaVer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914401"/>
            <a:ext cx="6019800" cy="5211763"/>
          </a:xfrm>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18A2481B-5154-415F-B752-558547769AA3}" type="datetimeFigureOut">
              <a:rPr lang="cs-CZ" smtClean="0"/>
              <a:pPr/>
              <a:t>18.4.2014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Volný tvar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Volný tvar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Zástupný symbol pro nadpis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cs-CZ" smtClean="0"/>
              <a:t>Klepnutím lze upravit styl předlohy nadpisů.</a:t>
            </a:r>
            <a:endParaRPr kumimoji="0" lang="en-US"/>
          </a:p>
        </p:txBody>
      </p:sp>
      <p:sp>
        <p:nvSpPr>
          <p:cNvPr id="30" name="Zástupný symbol pro text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0" name="Zástupný symbol pro datum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8A2481B-5154-415F-B752-558547769AA3}" type="datetimeFigureOut">
              <a:rPr lang="cs-CZ" smtClean="0"/>
              <a:pPr/>
              <a:t>18.4.2014</a:t>
            </a:fld>
            <a:endParaRPr lang="cs-CZ"/>
          </a:p>
        </p:txBody>
      </p:sp>
      <p:sp>
        <p:nvSpPr>
          <p:cNvPr id="22" name="Zástupný symbol pro zápatí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cs-CZ"/>
          </a:p>
        </p:txBody>
      </p:sp>
      <p:sp>
        <p:nvSpPr>
          <p:cNvPr id="18" name="Zástupný symbol pro číslo snímku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20264769-77EF-4CD0-90DE-F7D7F2D423C4}" type="slidenum">
              <a:rPr lang="cs-CZ" smtClean="0"/>
              <a:pPr/>
              <a:t>‹#›</a:t>
            </a:fld>
            <a:endParaRPr lang="cs-CZ"/>
          </a:p>
        </p:txBody>
      </p:sp>
      <p:grpSp>
        <p:nvGrpSpPr>
          <p:cNvPr id="2" name="Skupina 1"/>
          <p:cNvGrpSpPr/>
          <p:nvPr/>
        </p:nvGrpSpPr>
        <p:grpSpPr>
          <a:xfrm>
            <a:off x="-19017" y="202408"/>
            <a:ext cx="9180548" cy="649224"/>
            <a:chOff x="-19045" y="216550"/>
            <a:chExt cx="9180548" cy="649224"/>
          </a:xfrm>
        </p:grpSpPr>
        <p:sp>
          <p:nvSpPr>
            <p:cNvPr id="12" name="Volný tvar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Volný tvar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Nadpis 1"/>
          <p:cNvSpPr>
            <a:spLocks noGrp="1"/>
          </p:cNvSpPr>
          <p:nvPr>
            <p:ph type="title"/>
          </p:nvPr>
        </p:nvSpPr>
        <p:spPr>
          <a:xfrm>
            <a:off x="457200" y="274638"/>
            <a:ext cx="8229600" cy="1511300"/>
          </a:xfrm>
          <a:ln>
            <a:solidFill>
              <a:schemeClr val="bg1"/>
            </a:solidFill>
          </a:ln>
        </p:spPr>
        <p:txBody>
          <a:bodyPr/>
          <a:lstStyle/>
          <a:p>
            <a:pPr eaLnBrk="1" hangingPunct="1"/>
            <a:endParaRPr lang="cs-CZ" smtClean="0"/>
          </a:p>
        </p:txBody>
      </p:sp>
      <p:pic>
        <p:nvPicPr>
          <p:cNvPr id="5123" name="Picture 2"/>
          <p:cNvPicPr>
            <a:picLocks noChangeAspect="1" noChangeArrowheads="1"/>
          </p:cNvPicPr>
          <p:nvPr/>
        </p:nvPicPr>
        <p:blipFill>
          <a:blip r:embed="rId3" cstate="print"/>
          <a:srcRect/>
          <a:stretch>
            <a:fillRect/>
          </a:stretch>
        </p:blipFill>
        <p:spPr bwMode="auto">
          <a:xfrm>
            <a:off x="1531938" y="260350"/>
            <a:ext cx="6081712" cy="1485900"/>
          </a:xfrm>
          <a:prstGeom prst="rect">
            <a:avLst/>
          </a:prstGeom>
          <a:solidFill>
            <a:srgbClr val="FFFFFF"/>
          </a:solidFill>
          <a:ln w="9525">
            <a:noFill/>
            <a:miter lim="800000"/>
            <a:headEnd/>
            <a:tailEnd/>
          </a:ln>
        </p:spPr>
      </p:pic>
      <p:graphicFrame>
        <p:nvGraphicFramePr>
          <p:cNvPr id="10" name="Tabulka 9"/>
          <p:cNvGraphicFramePr>
            <a:graphicFrameLocks noGrp="1"/>
          </p:cNvGraphicFramePr>
          <p:nvPr/>
        </p:nvGraphicFramePr>
        <p:xfrm>
          <a:off x="1258888" y="2133600"/>
          <a:ext cx="6697662" cy="4250820"/>
        </p:xfrm>
        <a:graphic>
          <a:graphicData uri="http://schemas.openxmlformats.org/drawingml/2006/table">
            <a:tbl>
              <a:tblPr/>
              <a:tblGrid>
                <a:gridCol w="2462212"/>
                <a:gridCol w="4235450"/>
              </a:tblGrid>
              <a:tr h="6477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Název školy</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Gymnázium, střední odborná škola, střední odborné učiliště a vyšší odborná škola, Hořice</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20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Číslo projektu</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400" b="0" i="0" u="none" strike="noStrike" cap="none" normalizeH="0" baseline="0" dirty="0" smtClean="0">
                          <a:ln>
                            <a:noFill/>
                          </a:ln>
                          <a:solidFill>
                            <a:schemeClr val="tx1"/>
                          </a:solidFill>
                          <a:effectLst/>
                          <a:latin typeface="Calibri" pitchFamily="34" charset="0"/>
                          <a:cs typeface="Times New Roman" pitchFamily="18" charset="0"/>
                        </a:rPr>
                        <a:t>CZ.1.07/1.5.00/34.0873</a:t>
                      </a: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20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Název materiálu</a:t>
                      </a: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cs-CZ" sz="1600" b="0" i="0" u="none" strike="noStrike" cap="none" normalizeH="0" baseline="0" dirty="0" smtClean="0">
                          <a:ln>
                            <a:noFill/>
                          </a:ln>
                          <a:solidFill>
                            <a:schemeClr val="tx1"/>
                          </a:solidFill>
                          <a:effectLst/>
                          <a:latin typeface="Calibri" pitchFamily="34" charset="0"/>
                          <a:cs typeface="Times New Roman" pitchFamily="18" charset="0"/>
                        </a:rPr>
                        <a:t>VY_32_INOVACE_03.01.14, drůbež a ryby</a:t>
                      </a:r>
                      <a:endParaRPr kumimoji="0" lang="cs-CZ" sz="1600" b="0" i="0" u="none" strike="noStrike" cap="none" normalizeH="0" baseline="0" dirty="0" smtClean="0">
                        <a:ln>
                          <a:noFill/>
                        </a:ln>
                        <a:solidFill>
                          <a:schemeClr val="tx1"/>
                        </a:solidFill>
                        <a:effectLst/>
                        <a:latin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20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Autor</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Calibri" pitchFamily="34" charset="0"/>
                          <a:cs typeface="Times New Roman" pitchFamily="18" charset="0"/>
                        </a:rPr>
                        <a:t>Ing. Blanka </a:t>
                      </a:r>
                      <a:r>
                        <a:rPr kumimoji="0" lang="cs-CZ" sz="1600" b="0" i="0" u="none" strike="noStrike" cap="none" normalizeH="0" baseline="0" dirty="0" err="1" smtClean="0">
                          <a:ln>
                            <a:noFill/>
                          </a:ln>
                          <a:solidFill>
                            <a:schemeClr val="tx1"/>
                          </a:solidFill>
                          <a:effectLst/>
                          <a:latin typeface="Calibri" pitchFamily="34" charset="0"/>
                          <a:cs typeface="Times New Roman" pitchFamily="18" charset="0"/>
                        </a:rPr>
                        <a:t>Kožíšková</a:t>
                      </a:r>
                      <a:endParaRPr kumimoji="0" lang="cs-CZ" sz="1600" b="0" i="0" u="none" strike="noStrike" cap="none" normalizeH="0" baseline="0" dirty="0" smtClean="0">
                        <a:ln>
                          <a:noFill/>
                        </a:ln>
                        <a:solidFill>
                          <a:schemeClr val="tx1"/>
                        </a:solidFill>
                        <a:effectLst/>
                        <a:latin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20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Tematická oblast</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cs-CZ" sz="1600" b="0" i="0" u="none" strike="noStrike" cap="none" normalizeH="0" baseline="0" dirty="0" smtClean="0">
                          <a:ln>
                            <a:noFill/>
                          </a:ln>
                          <a:solidFill>
                            <a:schemeClr val="tx1"/>
                          </a:solidFill>
                          <a:effectLst/>
                          <a:latin typeface="Calibri" pitchFamily="34" charset="0"/>
                          <a:cs typeface="Times New Roman" pitchFamily="18" charset="0"/>
                        </a:rPr>
                        <a:t>Zbožíznalství pro 2. </a:t>
                      </a:r>
                      <a:r>
                        <a:rPr kumimoji="0" lang="cs-CZ" sz="1600" b="0" i="0" u="none" strike="noStrike" cap="none" normalizeH="0" baseline="0" smtClean="0">
                          <a:ln>
                            <a:noFill/>
                          </a:ln>
                          <a:solidFill>
                            <a:schemeClr val="tx1"/>
                          </a:solidFill>
                          <a:effectLst/>
                          <a:latin typeface="Calibri" pitchFamily="34" charset="0"/>
                          <a:cs typeface="Times New Roman" pitchFamily="18" charset="0"/>
                        </a:rPr>
                        <a:t>ročník oboru prodavač</a:t>
                      </a: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20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Ročník</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Calibri" pitchFamily="34" charset="0"/>
                          <a:cs typeface="Times New Roman" pitchFamily="18" charset="0"/>
                        </a:rPr>
                        <a:t>2.ročník </a:t>
                      </a: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20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Datum tvorby</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Calibri" pitchFamily="34" charset="0"/>
                          <a:cs typeface="Times New Roman" pitchFamily="18" charset="0"/>
                        </a:rPr>
                        <a:t>Srpen 2013</a:t>
                      </a: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20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Anotace</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Calibri" pitchFamily="34" charset="0"/>
                          <a:cs typeface="Times New Roman" pitchFamily="18" charset="0"/>
                        </a:rPr>
                        <a:t>Materiál je určen k výuce předmětu </a:t>
                      </a:r>
                      <a:r>
                        <a:rPr kumimoji="0" lang="cs-CZ" sz="1600" b="0" i="0" u="none" strike="noStrike" cap="none" normalizeH="0" baseline="0" smtClean="0">
                          <a:ln>
                            <a:noFill/>
                          </a:ln>
                          <a:solidFill>
                            <a:schemeClr val="tx1"/>
                          </a:solidFill>
                          <a:effectLst/>
                          <a:latin typeface="Calibri" pitchFamily="34" charset="0"/>
                          <a:cs typeface="Times New Roman" pitchFamily="18" charset="0"/>
                        </a:rPr>
                        <a:t>Zbožíznalství   </a:t>
                      </a:r>
                      <a:r>
                        <a:rPr kumimoji="0" lang="cs-CZ" sz="1600" b="0" i="0" u="none" strike="noStrike" cap="none" normalizeH="0" baseline="0" dirty="0" smtClean="0">
                          <a:ln>
                            <a:noFill/>
                          </a:ln>
                          <a:solidFill>
                            <a:schemeClr val="tx1"/>
                          </a:solidFill>
                          <a:effectLst/>
                          <a:latin typeface="Calibri" pitchFamily="34" charset="0"/>
                          <a:cs typeface="Times New Roman" pitchFamily="18" charset="0"/>
                        </a:rPr>
                        <a:t>učebního oboru Prodavač.</a:t>
                      </a: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20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Metodický pokyn</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100" b="0" i="0" u="none" strike="noStrike" cap="none" normalizeH="0" baseline="0" dirty="0" smtClean="0">
                          <a:ln>
                            <a:noFill/>
                          </a:ln>
                          <a:solidFill>
                            <a:schemeClr val="tx1"/>
                          </a:solidFill>
                          <a:effectLst/>
                          <a:latin typeface="Calibri" pitchFamily="34" charset="0"/>
                          <a:cs typeface="Times New Roman" pitchFamily="18" charset="0"/>
                        </a:rPr>
                        <a:t>Materiál obsahuje výklad látky i otázky k procvičení </a:t>
                      </a:r>
                      <a:r>
                        <a:rPr kumimoji="0" lang="cs-CZ" sz="1100" b="0" i="0" u="none" strike="noStrike" cap="none" normalizeH="0" baseline="0" smtClean="0">
                          <a:ln>
                            <a:noFill/>
                          </a:ln>
                          <a:solidFill>
                            <a:schemeClr val="tx1"/>
                          </a:solidFill>
                          <a:effectLst/>
                          <a:latin typeface="Calibri" pitchFamily="34" charset="0"/>
                          <a:cs typeface="Times New Roman" pitchFamily="18" charset="0"/>
                        </a:rPr>
                        <a:t>a opakování.</a:t>
                      </a:r>
                      <a:endParaRPr kumimoji="0" lang="cs-CZ" sz="1100" b="0" i="0" u="none" strike="noStrike" cap="none" normalizeH="0" baseline="0" dirty="0" smtClean="0">
                        <a:ln>
                          <a:noFill/>
                        </a:ln>
                        <a:solidFill>
                          <a:schemeClr val="tx1"/>
                        </a:solidFill>
                        <a:effectLst/>
                        <a:latin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t>Anotace</a:t>
            </a:r>
            <a:endParaRPr lang="cs-CZ" dirty="0"/>
          </a:p>
        </p:txBody>
      </p:sp>
      <p:sp>
        <p:nvSpPr>
          <p:cNvPr id="3" name="Zástupný symbol pro obsah 2"/>
          <p:cNvSpPr>
            <a:spLocks noGrp="1"/>
          </p:cNvSpPr>
          <p:nvPr>
            <p:ph idx="1"/>
          </p:nvPr>
        </p:nvSpPr>
        <p:spPr/>
        <p:txBody>
          <a:bodyPr/>
          <a:lstStyle/>
          <a:p>
            <a:r>
              <a:rPr lang="cs-CZ" dirty="0" smtClean="0"/>
              <a:t>Tento učební materiál se věnuje významu, rozdělení a tržním druhům drůbežího masa a dále masu rybímu a výrobkům z něj. Celý tematický celek je uzavřen výčtem dalších výrobků patřících mezi maso.</a:t>
            </a:r>
          </a:p>
          <a:p>
            <a:pPr>
              <a:buNone/>
            </a:pPr>
            <a:r>
              <a:rPr lang="cs-CZ" dirty="0" smtClean="0"/>
              <a:t>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gn="ctr"/>
            <a:r>
              <a:rPr lang="cs-CZ" dirty="0" smtClean="0"/>
              <a:t>Drůbež, její rozdělení a význam ve výživě</a:t>
            </a:r>
            <a:endParaRPr lang="cs-CZ" dirty="0"/>
          </a:p>
        </p:txBody>
      </p:sp>
      <p:sp>
        <p:nvSpPr>
          <p:cNvPr id="3" name="Zástupný symbol pro obsah 2"/>
          <p:cNvSpPr>
            <a:spLocks noGrp="1"/>
          </p:cNvSpPr>
          <p:nvPr>
            <p:ph idx="1"/>
          </p:nvPr>
        </p:nvSpPr>
        <p:spPr/>
        <p:txBody>
          <a:bodyPr>
            <a:normAutofit lnSpcReduction="10000"/>
          </a:bodyPr>
          <a:lstStyle/>
          <a:p>
            <a:r>
              <a:rPr lang="cs-CZ" dirty="0" smtClean="0"/>
              <a:t>Drůbež jsou zdomácnělí (domestikovaní) práci.</a:t>
            </a:r>
          </a:p>
          <a:p>
            <a:r>
              <a:rPr lang="cs-CZ" dirty="0" smtClean="0"/>
              <a:t>Rozděluje se na:</a:t>
            </a:r>
          </a:p>
          <a:p>
            <a:pPr marL="514350" indent="-514350">
              <a:buAutoNum type="alphaLcParenR"/>
            </a:pPr>
            <a:r>
              <a:rPr lang="cs-CZ" dirty="0" smtClean="0"/>
              <a:t>hrabavou – kur domácí, krocan (krůta), perlička</a:t>
            </a:r>
          </a:p>
          <a:p>
            <a:pPr marL="514350" indent="-514350">
              <a:buAutoNum type="alphaLcParenR"/>
            </a:pPr>
            <a:r>
              <a:rPr lang="cs-CZ" dirty="0" smtClean="0"/>
              <a:t>vodní – kachna, husa</a:t>
            </a:r>
          </a:p>
          <a:p>
            <a:pPr marL="514350" indent="-514350">
              <a:buNone/>
            </a:pPr>
            <a:endParaRPr lang="cs-CZ" dirty="0" smtClean="0"/>
          </a:p>
          <a:p>
            <a:pPr marL="514350" indent="-514350">
              <a:buNone/>
            </a:pPr>
            <a:r>
              <a:rPr lang="cs-CZ" dirty="0" smtClean="0"/>
              <a:t>      Drůbeží maso je zdrojem plnohodnotných bílkovin, je chuťově jemnější než jiné druhy masa. Maso netučných kusů hrabavé drůbeže má méně tuku (tedy nižší energetickou hodnotu), je lehce stravitelné. Výhodou je rychlá kuchyňská úprava.</a:t>
            </a:r>
            <a:endParaRPr lang="cs-CZ"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t>Tržní druhy drůbeže</a:t>
            </a:r>
            <a:endParaRPr lang="cs-CZ" dirty="0"/>
          </a:p>
        </p:txBody>
      </p:sp>
      <p:sp>
        <p:nvSpPr>
          <p:cNvPr id="3" name="Zástupný symbol pro obsah 2"/>
          <p:cNvSpPr>
            <a:spLocks noGrp="1"/>
          </p:cNvSpPr>
          <p:nvPr>
            <p:ph idx="1"/>
          </p:nvPr>
        </p:nvSpPr>
        <p:spPr/>
        <p:txBody>
          <a:bodyPr>
            <a:normAutofit lnSpcReduction="10000"/>
          </a:bodyPr>
          <a:lstStyle/>
          <a:p>
            <a:pPr>
              <a:buNone/>
            </a:pPr>
            <a:r>
              <a:rPr lang="cs-CZ" dirty="0" smtClean="0"/>
              <a:t>Drůbež se rozděluje:</a:t>
            </a:r>
          </a:p>
          <a:p>
            <a:pPr>
              <a:buFont typeface="Wingdings" pitchFamily="2" charset="2"/>
              <a:buChar char="v"/>
            </a:pPr>
            <a:r>
              <a:rPr lang="cs-CZ" dirty="0" smtClean="0"/>
              <a:t> podle druhu – kuře, slepice, husa, kachna, atd.</a:t>
            </a:r>
          </a:p>
          <a:p>
            <a:pPr>
              <a:buFont typeface="Wingdings" pitchFamily="2" charset="2"/>
              <a:buChar char="v"/>
            </a:pPr>
            <a:r>
              <a:rPr lang="cs-CZ" dirty="0" smtClean="0"/>
              <a:t> podle způsobu ošetření – chlazená drůbež</a:t>
            </a:r>
          </a:p>
          <a:p>
            <a:pPr>
              <a:buNone/>
            </a:pPr>
            <a:r>
              <a:rPr lang="cs-CZ" dirty="0" smtClean="0"/>
              <a:t>                                              - zmrazená drůbež</a:t>
            </a:r>
          </a:p>
          <a:p>
            <a:pPr>
              <a:buFont typeface="Wingdings" pitchFamily="2" charset="2"/>
              <a:buChar char="v"/>
            </a:pPr>
            <a:r>
              <a:rPr lang="cs-CZ" dirty="0" smtClean="0"/>
              <a:t> zabitá drůbež se prodává – kuchaná bez drůbků</a:t>
            </a:r>
          </a:p>
          <a:p>
            <a:pPr>
              <a:buNone/>
            </a:pPr>
            <a:r>
              <a:rPr lang="cs-CZ" dirty="0" smtClean="0"/>
              <a:t>                                                - kuchaná s vloženými drůbky a krkem</a:t>
            </a:r>
          </a:p>
          <a:p>
            <a:pPr>
              <a:buNone/>
            </a:pPr>
            <a:r>
              <a:rPr lang="cs-CZ" dirty="0" smtClean="0"/>
              <a:t>                                                - dělená (např. kuřecí čtvrtky, stehna, stehenní řízky, prsní řízky)</a:t>
            </a:r>
          </a:p>
          <a:p>
            <a:pPr>
              <a:buNone/>
            </a:pPr>
            <a:r>
              <a:rPr lang="cs-CZ" dirty="0" smtClean="0"/>
              <a:t>                                                   </a:t>
            </a:r>
            <a:endParaRPr lang="cs-CZ"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t>Ryby – dělení, význam ve výživě</a:t>
            </a:r>
            <a:endParaRPr lang="cs-CZ" dirty="0"/>
          </a:p>
        </p:txBody>
      </p:sp>
      <p:sp>
        <p:nvSpPr>
          <p:cNvPr id="3" name="Zástupný symbol pro obsah 2"/>
          <p:cNvSpPr>
            <a:spLocks noGrp="1"/>
          </p:cNvSpPr>
          <p:nvPr>
            <p:ph idx="1"/>
          </p:nvPr>
        </p:nvSpPr>
        <p:spPr/>
        <p:txBody>
          <a:bodyPr>
            <a:normAutofit fontScale="92500"/>
          </a:bodyPr>
          <a:lstStyle/>
          <a:p>
            <a:r>
              <a:rPr lang="cs-CZ" dirty="0" smtClean="0"/>
              <a:t>Ryby jsou studenokrevní obratlovci dýchající žábrami.</a:t>
            </a:r>
          </a:p>
          <a:p>
            <a:r>
              <a:rPr lang="cs-CZ" dirty="0" smtClean="0"/>
              <a:t>Podle místa výskytu se dělí na: </a:t>
            </a:r>
          </a:p>
          <a:p>
            <a:pPr>
              <a:buNone/>
            </a:pPr>
            <a:r>
              <a:rPr lang="cs-CZ" dirty="0" smtClean="0"/>
              <a:t>    a) sladkovodní (kapr, štika, pstruh)</a:t>
            </a:r>
          </a:p>
          <a:p>
            <a:pPr>
              <a:buNone/>
            </a:pPr>
            <a:r>
              <a:rPr lang="cs-CZ" dirty="0" smtClean="0"/>
              <a:t>    b) mořské (treska, </a:t>
            </a:r>
            <a:r>
              <a:rPr lang="cs-CZ" dirty="0" err="1" smtClean="0"/>
              <a:t>hejk</a:t>
            </a:r>
            <a:r>
              <a:rPr lang="cs-CZ" dirty="0" smtClean="0"/>
              <a:t>, sleď)</a:t>
            </a:r>
          </a:p>
          <a:p>
            <a:pPr>
              <a:buNone/>
            </a:pPr>
            <a:r>
              <a:rPr lang="cs-CZ" dirty="0" smtClean="0"/>
              <a:t>    c) tažné – část života tráví ve sladkých vodách, část v moři (losos)</a:t>
            </a:r>
          </a:p>
          <a:p>
            <a:pPr>
              <a:buFont typeface="Arial" pitchFamily="34" charset="0"/>
              <a:buChar char="•"/>
            </a:pPr>
            <a:r>
              <a:rPr lang="cs-CZ" dirty="0" smtClean="0"/>
              <a:t>Rybí maso obsahuje značné množství bílkovin, obsah tuků se liší podle druhů ryb (2 až 25%). Vysoký je obsah vitaminů (hl. A </a:t>
            </a:r>
            <a:r>
              <a:rPr lang="cs-CZ" dirty="0" err="1" smtClean="0"/>
              <a:t>a</a:t>
            </a:r>
            <a:r>
              <a:rPr lang="cs-CZ" dirty="0" smtClean="0"/>
              <a:t> D). Rybí maso obsahuje řadu minerálních látek (vápník, fosfor, draslík, jod – u mořských ryb).</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t>Tržní druhy ryb</a:t>
            </a:r>
            <a:endParaRPr lang="cs-CZ" dirty="0"/>
          </a:p>
        </p:txBody>
      </p:sp>
      <p:sp>
        <p:nvSpPr>
          <p:cNvPr id="3" name="Zástupný symbol pro obsah 2"/>
          <p:cNvSpPr>
            <a:spLocks noGrp="1"/>
          </p:cNvSpPr>
          <p:nvPr>
            <p:ph idx="1"/>
          </p:nvPr>
        </p:nvSpPr>
        <p:spPr/>
        <p:txBody>
          <a:bodyPr>
            <a:normAutofit lnSpcReduction="10000"/>
          </a:bodyPr>
          <a:lstStyle/>
          <a:p>
            <a:r>
              <a:rPr lang="cs-CZ" dirty="0" smtClean="0"/>
              <a:t>Ze sladkovodních ryb mají význam hlavně kapr, pstruh, štika, cejn.</a:t>
            </a:r>
          </a:p>
          <a:p>
            <a:r>
              <a:rPr lang="cs-CZ" dirty="0" smtClean="0"/>
              <a:t>Sladkovodní ryby jsou v prodeji: - živé</a:t>
            </a:r>
          </a:p>
          <a:p>
            <a:pPr>
              <a:buNone/>
            </a:pPr>
            <a:r>
              <a:rPr lang="cs-CZ" dirty="0" smtClean="0"/>
              <a:t>                                                           - čerstvě zabité (podle potřeby chlazené)</a:t>
            </a:r>
          </a:p>
          <a:p>
            <a:pPr>
              <a:buNone/>
            </a:pPr>
            <a:r>
              <a:rPr lang="cs-CZ" dirty="0" smtClean="0"/>
              <a:t>                                                           - zmrazené</a:t>
            </a:r>
          </a:p>
          <a:p>
            <a:pPr>
              <a:buFont typeface="Arial" pitchFamily="34" charset="0"/>
              <a:buChar char="•"/>
            </a:pPr>
            <a:r>
              <a:rPr lang="cs-CZ" dirty="0" smtClean="0"/>
              <a:t>Z mořských ryb se k nám dováží makrela, štikozubec (</a:t>
            </a:r>
            <a:r>
              <a:rPr lang="cs-CZ" dirty="0" err="1" smtClean="0"/>
              <a:t>hejk</a:t>
            </a:r>
            <a:r>
              <a:rPr lang="cs-CZ" dirty="0" smtClean="0"/>
              <a:t>), treska, tuňák</a:t>
            </a:r>
            <a:r>
              <a:rPr lang="cs-CZ" smtClean="0"/>
              <a:t>, žralok. </a:t>
            </a:r>
            <a:r>
              <a:rPr lang="cs-CZ" dirty="0" smtClean="0"/>
              <a:t>Z tažných ryb losos.</a:t>
            </a:r>
          </a:p>
          <a:p>
            <a:pPr>
              <a:buFont typeface="Arial" pitchFamily="34" charset="0"/>
              <a:buChar char="•"/>
            </a:pPr>
            <a:r>
              <a:rPr lang="cs-CZ" dirty="0" smtClean="0"/>
              <a:t>Mořské ryby jsou v prodeji buď chlazené nebo zmrazené.</a:t>
            </a:r>
            <a:endParaRPr lang="cs-CZ"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t>Rybí výrobky</a:t>
            </a:r>
            <a:endParaRPr lang="cs-CZ" dirty="0"/>
          </a:p>
        </p:txBody>
      </p:sp>
      <p:sp>
        <p:nvSpPr>
          <p:cNvPr id="3" name="Zástupný symbol pro obsah 2"/>
          <p:cNvSpPr>
            <a:spLocks noGrp="1"/>
          </p:cNvSpPr>
          <p:nvPr>
            <p:ph idx="1"/>
          </p:nvPr>
        </p:nvSpPr>
        <p:spPr/>
        <p:txBody>
          <a:bodyPr/>
          <a:lstStyle/>
          <a:p>
            <a:r>
              <a:rPr lang="cs-CZ" dirty="0" smtClean="0"/>
              <a:t>Vyrábějí se především z mořských ryb.</a:t>
            </a:r>
          </a:p>
          <a:p>
            <a:pPr marL="514350" indent="-514350">
              <a:buAutoNum type="alphaLcParenR"/>
            </a:pPr>
            <a:r>
              <a:rPr lang="cs-CZ" dirty="0" smtClean="0"/>
              <a:t>zmrazené výrobky – rybí filé a filety</a:t>
            </a:r>
          </a:p>
          <a:p>
            <a:pPr marL="514350" indent="-514350">
              <a:buAutoNum type="alphaLcParenR"/>
            </a:pPr>
            <a:r>
              <a:rPr lang="cs-CZ" dirty="0" smtClean="0"/>
              <a:t>solené výrobky – solené ryby, rybí pasty (např. sardelová), kaviár = jikry různých druhů ryb, rozeznává se:</a:t>
            </a:r>
          </a:p>
          <a:p>
            <a:pPr marL="514350" indent="-514350">
              <a:buFont typeface="Wingdings" pitchFamily="2" charset="2"/>
              <a:buChar char="v"/>
            </a:pPr>
            <a:r>
              <a:rPr lang="cs-CZ" dirty="0" smtClean="0"/>
              <a:t>pravý – z jesetera, šedočerná barva</a:t>
            </a:r>
          </a:p>
          <a:p>
            <a:pPr marL="514350" indent="-514350">
              <a:buFont typeface="Wingdings" pitchFamily="2" charset="2"/>
              <a:buChar char="v"/>
            </a:pPr>
            <a:r>
              <a:rPr lang="cs-CZ" dirty="0" smtClean="0"/>
              <a:t>nepravý – z lososovitých ryb, tuňáka, makrely, tresky, atd., barví se červeně nebo černě</a:t>
            </a:r>
          </a:p>
          <a:p>
            <a:pPr marL="514350" indent="-514350">
              <a:buNone/>
            </a:pPr>
            <a:endParaRPr lang="cs-CZ"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t>Rybí výrobky</a:t>
            </a:r>
            <a:endParaRPr lang="cs-CZ" dirty="0"/>
          </a:p>
        </p:txBody>
      </p:sp>
      <p:sp>
        <p:nvSpPr>
          <p:cNvPr id="3" name="Zástupný symbol pro obsah 2"/>
          <p:cNvSpPr>
            <a:spLocks noGrp="1"/>
          </p:cNvSpPr>
          <p:nvPr>
            <p:ph idx="1"/>
          </p:nvPr>
        </p:nvSpPr>
        <p:spPr/>
        <p:txBody>
          <a:bodyPr/>
          <a:lstStyle/>
          <a:p>
            <a:pPr>
              <a:buNone/>
            </a:pPr>
            <a:r>
              <a:rPr lang="cs-CZ" dirty="0" smtClean="0"/>
              <a:t>c) uzené výrobky – porce ryb se nejprve nasolují a potom se udí – např. uzený sleď (uzenáč), makrela, losos</a:t>
            </a:r>
          </a:p>
          <a:p>
            <a:pPr>
              <a:buNone/>
            </a:pPr>
            <a:r>
              <a:rPr lang="cs-CZ" dirty="0" smtClean="0"/>
              <a:t>d) marinované výrobky – základem jejich výroby je </a:t>
            </a:r>
            <a:r>
              <a:rPr lang="cs-CZ" u="sng" dirty="0" smtClean="0"/>
              <a:t>marinování</a:t>
            </a:r>
            <a:r>
              <a:rPr lang="cs-CZ" dirty="0" smtClean="0"/>
              <a:t> – tj. konzervace působením octa a soli, různě upravená (např. vařená nebo pečená) surovina se vkládá do marinovací lázně</a:t>
            </a:r>
          </a:p>
          <a:p>
            <a:pPr>
              <a:buNone/>
            </a:pPr>
            <a:r>
              <a:rPr lang="cs-CZ" dirty="0" smtClean="0"/>
              <a:t>    např. zavináče, rybí saláty, závitky v rosolu, pečenáče</a:t>
            </a:r>
            <a:endParaRPr lang="cs-CZ"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ctr"/>
            <a:r>
              <a:rPr lang="cs-CZ" dirty="0" smtClean="0"/>
              <a:t>Skladování drůbeže a ryb</a:t>
            </a:r>
            <a:endParaRPr lang="cs-CZ" dirty="0"/>
          </a:p>
        </p:txBody>
      </p:sp>
      <p:sp>
        <p:nvSpPr>
          <p:cNvPr id="3" name="Zástupný symbol pro obsah 2"/>
          <p:cNvSpPr>
            <a:spLocks noGrp="1"/>
          </p:cNvSpPr>
          <p:nvPr>
            <p:ph idx="1"/>
          </p:nvPr>
        </p:nvSpPr>
        <p:spPr/>
        <p:txBody>
          <a:bodyPr/>
          <a:lstStyle/>
          <a:p>
            <a:r>
              <a:rPr lang="cs-CZ" dirty="0" smtClean="0"/>
              <a:t>Chlazená drůbež se skladuje při </a:t>
            </a:r>
            <a:r>
              <a:rPr lang="cs-CZ" smtClean="0"/>
              <a:t>nízké teplotě.</a:t>
            </a:r>
            <a:endParaRPr lang="cs-CZ" dirty="0" smtClean="0"/>
          </a:p>
          <a:p>
            <a:pPr>
              <a:buNone/>
            </a:pPr>
            <a:r>
              <a:rPr lang="cs-CZ" dirty="0" smtClean="0"/>
              <a:t>   Chrání se před kolísáním teploty a před výrobky s výrazným pachem.</a:t>
            </a:r>
          </a:p>
          <a:p>
            <a:r>
              <a:rPr lang="cs-CZ" dirty="0" smtClean="0"/>
              <a:t>Zmrazená drůbež se skladuje při – 18˚C.</a:t>
            </a:r>
          </a:p>
          <a:p>
            <a:r>
              <a:rPr lang="cs-CZ" dirty="0" smtClean="0"/>
              <a:t>Rybí maso má krátkou trvanlivost. Živé ryby se skladují v nádržích a kádích. Čerstvě zabité ryby musí být prodané týž den, kdy byly zabity. Zmrazené ryby se skladují při – 18˚C a </a:t>
            </a:r>
            <a:r>
              <a:rPr lang="cs-CZ" dirty="0" err="1" smtClean="0"/>
              <a:t>rozmrazené</a:t>
            </a:r>
            <a:r>
              <a:rPr lang="cs-CZ" dirty="0" smtClean="0"/>
              <a:t> výrobky samozřejmě nelze znovu zmrazit.</a:t>
            </a:r>
          </a:p>
          <a:p>
            <a:endParaRPr lang="cs-CZ"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t>Další zboží patřící mezi maso</a:t>
            </a:r>
            <a:endParaRPr lang="cs-CZ" dirty="0"/>
          </a:p>
        </p:txBody>
      </p:sp>
      <p:sp>
        <p:nvSpPr>
          <p:cNvPr id="3" name="Zástupný symbol pro obsah 2"/>
          <p:cNvSpPr>
            <a:spLocks noGrp="1"/>
          </p:cNvSpPr>
          <p:nvPr>
            <p:ph idx="1"/>
          </p:nvPr>
        </p:nvSpPr>
        <p:spPr/>
        <p:txBody>
          <a:bodyPr>
            <a:normAutofit fontScale="92500" lnSpcReduction="10000"/>
          </a:bodyPr>
          <a:lstStyle/>
          <a:p>
            <a:r>
              <a:rPr lang="cs-CZ" u="sng" dirty="0" smtClean="0"/>
              <a:t>Zvěřina</a:t>
            </a:r>
            <a:r>
              <a:rPr lang="cs-CZ" dirty="0" smtClean="0"/>
              <a:t> = maso lovné zvěře: spárkaté (jelen, srnec)</a:t>
            </a:r>
          </a:p>
          <a:p>
            <a:pPr>
              <a:buNone/>
            </a:pPr>
            <a:r>
              <a:rPr lang="cs-CZ" dirty="0" smtClean="0"/>
              <a:t>                                                    nízké srstnaté (zajíc)</a:t>
            </a:r>
          </a:p>
          <a:p>
            <a:pPr>
              <a:buNone/>
            </a:pPr>
            <a:r>
              <a:rPr lang="cs-CZ" dirty="0" smtClean="0"/>
              <a:t>                                                    pernaté (bažant) </a:t>
            </a:r>
          </a:p>
          <a:p>
            <a:pPr>
              <a:buNone/>
            </a:pPr>
            <a:r>
              <a:rPr lang="cs-CZ" dirty="0" smtClean="0"/>
              <a:t>                                                    černé (divoké prase)</a:t>
            </a:r>
          </a:p>
          <a:p>
            <a:pPr>
              <a:buNone/>
            </a:pPr>
            <a:r>
              <a:rPr lang="cs-CZ" dirty="0" smtClean="0"/>
              <a:t>   Zvěřina má oproti masu jatečných zvířat vyšší obsah bílkovin, vitaminů a minerálních látek a naopak velmi nízký obsah tuku.</a:t>
            </a:r>
          </a:p>
          <a:p>
            <a:pPr>
              <a:buFont typeface="Arial" pitchFamily="34" charset="0"/>
              <a:buChar char="•"/>
            </a:pPr>
            <a:r>
              <a:rPr lang="cs-CZ" u="sng" dirty="0" smtClean="0"/>
              <a:t>Králičí maso</a:t>
            </a:r>
            <a:endParaRPr lang="cs-CZ" dirty="0" smtClean="0"/>
          </a:p>
          <a:p>
            <a:pPr>
              <a:buFont typeface="Arial" pitchFamily="34" charset="0"/>
              <a:buChar char="•"/>
            </a:pPr>
            <a:r>
              <a:rPr lang="cs-CZ" u="sng" dirty="0" smtClean="0"/>
              <a:t>Ostatní živočišné produkty moře</a:t>
            </a:r>
            <a:r>
              <a:rPr lang="cs-CZ" dirty="0" smtClean="0"/>
              <a:t> (raci, krevety, langusty, humři, ústřice)</a:t>
            </a:r>
            <a:endParaRPr lang="cs-CZ" u="sng" dirty="0" smtClean="0"/>
          </a:p>
          <a:p>
            <a:pPr>
              <a:buNone/>
            </a:pPr>
            <a:r>
              <a:rPr lang="cs-CZ" dirty="0" smtClean="0"/>
              <a:t>    </a:t>
            </a:r>
            <a:endParaRPr lang="cs-CZ"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t>Otázky k opakování</a:t>
            </a:r>
            <a:endParaRPr lang="cs-CZ" dirty="0"/>
          </a:p>
        </p:txBody>
      </p:sp>
      <p:sp>
        <p:nvSpPr>
          <p:cNvPr id="3" name="Zástupný symbol pro obsah 2"/>
          <p:cNvSpPr>
            <a:spLocks noGrp="1"/>
          </p:cNvSpPr>
          <p:nvPr>
            <p:ph idx="1"/>
          </p:nvPr>
        </p:nvSpPr>
        <p:spPr/>
        <p:txBody>
          <a:bodyPr/>
          <a:lstStyle/>
          <a:p>
            <a:r>
              <a:rPr lang="cs-CZ" dirty="0" smtClean="0"/>
              <a:t>1) Do jakých dvou skupin se dělí drůbež? Uveďte příklady.</a:t>
            </a:r>
          </a:p>
          <a:p>
            <a:r>
              <a:rPr lang="cs-CZ" dirty="0" smtClean="0"/>
              <a:t>2) Uveďte výhody drůbežího masa.</a:t>
            </a:r>
          </a:p>
          <a:p>
            <a:r>
              <a:rPr lang="cs-CZ" dirty="0" smtClean="0"/>
              <a:t>3) Jak se dělí ryby podle místa výskytu. Uveďte příklady.</a:t>
            </a:r>
          </a:p>
          <a:p>
            <a:r>
              <a:rPr lang="cs-CZ" dirty="0" smtClean="0"/>
              <a:t>4) V jakých formách jsou v prodeji sladkovodní ryby?</a:t>
            </a:r>
          </a:p>
          <a:p>
            <a:r>
              <a:rPr lang="cs-CZ" dirty="0" smtClean="0"/>
              <a:t>5) Co víte o kaviáru?</a:t>
            </a:r>
          </a:p>
          <a:p>
            <a:r>
              <a:rPr lang="cs-CZ" dirty="0" smtClean="0"/>
              <a:t>6) Co je to marinování? Znáte nějaké marinované rybí výrobky?</a:t>
            </a:r>
          </a:p>
          <a:p>
            <a:endParaRPr lang="cs-CZ"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t>Použité zdroje</a:t>
            </a:r>
            <a:endParaRPr lang="cs-CZ" dirty="0"/>
          </a:p>
        </p:txBody>
      </p:sp>
      <p:sp>
        <p:nvSpPr>
          <p:cNvPr id="3" name="Zástupný symbol pro obsah 2"/>
          <p:cNvSpPr>
            <a:spLocks noGrp="1"/>
          </p:cNvSpPr>
          <p:nvPr>
            <p:ph idx="1"/>
          </p:nvPr>
        </p:nvSpPr>
        <p:spPr/>
        <p:txBody>
          <a:bodyPr/>
          <a:lstStyle/>
          <a:p>
            <a:r>
              <a:rPr lang="cs-CZ" dirty="0" smtClean="0"/>
              <a:t>Josef </a:t>
            </a:r>
            <a:r>
              <a:rPr lang="cs-CZ" dirty="0" err="1" smtClean="0"/>
              <a:t>Kavina</a:t>
            </a:r>
            <a:r>
              <a:rPr lang="cs-CZ" dirty="0" smtClean="0"/>
              <a:t> – Zbožíznalství potravinářského zboží pro 2. ročník středních odborných učilišť a integrovaných středních škol učebního oboru prodavač – prodavačka, zaměření pro potravinářské zboží a smíšené zboží, nakladatelství IQ 147  Praha, 1996</a:t>
            </a:r>
          </a:p>
          <a:p>
            <a:pPr>
              <a:buNone/>
            </a:pPr>
            <a:endParaRPr lang="cs-CZ"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ok">
  <a:themeElements>
    <a:clrScheme name="Tok">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Tok">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ok">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203</TotalTime>
  <Words>831</Words>
  <Application>Microsoft Office PowerPoint</Application>
  <PresentationFormat>Předvádění na obrazovce (4:3)</PresentationFormat>
  <Paragraphs>85</Paragraphs>
  <Slides>12</Slides>
  <Notes>1</Notes>
  <HiddenSlides>0</HiddenSlides>
  <MMClips>0</MMClips>
  <ScaleCrop>false</ScaleCrop>
  <HeadingPairs>
    <vt:vector size="4" baseType="variant">
      <vt:variant>
        <vt:lpstr>Motiv</vt:lpstr>
      </vt:variant>
      <vt:variant>
        <vt:i4>1</vt:i4>
      </vt:variant>
      <vt:variant>
        <vt:lpstr>Nadpisy snímků</vt:lpstr>
      </vt:variant>
      <vt:variant>
        <vt:i4>12</vt:i4>
      </vt:variant>
    </vt:vector>
  </HeadingPairs>
  <TitlesOfParts>
    <vt:vector size="13" baseType="lpstr">
      <vt:lpstr>Tok</vt:lpstr>
      <vt:lpstr>Snímek 1</vt:lpstr>
      <vt:lpstr>Anotace</vt:lpstr>
      <vt:lpstr>Drůbež, její rozdělení a význam ve výživě</vt:lpstr>
      <vt:lpstr>Tržní druhy drůbeže</vt:lpstr>
      <vt:lpstr>Ryby – dělení, význam ve výživě</vt:lpstr>
      <vt:lpstr>Tržní druhy ryb</vt:lpstr>
      <vt:lpstr>Rybí výrobky</vt:lpstr>
      <vt:lpstr>Rybí výrobky</vt:lpstr>
      <vt:lpstr>Skladování drůbeže a ryb</vt:lpstr>
      <vt:lpstr>Další zboží patřící mezi maso</vt:lpstr>
      <vt:lpstr>Otázky k opakování</vt:lpstr>
      <vt:lpstr>Použité zdroje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Kožíškovi</dc:creator>
  <cp:lastModifiedBy>Kožíškovi</cp:lastModifiedBy>
  <cp:revision>36</cp:revision>
  <dcterms:created xsi:type="dcterms:W3CDTF">2013-08-23T11:08:29Z</dcterms:created>
  <dcterms:modified xsi:type="dcterms:W3CDTF">2014-04-18T17:38:56Z</dcterms:modified>
</cp:coreProperties>
</file>