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83" r:id="rId4"/>
    <p:sldId id="276" r:id="rId5"/>
    <p:sldId id="275" r:id="rId6"/>
    <p:sldId id="277" r:id="rId7"/>
    <p:sldId id="278" r:id="rId8"/>
    <p:sldId id="280" r:id="rId9"/>
    <p:sldId id="281" r:id="rId10"/>
    <p:sldId id="282" r:id="rId11"/>
    <p:sldId id="284" r:id="rId12"/>
    <p:sldId id="285" r:id="rId13"/>
    <p:sldId id="286" r:id="rId14"/>
    <p:sldId id="274" r:id="rId15"/>
    <p:sldId id="28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Water_droplet_blue_bg05.jpg" TargetMode="External"/><Relationship Id="rId7" Type="http://schemas.openxmlformats.org/officeDocument/2006/relationships/image" Target="../media/image6.png"/><Relationship Id="rId2" Type="http://schemas.openxmlformats.org/officeDocument/2006/relationships/hyperlink" Target="http://commons.wikimedia.org/wiki/File:The_Earth_seen_from_Apollo_1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://commons.wikimedia.org/wiki/File:Glacial_iceberg_in_Argentin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Watercycleczechhigh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opper_sulfate.jpg" TargetMode="External"/><Relationship Id="rId2" Type="http://schemas.openxmlformats.org/officeDocument/2006/relationships/hyperlink" Target="http://commons.wikimedia.org/wiki/File:S%C3%ADran_m%C4%9B%C4%8Fnat%C3%B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ydrogen-peroxide-3D-vdW.png" TargetMode="External"/><Relationship Id="rId2" Type="http://schemas.openxmlformats.org/officeDocument/2006/relationships/hyperlink" Target="http://commons.wikimedia.org/wiki/File:Hydrogen-peroxide-3D-balls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198385"/>
              </p:ext>
            </p:extLst>
          </p:nvPr>
        </p:nvGraphicFramePr>
        <p:xfrm>
          <a:off x="474492" y="1927027"/>
          <a:ext cx="8195016" cy="33683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383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CHE.0110.1F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Sloučeniny vodíku</a:t>
                      </a:r>
                      <a:endParaRPr lang="cs-CZ" sz="900" b="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nejvýznamnějšími sloučeninami 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vodíku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Molekula vody, podzemní voda, atmosférická voda, povrchová voda,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tvrdost vody, u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hličitany, sírany,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mmol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/l,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stupeň německý, stupeň francouzský, peroxid vodíku, viskozita,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21.12.2012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Sloučeniny vodíku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23" y="20172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Sloučeniny vodíku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8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sz="5400" b="1" dirty="0" smtClean="0"/>
              <a:t>Voda H</a:t>
            </a:r>
            <a:r>
              <a:rPr lang="cs-CZ" sz="5400" b="1" baseline="-25000" dirty="0" smtClean="0"/>
              <a:t>2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951514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molekula vody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smtClean="0"/>
              <a:t>                                                                 Obr.č.1</a:t>
            </a:r>
            <a:r>
              <a:rPr lang="cs-CZ" sz="800" dirty="0" smtClean="0"/>
              <a:t>: </a:t>
            </a:r>
            <a:r>
              <a:rPr lang="cs-CZ" sz="800" dirty="0"/>
              <a:t>http://commons.wikimedia.org/wiki/File:H2O_(water_molecule).jpg?uselang=cs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47625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0736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Voda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Obr.č.2: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commons.wikimedia.org/wiki/File:The_Earth_seen_from_Apollo_17.jpg</a:t>
            </a:r>
            <a:r>
              <a:rPr lang="cs-CZ" sz="800" dirty="0" smtClean="0"/>
              <a:t>, </a:t>
            </a:r>
          </a:p>
          <a:p>
            <a:pPr marL="0" indent="0">
              <a:buNone/>
            </a:pPr>
            <a:r>
              <a:rPr lang="cs-CZ" sz="900" dirty="0" smtClean="0"/>
              <a:t>              Obr.č.3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commons.wikimedia.org/wiki/File:Water_droplet_blue_bg05.jpg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             Obr.č.4</a:t>
            </a:r>
            <a:r>
              <a:rPr lang="cs-CZ" sz="900" dirty="0"/>
              <a:t>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commons.wikimedia.org/wiki/File:Glacial_iceberg_in_Argentina.jpg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sz="9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10927"/>
            <a:ext cx="2381250" cy="238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10926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8234"/>
            <a:ext cx="2381250" cy="2381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7204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koloběh vody v přírodě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                                                     Obrč.5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commons.wikimedia.org/wiki/File:Watercycleczechhigh.jpg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28286"/>
            <a:ext cx="4968552" cy="3455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069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Rozdělení podle </a:t>
            </a:r>
            <a:r>
              <a:rPr lang="cs-CZ" dirty="0" smtClean="0"/>
              <a:t>původu: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atmosferická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   povrchová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   podzemní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</p:txBody>
      </p:sp>
    </p:spTree>
    <p:extLst>
      <p:ext uri="{BB962C8B-B14F-4D97-AF65-F5344CB8AC3E}">
        <p14:creationId xmlns:p14="http://schemas.microsoft.com/office/powerpoint/2010/main" val="300566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/>
              <a:t>t</a:t>
            </a:r>
            <a:r>
              <a:rPr lang="cs-CZ" i="1" dirty="0" smtClean="0"/>
              <a:t>vrdost vody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vápenaté a hořečnaté soli – uhličitany, sírany</a:t>
            </a:r>
          </a:p>
          <a:p>
            <a:r>
              <a:rPr lang="cs-CZ" dirty="0" smtClean="0"/>
              <a:t>CaCO</a:t>
            </a:r>
            <a:r>
              <a:rPr lang="cs-CZ" baseline="-25000" dirty="0" smtClean="0"/>
              <a:t>3</a:t>
            </a:r>
            <a:r>
              <a:rPr lang="cs-CZ" dirty="0" smtClean="0"/>
              <a:t> - uhličitan vápenatý - </a:t>
            </a:r>
            <a:r>
              <a:rPr lang="cs-CZ" dirty="0"/>
              <a:t>vodní </a:t>
            </a:r>
            <a:r>
              <a:rPr lang="cs-CZ" dirty="0" smtClean="0"/>
              <a:t>kámen – trvalá tvrdost</a:t>
            </a:r>
          </a:p>
          <a:p>
            <a:r>
              <a:rPr lang="cs-CZ" dirty="0"/>
              <a:t>rozpuštěný </a:t>
            </a:r>
            <a:r>
              <a:rPr lang="cs-CZ" dirty="0" smtClean="0"/>
              <a:t>Ca(HCO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  <a:r>
              <a:rPr lang="cs-CZ" baseline="-25000" dirty="0" smtClean="0"/>
              <a:t>2</a:t>
            </a:r>
            <a:r>
              <a:rPr lang="cs-CZ" dirty="0" smtClean="0"/>
              <a:t>-přechodná </a:t>
            </a:r>
          </a:p>
          <a:p>
            <a:r>
              <a:rPr lang="cs-CZ" dirty="0" smtClean="0"/>
              <a:t>přechodnou </a:t>
            </a:r>
            <a:r>
              <a:rPr lang="cs-CZ" dirty="0"/>
              <a:t>tvrdost vody lze, na rozdíl od </a:t>
            </a:r>
            <a:r>
              <a:rPr lang="cs-CZ" dirty="0" smtClean="0"/>
              <a:t>tvrdosti trvalé odstranit </a:t>
            </a:r>
            <a:r>
              <a:rPr lang="cs-CZ" dirty="0"/>
              <a:t>varem</a:t>
            </a:r>
          </a:p>
        </p:txBody>
      </p:sp>
    </p:spTree>
    <p:extLst>
      <p:ext uri="{BB962C8B-B14F-4D97-AF65-F5344CB8AC3E}">
        <p14:creationId xmlns:p14="http://schemas.microsoft.com/office/powerpoint/2010/main" val="264665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Udává se:</a:t>
            </a:r>
          </a:p>
          <a:p>
            <a:pPr marL="0" indent="0">
              <a:buNone/>
            </a:pPr>
            <a:r>
              <a:rPr lang="cs-CZ" dirty="0" err="1"/>
              <a:t>mmol</a:t>
            </a:r>
            <a:r>
              <a:rPr lang="cs-CZ" dirty="0"/>
              <a:t>/l, </a:t>
            </a:r>
            <a:r>
              <a:rPr lang="cs-CZ" dirty="0" smtClean="0"/>
              <a:t>stupeň německý, stupeň francouzský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4689377"/>
              </p:ext>
            </p:extLst>
          </p:nvPr>
        </p:nvGraphicFramePr>
        <p:xfrm>
          <a:off x="457200" y="2765901"/>
          <a:ext cx="8229600" cy="2194560"/>
        </p:xfrm>
        <a:graphic>
          <a:graphicData uri="http://schemas.openxmlformats.org/drawingml/2006/table">
            <a:tbl>
              <a:tblPr/>
              <a:tblGrid>
                <a:gridCol w="2057400"/>
                <a:gridCol w="2057400"/>
                <a:gridCol w="2057400"/>
                <a:gridCol w="2057400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Pitná voda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</a:t>
                      </a:r>
                      <a:r>
                        <a:rPr lang="cs-CZ" dirty="0" err="1" smtClean="0"/>
                        <a:t>mmol</a:t>
                      </a:r>
                      <a:r>
                        <a:rPr lang="cs-CZ" dirty="0" smtClean="0"/>
                        <a:t>/l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°</a:t>
                      </a:r>
                      <a:r>
                        <a:rPr lang="cs-CZ" dirty="0" err="1" smtClean="0"/>
                        <a:t>dH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°F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mtClean="0"/>
                        <a:t>velmi tvrdá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&gt; 3,76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&gt; 21,01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&gt; 37,51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mtClean="0"/>
                        <a:t>tvrdá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2,51–3,75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14,01–21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25,01–37,5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mtClean="0"/>
                        <a:t>středně tvrdá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1,26–2,5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7,01–14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12,51–25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mtClean="0"/>
                        <a:t>měkká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0,7–1,25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3,9–7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7–12,5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mtClean="0"/>
                        <a:t>velmi měkká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&lt; 0,5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&lt; 2,8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&lt; 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09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 </a:t>
            </a:r>
            <a:r>
              <a:rPr lang="cs-CZ" dirty="0" err="1"/>
              <a:t>mmol</a:t>
            </a:r>
            <a:r>
              <a:rPr lang="cs-CZ" dirty="0"/>
              <a:t>/l odpovídá 5,61 německého stupně</a:t>
            </a:r>
          </a:p>
        </p:txBody>
      </p:sp>
    </p:spTree>
    <p:extLst>
      <p:ext uri="{BB962C8B-B14F-4D97-AF65-F5344CB8AC3E}">
        <p14:creationId xmlns:p14="http://schemas.microsoft.com/office/powerpoint/2010/main" val="89430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Volná voda</a:t>
            </a:r>
          </a:p>
          <a:p>
            <a:r>
              <a:rPr lang="cs-CZ" dirty="0" smtClean="0"/>
              <a:t>Krystalovaná voda – hydráty</a:t>
            </a:r>
          </a:p>
          <a:p>
            <a:pPr marL="0" indent="0">
              <a:buNone/>
            </a:pPr>
            <a:r>
              <a:rPr lang="cs-CZ" dirty="0" smtClean="0"/>
              <a:t>např. CuSO</a:t>
            </a:r>
            <a:r>
              <a:rPr lang="cs-CZ" baseline="-25000" dirty="0" smtClean="0"/>
              <a:t>4</a:t>
            </a:r>
            <a:r>
              <a:rPr lang="cs-CZ" dirty="0" smtClean="0"/>
              <a:t>. 5H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</a:p>
          <a:p>
            <a:pPr marL="0" indent="0">
              <a:buNone/>
            </a:pPr>
            <a:r>
              <a:rPr lang="cs-CZ" dirty="0" err="1" smtClean="0"/>
              <a:t>pentahydrát</a:t>
            </a:r>
            <a:r>
              <a:rPr lang="cs-CZ" dirty="0" smtClean="0"/>
              <a:t> síranu měďnatého – modrá skalice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Obr.66: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commons.wikimedia.org/wiki/File:S%C3%ADran_m%C4%9B%C4%8Fnat%C3%BD.jpg</a:t>
            </a:r>
            <a:r>
              <a:rPr lang="cs-CZ" sz="800" dirty="0"/>
              <a:t>      Obr.č.7: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commons.wikimedia.org/wiki/File:Copper_sulfate.jpg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73730"/>
            <a:ext cx="2393213" cy="1991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247" y="3789040"/>
            <a:ext cx="1939767" cy="1991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261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peroxid vodíku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vzorec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</a:p>
          <a:p>
            <a:endParaRPr lang="cs-CZ" baseline="-25000" dirty="0"/>
          </a:p>
          <a:p>
            <a:endParaRPr lang="cs-CZ" baseline="-25000" dirty="0" smtClean="0"/>
          </a:p>
          <a:p>
            <a:endParaRPr lang="cs-CZ" baseline="-25000" dirty="0"/>
          </a:p>
          <a:p>
            <a:endParaRPr lang="cs-CZ" baseline="-25000" dirty="0" smtClean="0"/>
          </a:p>
          <a:p>
            <a:pPr marL="0" indent="0">
              <a:buNone/>
            </a:pPr>
            <a:r>
              <a:rPr lang="cs-CZ" sz="1000" baseline="-25000" dirty="0" smtClean="0"/>
              <a:t>                    </a:t>
            </a:r>
          </a:p>
          <a:p>
            <a:pPr marL="0" indent="0">
              <a:buNone/>
            </a:pPr>
            <a:endParaRPr lang="cs-CZ" sz="1000" baseline="-25000" dirty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endParaRPr lang="cs-CZ" sz="1000" baseline="-25000" dirty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endParaRPr lang="cs-CZ" sz="1000" baseline="-25000" dirty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1400" baseline="-25000" dirty="0"/>
              <a:t>Obr.č.8: </a:t>
            </a:r>
            <a:r>
              <a:rPr lang="cs-CZ" sz="1400" baseline="-25000" dirty="0">
                <a:hlinkClick r:id="rId2"/>
              </a:rPr>
              <a:t>http://</a:t>
            </a:r>
            <a:r>
              <a:rPr lang="cs-CZ" sz="1400" baseline="-25000" dirty="0" smtClean="0">
                <a:hlinkClick r:id="rId2"/>
              </a:rPr>
              <a:t>commons.wikimedia.org/wiki/File:Hydrogen-peroxide-3D-balls.png</a:t>
            </a:r>
            <a:r>
              <a:rPr lang="cs-CZ" sz="1400" baseline="-25000" dirty="0" smtClean="0"/>
              <a:t>     Obr.č.9: </a:t>
            </a:r>
            <a:r>
              <a:rPr lang="cs-CZ" sz="1400" baseline="-25000" dirty="0" smtClean="0">
                <a:hlinkClick r:id="rId3"/>
              </a:rPr>
              <a:t>http://commons.wikimedia.org/wiki/File:Hydrogen-peroxide-3D-vdW.png</a:t>
            </a:r>
            <a:endParaRPr lang="cs-CZ" sz="1400" baseline="-25000" dirty="0" smtClean="0"/>
          </a:p>
          <a:p>
            <a:pPr marL="0" indent="0">
              <a:buNone/>
            </a:pPr>
            <a:endParaRPr lang="cs-CZ" sz="1400" baseline="-25000" dirty="0" smtClean="0"/>
          </a:p>
          <a:p>
            <a:pPr marL="0" indent="0">
              <a:buNone/>
            </a:pPr>
            <a:endParaRPr lang="cs-CZ" sz="1400" baseline="-25000" dirty="0" smtClean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endParaRPr lang="cs-CZ" sz="1000" baseline="-25000" dirty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endParaRPr lang="cs-CZ" sz="1000" baseline="-25000" dirty="0" smtClean="0"/>
          </a:p>
          <a:p>
            <a:pPr marL="0" indent="0">
              <a:buNone/>
            </a:pPr>
            <a:endParaRPr lang="cs-CZ" sz="1000" baseline="-250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81749"/>
            <a:ext cx="2958522" cy="2327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81749"/>
            <a:ext cx="2952328" cy="2322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944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 </a:t>
            </a:r>
            <a:r>
              <a:rPr lang="cs-CZ" dirty="0" smtClean="0"/>
              <a:t>čirá kapalina, viskóznější </a:t>
            </a:r>
            <a:r>
              <a:rPr lang="cs-CZ" dirty="0"/>
              <a:t>než </a:t>
            </a:r>
            <a:r>
              <a:rPr lang="cs-CZ" dirty="0" smtClean="0"/>
              <a:t>voda </a:t>
            </a:r>
          </a:p>
          <a:p>
            <a:r>
              <a:rPr lang="cs-CZ" dirty="0" smtClean="0"/>
              <a:t>má </a:t>
            </a:r>
            <a:r>
              <a:rPr lang="cs-CZ" dirty="0"/>
              <a:t>silné </a:t>
            </a:r>
            <a:r>
              <a:rPr lang="cs-CZ" dirty="0" smtClean="0"/>
              <a:t>oxidační účinky </a:t>
            </a:r>
          </a:p>
          <a:p>
            <a:r>
              <a:rPr lang="cs-CZ" dirty="0" smtClean="0"/>
              <a:t>používá se </a:t>
            </a:r>
            <a:r>
              <a:rPr lang="cs-CZ" dirty="0"/>
              <a:t>jako </a:t>
            </a:r>
            <a:r>
              <a:rPr lang="cs-CZ" dirty="0" smtClean="0"/>
              <a:t>dezinfekční roztok </a:t>
            </a:r>
            <a:r>
              <a:rPr lang="cs-CZ" dirty="0"/>
              <a:t>(3% vodný </a:t>
            </a:r>
            <a:r>
              <a:rPr lang="cs-CZ" dirty="0" smtClean="0"/>
              <a:t>roztok)</a:t>
            </a:r>
          </a:p>
          <a:p>
            <a:r>
              <a:rPr lang="cs-CZ" dirty="0" smtClean="0"/>
              <a:t>jeho </a:t>
            </a:r>
            <a:r>
              <a:rPr lang="cs-CZ" dirty="0"/>
              <a:t>bělící účinky </a:t>
            </a:r>
            <a:r>
              <a:rPr lang="cs-CZ" dirty="0" smtClean="0"/>
              <a:t>se využívají při </a:t>
            </a:r>
            <a:r>
              <a:rPr lang="cs-CZ" dirty="0"/>
              <a:t>odbarvování </a:t>
            </a:r>
            <a:r>
              <a:rPr lang="cs-CZ" dirty="0" smtClean="0"/>
              <a:t>vlasů</a:t>
            </a:r>
          </a:p>
          <a:p>
            <a:r>
              <a:rPr lang="cs-CZ" dirty="0"/>
              <a:t>koncentrovaný peroxid vodíku (&gt; 50 %) je žíravý,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3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Čím je tvořena molekula vody?</a:t>
            </a:r>
          </a:p>
          <a:p>
            <a:r>
              <a:rPr lang="cs-CZ" dirty="0"/>
              <a:t>Čím </a:t>
            </a:r>
            <a:r>
              <a:rPr lang="cs-CZ" dirty="0" smtClean="0"/>
              <a:t>je daná tvrdost vody a v jakých jednotkách ji udáváme?</a:t>
            </a:r>
          </a:p>
          <a:p>
            <a:r>
              <a:rPr lang="cs-CZ" dirty="0" smtClean="0"/>
              <a:t>Vysvětli co to </a:t>
            </a:r>
            <a:r>
              <a:rPr lang="cs-CZ" smtClean="0"/>
              <a:t>jsou hydráty.</a:t>
            </a:r>
            <a:endParaRPr lang="cs-CZ" dirty="0" smtClean="0"/>
          </a:p>
          <a:p>
            <a:r>
              <a:rPr lang="cs-CZ" dirty="0" smtClean="0"/>
              <a:t>Popiš vlastnosti peroxidu vodíku.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Wikipedie</a:t>
            </a:r>
          </a:p>
          <a:p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497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413</Words>
  <Application>Microsoft Office PowerPoint</Application>
  <PresentationFormat>Předvádění na obrazovce (4:3)</PresentationFormat>
  <Paragraphs>160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Arial CE</vt:lpstr>
      <vt:lpstr>Calibri</vt:lpstr>
      <vt:lpstr>Times New Roman</vt:lpstr>
      <vt:lpstr>Wingdings</vt:lpstr>
      <vt:lpstr>Motiv systému Office</vt:lpstr>
      <vt:lpstr>Prezentace aplikace PowerPoint</vt:lpstr>
      <vt:lpstr>Sloučeniny vodíku</vt:lpstr>
      <vt:lpstr>Prezentace aplikace PowerPoint</vt:lpstr>
      <vt:lpstr>molekula vody</vt:lpstr>
      <vt:lpstr>Voda</vt:lpstr>
      <vt:lpstr>koloběh vody v přírodě</vt:lpstr>
      <vt:lpstr>Prezentace aplikace PowerPoint</vt:lpstr>
      <vt:lpstr>tvrdost vody</vt:lpstr>
      <vt:lpstr>Prezentace aplikace PowerPoint</vt:lpstr>
      <vt:lpstr>Prezentace aplikace PowerPoint</vt:lpstr>
      <vt:lpstr>Prezentace aplikace PowerPoint</vt:lpstr>
      <vt:lpstr>peroxid vodíku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130</cp:revision>
  <dcterms:created xsi:type="dcterms:W3CDTF">2012-10-23T21:39:56Z</dcterms:created>
  <dcterms:modified xsi:type="dcterms:W3CDTF">2014-06-05T08:31:40Z</dcterms:modified>
</cp:coreProperties>
</file>