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75" r:id="rId3"/>
    <p:sldId id="276" r:id="rId4"/>
    <p:sldId id="278" r:id="rId5"/>
    <p:sldId id="287" r:id="rId6"/>
    <p:sldId id="279" r:id="rId7"/>
    <p:sldId id="280" r:id="rId8"/>
    <p:sldId id="281" r:id="rId9"/>
    <p:sldId id="282" r:id="rId10"/>
    <p:sldId id="286" r:id="rId11"/>
    <p:sldId id="284" r:id="rId12"/>
    <p:sldId id="283" r:id="rId13"/>
    <p:sldId id="274" r:id="rId14"/>
    <p:sldId id="28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854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426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741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669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651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447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878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335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267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714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475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624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lammenf%C3%A4rbungNa.png" TargetMode="External"/><Relationship Id="rId2" Type="http://schemas.openxmlformats.org/officeDocument/2006/relationships/hyperlink" Target="http://commons.wikimedia.org/wiki/File:Et_baal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ommons.wikimedia.org/wiki/File:Caprinus_carpio_Prague_Vltava_1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ommons.wikimedia.org/wiki/File:Meteotek08_atmosfera03.jpg?uselang=c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ommons.wikimedia.org/wiki/File:Water_droplet_blue_bg05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commons.wikimedia.org/wiki/File:Liquid_Oxygen.gif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commons.wikimedia.org/wiki/File:Scuba_diving_elba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020408_STS110_Atlantis_launch.jpg" TargetMode="External"/><Relationship Id="rId2" Type="http://schemas.openxmlformats.org/officeDocument/2006/relationships/hyperlink" Target="http://commons.wikimedia.org/wiki/File:SMAW.welding.navy.nc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89240"/>
            <a:ext cx="9138606" cy="72008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2229264"/>
              </p:ext>
            </p:extLst>
          </p:nvPr>
        </p:nvGraphicFramePr>
        <p:xfrm>
          <a:off x="474492" y="1927027"/>
          <a:ext cx="8195016" cy="32765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škola hotelová a služeb Kroměříž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CHE.0111.1F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Chemie – obecná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a anorganická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dirty="0" smtClean="0">
                          <a:latin typeface="Arial CE" pitchFamily="34" charset="0"/>
                          <a:cs typeface="Arial CE" pitchFamily="34" charset="0"/>
                        </a:rPr>
                        <a:t>Kyslík</a:t>
                      </a:r>
                      <a:endParaRPr lang="cs-CZ" sz="900" b="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227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žáky s výskytem, vlastnostmi,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výrobou a použitím kyslíku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042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Oxygenium, molekula, oxidace, atmosféra, destilace,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21.12.2012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4802" y="1484784"/>
            <a:ext cx="4514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CHEMIE -  </a:t>
            </a:r>
            <a:r>
              <a:rPr lang="cs-CZ" sz="2000" b="1" dirty="0" smtClean="0"/>
              <a:t>Kyslík</a:t>
            </a:r>
            <a:endParaRPr lang="cs-CZ" sz="20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8161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20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Kyslík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Oxygenium </a:t>
            </a:r>
            <a:r>
              <a:rPr lang="cs-CZ" dirty="0"/>
              <a:t>– značka </a:t>
            </a:r>
            <a:r>
              <a:rPr lang="cs-CZ" dirty="0" smtClean="0"/>
              <a:t>O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814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vlastnosti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5800" dirty="0" smtClean="0"/>
              <a:t>bezbarvý </a:t>
            </a:r>
            <a:r>
              <a:rPr lang="cs-CZ" sz="5800" dirty="0"/>
              <a:t>plyn, bez chuti, bez zápachu, </a:t>
            </a:r>
            <a:r>
              <a:rPr lang="cs-CZ" sz="5800" dirty="0" smtClean="0"/>
              <a:t>těžší </a:t>
            </a:r>
            <a:r>
              <a:rPr lang="cs-CZ" sz="5800" dirty="0"/>
              <a:t>než </a:t>
            </a:r>
            <a:r>
              <a:rPr lang="cs-CZ" sz="5800" dirty="0" smtClean="0"/>
              <a:t>vzduch</a:t>
            </a:r>
          </a:p>
          <a:p>
            <a:r>
              <a:rPr lang="cs-CZ" sz="5800" dirty="0" smtClean="0"/>
              <a:t>tvoří </a:t>
            </a:r>
            <a:r>
              <a:rPr lang="cs-CZ" sz="5800" dirty="0"/>
              <a:t>dvouatomové </a:t>
            </a:r>
            <a:r>
              <a:rPr lang="cs-CZ" sz="5800" dirty="0" smtClean="0"/>
              <a:t>molekuly</a:t>
            </a:r>
          </a:p>
          <a:p>
            <a:pPr marL="0" indent="0">
              <a:buNone/>
            </a:pPr>
            <a:r>
              <a:rPr lang="cs-CZ" sz="5800" dirty="0" smtClean="0"/>
              <a:t>                O  </a:t>
            </a:r>
            <a:r>
              <a:rPr lang="cs-CZ" sz="5800" dirty="0"/>
              <a:t>+  O →  O</a:t>
            </a:r>
            <a:r>
              <a:rPr lang="cs-CZ" sz="5800" baseline="-25000" dirty="0"/>
              <a:t>2</a:t>
            </a:r>
            <a:endParaRPr lang="cs-CZ" sz="58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</a:t>
            </a:r>
            <a:endParaRPr lang="cs-CZ" baseline="-25000" dirty="0" smtClean="0"/>
          </a:p>
          <a:p>
            <a:pPr marL="0" indent="0">
              <a:buNone/>
            </a:pPr>
            <a:endParaRPr lang="cs-CZ" sz="6700" baseline="-25000" dirty="0"/>
          </a:p>
          <a:p>
            <a:pPr marL="0" indent="0">
              <a:buNone/>
            </a:pPr>
            <a:endParaRPr lang="cs-CZ" baseline="-25000" dirty="0" smtClean="0"/>
          </a:p>
          <a:p>
            <a:pPr marL="0" indent="0">
              <a:buNone/>
            </a:pPr>
            <a:r>
              <a:rPr lang="cs-CZ" baseline="-25000" dirty="0"/>
              <a:t>                                                                               </a:t>
            </a:r>
            <a:r>
              <a:rPr lang="cs-CZ" baseline="-25000" dirty="0" smtClean="0"/>
              <a:t>           </a:t>
            </a:r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r>
              <a:rPr lang="cs-CZ" sz="800" baseline="-25000" dirty="0"/>
              <a:t> </a:t>
            </a:r>
            <a:r>
              <a:rPr lang="cs-CZ" sz="800" baseline="-25000" dirty="0" smtClean="0"/>
              <a:t>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6505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má oxidační účinky – zvyšuje oxidační číslo prvků </a:t>
            </a:r>
          </a:p>
          <a:p>
            <a:r>
              <a:rPr lang="cs-CZ" dirty="0" smtClean="0"/>
              <a:t>exotermické  </a:t>
            </a:r>
            <a:r>
              <a:rPr lang="cs-CZ" dirty="0"/>
              <a:t>reakce – </a:t>
            </a:r>
            <a:r>
              <a:rPr lang="cs-CZ" dirty="0" smtClean="0"/>
              <a:t>hoření, spalování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 smtClean="0"/>
              <a:t>                Obr.č.1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commons.wikimedia.org/wiki/File:Et_baal.jpg</a:t>
            </a:r>
            <a:r>
              <a:rPr lang="cs-CZ" sz="900" dirty="0" smtClean="0"/>
              <a:t>                                      Obr.č.2</a:t>
            </a:r>
            <a:r>
              <a:rPr lang="cs-CZ" sz="900" dirty="0"/>
              <a:t>: </a:t>
            </a: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commons.wikimedia.org/wiki/File:Flammenf%C3%A4rbungNa.png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56992"/>
            <a:ext cx="1892360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356992"/>
            <a:ext cx="1512168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897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Je rozpustný </a:t>
            </a:r>
            <a:r>
              <a:rPr lang="cs-CZ" dirty="0"/>
              <a:t>ve </a:t>
            </a:r>
            <a:r>
              <a:rPr lang="cs-CZ" dirty="0" smtClean="0"/>
              <a:t>vodě – dýchání vodních živočichů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900" dirty="0" smtClean="0"/>
              <a:t>                                              Obr.č.3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commons.wikimedia.org/wiki/File:Caprinus_carpio_Prague_Vltava_1.jpg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2996952"/>
            <a:ext cx="4882734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8138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výskyt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i="1" u="sng" dirty="0"/>
              <a:t>volný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</a:t>
            </a:r>
            <a:r>
              <a:rPr lang="cs-CZ" dirty="0"/>
              <a:t> atmosféře asi </a:t>
            </a:r>
            <a:r>
              <a:rPr lang="cs-CZ" dirty="0" smtClean="0"/>
              <a:t>21%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     Obr.č.4</a:t>
            </a:r>
            <a:r>
              <a:rPr lang="cs-CZ" sz="8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commons.wikimedia.org/wiki/File:Meteotek08_atmosfera03.jpg?uselang=cs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192" y="2924944"/>
            <a:ext cx="3816424" cy="2862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7798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3800" i="1" u="sng" dirty="0"/>
              <a:t>vázaný</a:t>
            </a:r>
            <a:r>
              <a:rPr lang="cs-CZ" sz="3800" dirty="0"/>
              <a:t> </a:t>
            </a:r>
          </a:p>
          <a:p>
            <a:pPr marL="0" indent="0">
              <a:buNone/>
            </a:pPr>
            <a:r>
              <a:rPr lang="cs-CZ" sz="3800" dirty="0"/>
              <a:t>    </a:t>
            </a:r>
            <a:r>
              <a:rPr lang="cs-CZ" sz="3800" dirty="0" smtClean="0"/>
              <a:t>voda - H</a:t>
            </a:r>
            <a:r>
              <a:rPr lang="cs-CZ" sz="3800" baseline="-25000" dirty="0" smtClean="0"/>
              <a:t>2</a:t>
            </a:r>
            <a:r>
              <a:rPr lang="cs-CZ" sz="3800" dirty="0"/>
              <a:t>O, uhličitany, sírany, fosforečnany, cukry, </a:t>
            </a:r>
            <a:r>
              <a:rPr lang="cs-CZ" sz="3800" dirty="0" smtClean="0"/>
              <a:t>       </a:t>
            </a:r>
          </a:p>
          <a:p>
            <a:pPr marL="0" indent="0">
              <a:buNone/>
            </a:pPr>
            <a:r>
              <a:rPr lang="cs-CZ" sz="3800" dirty="0" smtClean="0"/>
              <a:t>    tuky</a:t>
            </a:r>
            <a:r>
              <a:rPr lang="cs-CZ" sz="3800" dirty="0"/>
              <a:t>....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800" dirty="0" smtClean="0"/>
              <a:t>                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 smtClean="0"/>
              <a:t>             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              Obr.č.5: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commons.wikimedia.org/wiki/File:Water_droplet_blue_bg05.jpg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    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068960"/>
            <a:ext cx="2987685" cy="1995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5870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výroba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i="1" u="sng" dirty="0" smtClean="0"/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i="1" u="sng" dirty="0" smtClean="0"/>
              <a:t>laboratorní </a:t>
            </a:r>
            <a:r>
              <a:rPr lang="cs-CZ" dirty="0" smtClean="0"/>
              <a:t>- tepelným </a:t>
            </a:r>
            <a:r>
              <a:rPr lang="cs-CZ" dirty="0"/>
              <a:t>rozkladem solí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      bohatých </a:t>
            </a:r>
            <a:r>
              <a:rPr lang="cs-CZ" dirty="0"/>
              <a:t>na kyslík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KClO</a:t>
            </a:r>
            <a:r>
              <a:rPr lang="cs-CZ" baseline="-25000" dirty="0" smtClean="0"/>
              <a:t>3</a:t>
            </a:r>
            <a:r>
              <a:rPr lang="cs-CZ" dirty="0" smtClean="0"/>
              <a:t> → </a:t>
            </a:r>
            <a:r>
              <a:rPr lang="cs-CZ" dirty="0" err="1" smtClean="0"/>
              <a:t>KCl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  <a:endParaRPr lang="cs-CZ" i="1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i="1" u="sng" dirty="0"/>
          </a:p>
        </p:txBody>
      </p:sp>
    </p:spTree>
    <p:extLst>
      <p:ext uri="{BB962C8B-B14F-4D97-AF65-F5344CB8AC3E}">
        <p14:creationId xmlns:p14="http://schemas.microsoft.com/office/powerpoint/2010/main" val="1902471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i="1" u="sng" dirty="0" smtClean="0"/>
              <a:t>průmyslová</a:t>
            </a:r>
          </a:p>
          <a:p>
            <a:pPr marL="0" indent="0">
              <a:buNone/>
            </a:pPr>
            <a:r>
              <a:rPr lang="cs-CZ" dirty="0" smtClean="0"/>
              <a:t>        destilací zkapalněného vzduchu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                                       Obr.č.6: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commons.wikimedia.org/wiki/File:Liquid_Oxygen.gif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i="1" u="sng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708920"/>
            <a:ext cx="1609725" cy="2990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6310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použití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náplň </a:t>
            </a:r>
            <a:r>
              <a:rPr lang="cs-CZ" dirty="0"/>
              <a:t>do dýchacích </a:t>
            </a:r>
            <a:r>
              <a:rPr lang="cs-CZ" dirty="0" smtClean="0"/>
              <a:t>přístrojů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/>
              <a:t> </a:t>
            </a:r>
            <a:r>
              <a:rPr lang="cs-CZ" sz="800" dirty="0" smtClean="0"/>
              <a:t> Obr.č.7: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commons.wikimedia.org/wiki/File:Scuba_diving_elba.jpg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92896"/>
            <a:ext cx="3816424" cy="2862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511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/>
              <a:t>řezání a svařování kovů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</a:t>
            </a:r>
          </a:p>
          <a:p>
            <a:pPr marL="0" indent="0">
              <a:buNone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                                                                                                                    Obr.č.8 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commons.wikimedia.org/wiki/File:SMAW.welding.navy.ncs.jpg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dirty="0" smtClean="0"/>
              <a:t>kapalný jako raketové palivo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                                                                                                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 smtClean="0"/>
              <a:t>                                 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 smtClean="0"/>
              <a:t>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800" smtClean="0"/>
              <a:t>                                                                                                                                                                                         </a:t>
            </a:r>
            <a:r>
              <a:rPr lang="cs-CZ" sz="800" dirty="0" smtClean="0"/>
              <a:t>Obr.č.9: </a:t>
            </a:r>
            <a:r>
              <a:rPr lang="cs-CZ" sz="800" dirty="0">
                <a:hlinkClick r:id="rId3"/>
              </a:rPr>
              <a:t>http://</a:t>
            </a:r>
            <a:r>
              <a:rPr lang="cs-CZ" sz="800" dirty="0" smtClean="0">
                <a:hlinkClick r:id="rId3"/>
              </a:rPr>
              <a:t>commons.wikimedia.org/wiki/File:020408_STS110_Atlantis_launch.jpg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 </a:t>
            </a:r>
          </a:p>
          <a:p>
            <a:pPr marL="0" indent="0">
              <a:buNone/>
            </a:pPr>
            <a:endParaRPr lang="cs-CZ" sz="800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31575"/>
            <a:ext cx="2255384" cy="1609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874612"/>
            <a:ext cx="2316047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8150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přepravuje se v tlakových lahvích – </a:t>
            </a:r>
            <a:r>
              <a:rPr lang="cs-CZ" dirty="0" smtClean="0"/>
              <a:t>modrý pruh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 </a:t>
            </a:r>
            <a:r>
              <a:rPr lang="cs-CZ" sz="900" dirty="0" smtClean="0"/>
              <a:t>          </a:t>
            </a:r>
          </a:p>
          <a:p>
            <a:pPr marL="0" indent="0">
              <a:buNone/>
            </a:pPr>
            <a:endParaRPr lang="cs-CZ" sz="900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5413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Kde se vyskytuje kyslík?</a:t>
            </a:r>
          </a:p>
          <a:p>
            <a:r>
              <a:rPr lang="cs-CZ" dirty="0" smtClean="0"/>
              <a:t>Vysvětli jak vyrábíme kyslík průmyslově.</a:t>
            </a:r>
          </a:p>
          <a:p>
            <a:r>
              <a:rPr lang="cs-CZ" dirty="0" smtClean="0"/>
              <a:t>Popiš destilaci.</a:t>
            </a:r>
          </a:p>
          <a:p>
            <a:r>
              <a:rPr lang="cs-CZ" dirty="0" smtClean="0"/>
              <a:t>Jak označujeme tlakové lahve s kyslíkem?</a:t>
            </a:r>
          </a:p>
          <a:p>
            <a:r>
              <a:rPr lang="cs-CZ" dirty="0" smtClean="0"/>
              <a:t>Kde se používá kyslík?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4728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Wikipedie</a:t>
            </a:r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</a:p>
          <a:p>
            <a:r>
              <a:rPr lang="cs-CZ" dirty="0"/>
              <a:t>Doc. RNDr. Jan Čipera, CSc., RNDr. Jaroslav Blažek, RNDr. Pavel Beneš, CSc. </a:t>
            </a:r>
            <a:r>
              <a:rPr lang="cs-CZ" i="1" dirty="0"/>
              <a:t>Chemie A, </a:t>
            </a:r>
            <a:r>
              <a:rPr lang="cs-CZ" dirty="0"/>
              <a:t>vyd. Státní pedagogické nakladatelství, </a:t>
            </a:r>
            <a:r>
              <a:rPr lang="cs-CZ" dirty="0" err="1"/>
              <a:t>n.p</a:t>
            </a:r>
            <a:r>
              <a:rPr lang="cs-CZ"/>
              <a:t>., Praha 1984 jako svou první publikaci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0357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457</TotalTime>
  <Words>329</Words>
  <Application>Microsoft Office PowerPoint</Application>
  <PresentationFormat>Předvádění na obrazovce (4:3)</PresentationFormat>
  <Paragraphs>192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9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Kyslík</vt:lpstr>
      <vt:lpstr>vlastnosti</vt:lpstr>
      <vt:lpstr>Prezentace aplikace PowerPoint</vt:lpstr>
      <vt:lpstr>Prezentace aplikace PowerPoint</vt:lpstr>
      <vt:lpstr>výskyt</vt:lpstr>
      <vt:lpstr>Prezentace aplikace PowerPoint</vt:lpstr>
      <vt:lpstr>výroba</vt:lpstr>
      <vt:lpstr>Prezentace aplikace PowerPoint</vt:lpstr>
      <vt:lpstr>použití</vt:lpstr>
      <vt:lpstr>Prezentace aplikace PowerPoint</vt:lpstr>
      <vt:lpstr>Prezentace aplikace PowerPoint</vt:lpstr>
      <vt:lpstr>Otázky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Oxidy</dc:title>
  <dc:creator>Hajný</dc:creator>
  <cp:lastModifiedBy>Zdeněk Laski</cp:lastModifiedBy>
  <cp:revision>142</cp:revision>
  <dcterms:created xsi:type="dcterms:W3CDTF">2012-10-23T21:39:56Z</dcterms:created>
  <dcterms:modified xsi:type="dcterms:W3CDTF">2014-06-05T08:31:58Z</dcterms:modified>
</cp:coreProperties>
</file>