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87" r:id="rId3"/>
    <p:sldId id="276" r:id="rId4"/>
    <p:sldId id="288" r:id="rId5"/>
    <p:sldId id="289" r:id="rId6"/>
    <p:sldId id="274" r:id="rId7"/>
    <p:sldId id="290" r:id="rId8"/>
    <p:sldId id="293" r:id="rId9"/>
    <p:sldId id="291" r:id="rId10"/>
    <p:sldId id="294" r:id="rId11"/>
    <p:sldId id="292" r:id="rId12"/>
    <p:sldId id="295" r:id="rId13"/>
    <p:sldId id="296" r:id="rId14"/>
    <p:sldId id="297" r:id="rId15"/>
    <p:sldId id="298" r:id="rId16"/>
    <p:sldId id="300" r:id="rId17"/>
    <p:sldId id="301" r:id="rId18"/>
    <p:sldId id="302" r:id="rId19"/>
    <p:sldId id="303" r:id="rId20"/>
    <p:sldId id="30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Nitrous-oxide-3D-vdW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ommons.wikimedia.org/wiki/File:Ammonia-3D-balls-A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alpetersaeure.jpg" TargetMode="External"/><Relationship Id="rId2" Type="http://schemas.openxmlformats.org/officeDocument/2006/relationships/hyperlink" Target="http://commons.wikimedia.org/wiki/File:Nitric-acid-3D-vdW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ommons.wikimedia.org/wiki/File:Eod2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ommons.wikimedia.org/wiki/File:Diversity_of_plants_image_version_3.pn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05185868"/>
              </p:ext>
            </p:extLst>
          </p:nvPr>
        </p:nvGraphicFramePr>
        <p:xfrm>
          <a:off x="474492" y="1927027"/>
          <a:ext cx="8195016" cy="32765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 hotelová a služeb 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CHE.0115.1F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-  obecná 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Sloučeniny dusíku</a:t>
                      </a:r>
                      <a:endParaRPr lang="cs-CZ" sz="900" b="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227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s výskytem, vlastnostmi,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výrobou a použitím sloučenin dusíku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4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Oxid dusný, rajský plyn, oxid dusnatý,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amoniak, kyselina dusičná, ledky, anestetika, toxický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24.1.2013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CHEMIE -  </a:t>
            </a:r>
            <a:r>
              <a:rPr lang="cs-CZ" sz="2000" b="1" dirty="0" smtClean="0"/>
              <a:t>Sloučeniny dusíku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1823" y="20054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</a:t>
            </a:r>
            <a:r>
              <a:rPr lang="cs-CZ" sz="4400" b="1" dirty="0" smtClean="0"/>
              <a:t>Sloučeniny dusíku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240202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Oxidy dusíku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14400" b="1" i="1" dirty="0" smtClean="0"/>
              <a:t>Oxid dusný </a:t>
            </a:r>
            <a:r>
              <a:rPr lang="cs-CZ" sz="14400" b="1" i="1" dirty="0"/>
              <a:t>N</a:t>
            </a:r>
            <a:r>
              <a:rPr lang="cs-CZ" sz="14400" b="1" i="1" baseline="-25000" dirty="0"/>
              <a:t>2</a:t>
            </a:r>
            <a:r>
              <a:rPr lang="cs-CZ" sz="14400" b="1" i="1" dirty="0"/>
              <a:t>O </a:t>
            </a:r>
            <a:endParaRPr lang="cs-CZ" sz="14400" b="1" i="1" dirty="0" smtClean="0"/>
          </a:p>
          <a:p>
            <a:r>
              <a:rPr lang="cs-CZ" sz="11200" dirty="0" smtClean="0"/>
              <a:t>rajský plyn</a:t>
            </a:r>
            <a:endParaRPr lang="cs-CZ" sz="11200" dirty="0"/>
          </a:p>
          <a:p>
            <a:r>
              <a:rPr lang="cs-CZ" sz="11200" dirty="0" smtClean="0"/>
              <a:t>bezbarvý</a:t>
            </a:r>
            <a:r>
              <a:rPr lang="cs-CZ" sz="11200" dirty="0"/>
              <a:t>, nehořlavý plyn </a:t>
            </a:r>
            <a:r>
              <a:rPr lang="cs-CZ" sz="11200" dirty="0" smtClean="0"/>
              <a:t>s </a:t>
            </a:r>
            <a:r>
              <a:rPr lang="cs-CZ" sz="11200" dirty="0"/>
              <a:t>nevýraznou, ale příjemnou vůní a nasládlou </a:t>
            </a:r>
            <a:r>
              <a:rPr lang="cs-CZ" sz="11200" dirty="0" smtClean="0"/>
              <a:t>chutí</a:t>
            </a:r>
          </a:p>
          <a:p>
            <a:pPr marL="0" indent="0">
              <a:buNone/>
            </a:pPr>
            <a:endParaRPr lang="cs-CZ" sz="11200" dirty="0" smtClean="0"/>
          </a:p>
          <a:p>
            <a:endParaRPr lang="cs-CZ" sz="7000" dirty="0"/>
          </a:p>
          <a:p>
            <a:endParaRPr lang="cs-CZ" sz="7000" dirty="0" smtClean="0"/>
          </a:p>
          <a:p>
            <a:endParaRPr lang="cs-CZ" sz="7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dirty="0" smtClean="0"/>
              <a:t>                  Obr.č.1</a:t>
            </a:r>
            <a:r>
              <a:rPr lang="cs-CZ" dirty="0"/>
              <a:t>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commons.wikimedia.org/wiki/File:Nitrous-oxide-3D-vdW.png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sz="2000" dirty="0" smtClean="0"/>
          </a:p>
          <a:p>
            <a:pPr marL="0" indent="0">
              <a:buNone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73827"/>
            <a:ext cx="3384376" cy="2087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5650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jeho vdechování </a:t>
            </a:r>
            <a:r>
              <a:rPr lang="cs-CZ" dirty="0"/>
              <a:t>působí nejprve stavy veselosti (odtud název </a:t>
            </a:r>
            <a:r>
              <a:rPr lang="cs-CZ" i="1" dirty="0"/>
              <a:t>rajský plyn</a:t>
            </a:r>
            <a:r>
              <a:rPr lang="cs-CZ" dirty="0" smtClean="0"/>
              <a:t>), </a:t>
            </a:r>
            <a:r>
              <a:rPr lang="cs-CZ" dirty="0"/>
              <a:t>při vyšších dávkách útlum až </a:t>
            </a:r>
            <a:r>
              <a:rPr lang="cs-CZ" dirty="0" smtClean="0"/>
              <a:t>anestetický spánek</a:t>
            </a:r>
          </a:p>
          <a:p>
            <a:r>
              <a:rPr lang="cs-CZ" dirty="0" smtClean="0"/>
              <a:t>dlouhodobé </a:t>
            </a:r>
            <a:r>
              <a:rPr lang="cs-CZ" dirty="0"/>
              <a:t>nebo intenzivní vdechování však může vést k zástavě dýchání, nebo přílišnému útlumu srdeční činnosti, případně až k zástavě srdce, v obou případech s následkem </a:t>
            </a:r>
            <a:r>
              <a:rPr lang="cs-CZ" dirty="0" smtClean="0"/>
              <a:t>smrti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99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u="sng" dirty="0" smtClean="0"/>
              <a:t>Použití </a:t>
            </a:r>
            <a:r>
              <a:rPr lang="cs-CZ" i="1" u="sng" dirty="0"/>
              <a:t>N</a:t>
            </a:r>
            <a:r>
              <a:rPr lang="cs-CZ" i="1" u="sng" baseline="-25000" dirty="0"/>
              <a:t>2</a:t>
            </a:r>
            <a:r>
              <a:rPr lang="cs-CZ" i="1" u="sng" dirty="0"/>
              <a:t>O </a:t>
            </a:r>
            <a:r>
              <a:rPr lang="cs-CZ" i="1" u="sng" dirty="0" smtClean="0"/>
              <a:t>:</a:t>
            </a:r>
          </a:p>
          <a:p>
            <a:r>
              <a:rPr lang="cs-CZ" dirty="0" smtClean="0"/>
              <a:t> v </a:t>
            </a:r>
            <a:r>
              <a:rPr lang="cs-CZ" dirty="0"/>
              <a:t>medicíně </a:t>
            </a:r>
            <a:r>
              <a:rPr lang="cs-CZ" dirty="0" smtClean="0"/>
              <a:t>ve </a:t>
            </a:r>
            <a:r>
              <a:rPr lang="cs-CZ" dirty="0"/>
              <a:t>směsi s kyslíkem (85 % N</a:t>
            </a:r>
            <a:r>
              <a:rPr lang="cs-CZ" baseline="-25000" dirty="0"/>
              <a:t>2</a:t>
            </a:r>
            <a:r>
              <a:rPr lang="cs-CZ" dirty="0"/>
              <a:t>O + 15 % O</a:t>
            </a:r>
            <a:r>
              <a:rPr lang="cs-CZ" baseline="-25000" dirty="0"/>
              <a:t>2</a:t>
            </a:r>
            <a:r>
              <a:rPr lang="cs-CZ" dirty="0"/>
              <a:t>) jako </a:t>
            </a:r>
            <a:r>
              <a:rPr lang="cs-CZ" dirty="0" smtClean="0"/>
              <a:t>anestetikum ke </a:t>
            </a:r>
            <a:r>
              <a:rPr lang="cs-CZ" dirty="0"/>
              <a:t>krátkodobým </a:t>
            </a:r>
            <a:r>
              <a:rPr lang="cs-CZ" dirty="0" smtClean="0"/>
              <a:t>narkózám </a:t>
            </a:r>
          </a:p>
          <a:p>
            <a:r>
              <a:rPr lang="cs-CZ" dirty="0" smtClean="0"/>
              <a:t>jako </a:t>
            </a:r>
            <a:r>
              <a:rPr lang="cs-CZ" dirty="0"/>
              <a:t>hnací plyn v bombičkách na přípravu </a:t>
            </a:r>
            <a:r>
              <a:rPr lang="cs-CZ" dirty="0" smtClean="0"/>
              <a:t>šlehačky (E </a:t>
            </a:r>
            <a:r>
              <a:rPr lang="cs-CZ" dirty="0"/>
              <a:t>942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4460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u="sng" dirty="0" smtClean="0"/>
              <a:t>Oxid dusnatý NO </a:t>
            </a:r>
          </a:p>
          <a:p>
            <a:r>
              <a:rPr lang="cs-CZ" dirty="0" smtClean="0"/>
              <a:t>bezbarvý plyn, pro člověka jedovatý a </a:t>
            </a:r>
            <a:r>
              <a:rPr lang="cs-CZ" dirty="0"/>
              <a:t>leptá</a:t>
            </a:r>
          </a:p>
          <a:p>
            <a:pPr marL="0" indent="0">
              <a:buNone/>
            </a:pPr>
            <a:r>
              <a:rPr lang="cs-CZ" dirty="0" smtClean="0"/>
              <a:t>    za přítomnosti vlhkosti </a:t>
            </a:r>
          </a:p>
          <a:p>
            <a:r>
              <a:rPr lang="cs-CZ" dirty="0" smtClean="0"/>
              <a:t>někdy jako anestetikum a sedativum, v </a:t>
            </a:r>
            <a:r>
              <a:rPr lang="cs-CZ" dirty="0"/>
              <a:t>zubařských ordinacích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472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má poměrně významnou biologickou úlohu v organismu – </a:t>
            </a:r>
            <a:r>
              <a:rPr lang="cs-CZ" dirty="0" smtClean="0"/>
              <a:t>působí  </a:t>
            </a:r>
            <a:r>
              <a:rPr lang="cs-CZ" dirty="0"/>
              <a:t>na </a:t>
            </a:r>
            <a:r>
              <a:rPr lang="cs-CZ" dirty="0" smtClean="0"/>
              <a:t>hladké svalstvo -rozšíření cév a </a:t>
            </a:r>
            <a:r>
              <a:rPr lang="cs-CZ" dirty="0"/>
              <a:t>také uvolnění svalstva </a:t>
            </a:r>
            <a:r>
              <a:rPr lang="cs-CZ" dirty="0" smtClean="0"/>
              <a:t>v trávící soustavě, </a:t>
            </a:r>
            <a:r>
              <a:rPr lang="cs-CZ" dirty="0"/>
              <a:t>což hraje roli ve schopnosti </a:t>
            </a:r>
            <a:r>
              <a:rPr lang="cs-CZ" dirty="0" smtClean="0"/>
              <a:t>střev </a:t>
            </a:r>
            <a:r>
              <a:rPr lang="cs-CZ" dirty="0"/>
              <a:t>posunovat potravu dále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706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/>
              <a:t>Amoniak </a:t>
            </a:r>
            <a:r>
              <a:rPr lang="cs-CZ" b="1" i="1" dirty="0" smtClean="0"/>
              <a:t>NH</a:t>
            </a:r>
            <a:r>
              <a:rPr lang="cs-CZ" b="1" i="1" baseline="-25000" dirty="0" smtClean="0"/>
              <a:t>3 </a:t>
            </a:r>
            <a:r>
              <a:rPr lang="cs-CZ" dirty="0" smtClean="0"/>
              <a:t>- čpavek</a:t>
            </a:r>
            <a:r>
              <a:rPr lang="cs-CZ" b="1" i="1" dirty="0" smtClean="0"/>
              <a:t> </a:t>
            </a:r>
            <a:endParaRPr lang="cs-CZ" b="1" i="1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 Obr.č.2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commons.wikimedia.org/wiki/File:Ammonia-3D-balls-A.png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64903"/>
            <a:ext cx="3240360" cy="2495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33306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plyn lehčí než vzduch, bez barvy, rozpustný ve vodě, má charakteristický štiplavý zápach</a:t>
            </a:r>
            <a:r>
              <a:rPr lang="cs-CZ" dirty="0" smtClean="0"/>
              <a:t>,</a:t>
            </a:r>
          </a:p>
          <a:p>
            <a:r>
              <a:rPr lang="cs-CZ" dirty="0" smtClean="0"/>
              <a:t>je to toxická, </a:t>
            </a:r>
            <a:r>
              <a:rPr lang="cs-CZ" dirty="0"/>
              <a:t>nebezpečná látka </a:t>
            </a:r>
            <a:r>
              <a:rPr lang="cs-CZ" dirty="0" smtClean="0"/>
              <a:t>- při </a:t>
            </a:r>
            <a:r>
              <a:rPr lang="cs-CZ" dirty="0"/>
              <a:t>vdechování poškozuje </a:t>
            </a:r>
            <a:r>
              <a:rPr lang="cs-CZ" dirty="0" smtClean="0"/>
              <a:t>- leptá </a:t>
            </a:r>
            <a:r>
              <a:rPr lang="cs-CZ" dirty="0"/>
              <a:t>sliznice </a:t>
            </a:r>
            <a:endParaRPr lang="cs-CZ" dirty="0" smtClean="0"/>
          </a:p>
          <a:p>
            <a:r>
              <a:rPr lang="cs-CZ" dirty="0" smtClean="0"/>
              <a:t>při jeho rozpouštění ve </a:t>
            </a:r>
            <a:r>
              <a:rPr lang="cs-CZ" dirty="0"/>
              <a:t>vodě se reakcí s vodou tvoří z části molekul </a:t>
            </a:r>
            <a:r>
              <a:rPr lang="cs-CZ" dirty="0" smtClean="0"/>
              <a:t>amoniaku hydroxid amonný – čpavková voda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16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u="sng" dirty="0" smtClean="0"/>
              <a:t>Výroba: </a:t>
            </a:r>
          </a:p>
          <a:p>
            <a:r>
              <a:rPr lang="cs-CZ" dirty="0" smtClean="0"/>
              <a:t>syntézou </a:t>
            </a:r>
          </a:p>
          <a:p>
            <a:pPr marL="0" indent="0">
              <a:buNone/>
            </a:pPr>
            <a:r>
              <a:rPr lang="cs-CZ" dirty="0" smtClean="0"/>
              <a:t>                3 </a:t>
            </a:r>
            <a:r>
              <a:rPr lang="cs-CZ" dirty="0"/>
              <a:t>H</a:t>
            </a:r>
            <a:r>
              <a:rPr lang="cs-CZ" baseline="-25000" dirty="0"/>
              <a:t>2</a:t>
            </a:r>
            <a:r>
              <a:rPr lang="cs-CZ" dirty="0"/>
              <a:t> + N</a:t>
            </a:r>
            <a:r>
              <a:rPr lang="cs-CZ" baseline="-25000" dirty="0"/>
              <a:t>2</a:t>
            </a:r>
            <a:r>
              <a:rPr lang="cs-CZ" dirty="0"/>
              <a:t> → 2 </a:t>
            </a:r>
            <a:r>
              <a:rPr lang="cs-CZ" dirty="0" smtClean="0"/>
              <a:t>NH</a:t>
            </a:r>
            <a:r>
              <a:rPr lang="cs-CZ" baseline="-25000" dirty="0" smtClean="0"/>
              <a:t>3</a:t>
            </a:r>
            <a:endParaRPr lang="cs-CZ" dirty="0" smtClean="0"/>
          </a:p>
          <a:p>
            <a:r>
              <a:rPr lang="cs-CZ" dirty="0" smtClean="0"/>
              <a:t>za </a:t>
            </a:r>
            <a:r>
              <a:rPr lang="cs-CZ" dirty="0"/>
              <a:t>vysokého </a:t>
            </a:r>
            <a:r>
              <a:rPr lang="cs-CZ" dirty="0" smtClean="0"/>
              <a:t>tlaku </a:t>
            </a:r>
            <a:r>
              <a:rPr lang="cs-CZ" dirty="0"/>
              <a:t>(20 až 100 </a:t>
            </a:r>
            <a:r>
              <a:rPr lang="cs-CZ" dirty="0" err="1" smtClean="0"/>
              <a:t>MPa</a:t>
            </a:r>
            <a:r>
              <a:rPr lang="cs-CZ" dirty="0" smtClean="0"/>
              <a:t>) </a:t>
            </a:r>
            <a:r>
              <a:rPr lang="cs-CZ" dirty="0"/>
              <a:t>a vysoké </a:t>
            </a:r>
            <a:r>
              <a:rPr lang="cs-CZ" dirty="0" smtClean="0"/>
              <a:t>teploty </a:t>
            </a:r>
            <a:r>
              <a:rPr lang="cs-CZ" dirty="0"/>
              <a:t>(nad 500 °C) – tato metoda se nazývá </a:t>
            </a:r>
            <a:r>
              <a:rPr lang="cs-CZ" dirty="0" err="1" smtClean="0"/>
              <a:t>Haber-Boschova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384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u="sng" dirty="0" smtClean="0"/>
              <a:t>použití </a:t>
            </a:r>
            <a:r>
              <a:rPr lang="cs-CZ" i="1" u="sng" dirty="0"/>
              <a:t>NH</a:t>
            </a:r>
            <a:r>
              <a:rPr lang="cs-CZ" i="1" u="sng" baseline="-25000" dirty="0"/>
              <a:t>3</a:t>
            </a:r>
            <a:r>
              <a:rPr lang="cs-CZ" i="1" u="sng" dirty="0"/>
              <a:t> </a:t>
            </a:r>
            <a:r>
              <a:rPr lang="cs-CZ" i="1" u="sng" dirty="0" smtClean="0"/>
              <a:t>:</a:t>
            </a:r>
          </a:p>
          <a:p>
            <a:r>
              <a:rPr lang="cs-CZ" dirty="0" smtClean="0"/>
              <a:t>používá </a:t>
            </a:r>
            <a:r>
              <a:rPr lang="cs-CZ" dirty="0"/>
              <a:t>se jako </a:t>
            </a:r>
            <a:r>
              <a:rPr lang="cs-CZ" dirty="0" smtClean="0"/>
              <a:t>hnojivo - přibližně </a:t>
            </a:r>
            <a:r>
              <a:rPr lang="cs-CZ" dirty="0"/>
              <a:t>83 % </a:t>
            </a:r>
            <a:r>
              <a:rPr lang="cs-CZ" dirty="0" smtClean="0"/>
              <a:t>- ve </a:t>
            </a:r>
            <a:r>
              <a:rPr lang="cs-CZ" dirty="0"/>
              <a:t>formě </a:t>
            </a:r>
            <a:r>
              <a:rPr lang="cs-CZ" dirty="0" smtClean="0"/>
              <a:t>solí </a:t>
            </a:r>
            <a:r>
              <a:rPr lang="cs-CZ" dirty="0"/>
              <a:t>nebo </a:t>
            </a:r>
            <a:r>
              <a:rPr lang="cs-CZ" dirty="0" smtClean="0"/>
              <a:t>roztoků</a:t>
            </a:r>
          </a:p>
          <a:p>
            <a:r>
              <a:rPr lang="cs-CZ" dirty="0" smtClean="0"/>
              <a:t>jako surovina </a:t>
            </a:r>
            <a:r>
              <a:rPr lang="cs-CZ" dirty="0"/>
              <a:t>pro výrobu dalších anorganických a organických </a:t>
            </a:r>
            <a:r>
              <a:rPr lang="cs-CZ" dirty="0" smtClean="0"/>
              <a:t>sloučenin – např. amonium </a:t>
            </a:r>
            <a:r>
              <a:rPr lang="cs-CZ" dirty="0"/>
              <a:t>– cukrářské </a:t>
            </a:r>
            <a:r>
              <a:rPr lang="cs-CZ" dirty="0" smtClean="0"/>
              <a:t>droždí</a:t>
            </a:r>
          </a:p>
          <a:p>
            <a:r>
              <a:rPr lang="cs-CZ" dirty="0" smtClean="0"/>
              <a:t>výroba kyseliny dusičné</a:t>
            </a:r>
            <a:endParaRPr lang="cs-CZ" dirty="0"/>
          </a:p>
          <a:p>
            <a:endParaRPr lang="cs-CZ" i="1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521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/>
              <a:t>Kyselina dusičná HNO</a:t>
            </a:r>
            <a:r>
              <a:rPr lang="cs-CZ" b="1" i="1" baseline="-25000" dirty="0"/>
              <a:t>3</a:t>
            </a:r>
            <a:endParaRPr lang="cs-CZ" b="1" i="1" dirty="0"/>
          </a:p>
          <a:p>
            <a:r>
              <a:rPr lang="cs-CZ" dirty="0" smtClean="0"/>
              <a:t>je </a:t>
            </a:r>
            <a:r>
              <a:rPr lang="cs-CZ" dirty="0"/>
              <a:t>významná silná </a:t>
            </a:r>
            <a:r>
              <a:rPr lang="cs-CZ" dirty="0" smtClean="0"/>
              <a:t>kyselina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       </a:t>
            </a:r>
            <a:r>
              <a:rPr lang="cs-CZ" sz="900" dirty="0" err="1" smtClean="0"/>
              <a:t>Obr.č</a:t>
            </a:r>
            <a:r>
              <a:rPr lang="cs-CZ" sz="900" dirty="0" smtClean="0"/>
              <a:t>. 3: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commons.wikimedia.org/wiki/File:Nitric-acid-3D-vdW.png</a:t>
            </a:r>
            <a:r>
              <a:rPr lang="cs-CZ" sz="900" dirty="0"/>
              <a:t> </a:t>
            </a:r>
            <a:r>
              <a:rPr lang="cs-CZ" sz="900" dirty="0" smtClean="0"/>
              <a:t>                 Obr.č.4</a:t>
            </a:r>
            <a:r>
              <a:rPr lang="cs-CZ" sz="900" dirty="0"/>
              <a:t>: </a:t>
            </a:r>
            <a:r>
              <a:rPr lang="cs-CZ" sz="900" dirty="0">
                <a:hlinkClick r:id="rId3"/>
              </a:rPr>
              <a:t>http://commons.wikimedia.org/wiki/File:Salpetersaeure.jpg</a:t>
            </a: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  </a:t>
            </a:r>
          </a:p>
          <a:p>
            <a:pPr marL="0" indent="0">
              <a:buNone/>
            </a:pPr>
            <a:r>
              <a:rPr lang="cs-CZ" sz="900" dirty="0"/>
              <a:t>                                                           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74927"/>
            <a:ext cx="2232248" cy="247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74926"/>
            <a:ext cx="2011932" cy="247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3993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je </a:t>
            </a:r>
            <a:r>
              <a:rPr lang="cs-CZ" dirty="0" smtClean="0"/>
              <a:t>kapalina, </a:t>
            </a:r>
            <a:r>
              <a:rPr lang="cs-CZ" dirty="0"/>
              <a:t>která při teplotě -42 °C tuhne a vytváří bílé </a:t>
            </a:r>
            <a:r>
              <a:rPr lang="cs-CZ" dirty="0" smtClean="0"/>
              <a:t>krystaly</a:t>
            </a:r>
          </a:p>
          <a:p>
            <a:r>
              <a:rPr lang="cs-CZ" dirty="0" smtClean="0"/>
              <a:t>vře </a:t>
            </a:r>
            <a:r>
              <a:rPr lang="cs-CZ" dirty="0"/>
              <a:t>při 83 °</a:t>
            </a:r>
            <a:r>
              <a:rPr lang="cs-CZ" dirty="0" smtClean="0"/>
              <a:t>C</a:t>
            </a:r>
          </a:p>
          <a:p>
            <a:r>
              <a:rPr lang="cs-CZ" dirty="0"/>
              <a:t>je nebezpečná </a:t>
            </a:r>
            <a:r>
              <a:rPr lang="cs-CZ" dirty="0" smtClean="0"/>
              <a:t>žíravina, </a:t>
            </a:r>
            <a:r>
              <a:rPr lang="cs-CZ" dirty="0"/>
              <a:t>poškozuje </a:t>
            </a:r>
            <a:r>
              <a:rPr lang="cs-CZ" dirty="0" smtClean="0"/>
              <a:t>kůži </a:t>
            </a:r>
            <a:r>
              <a:rPr lang="cs-CZ" dirty="0"/>
              <a:t>a </a:t>
            </a:r>
            <a:r>
              <a:rPr lang="cs-CZ" dirty="0" smtClean="0"/>
              <a:t>sliznice - poleptání </a:t>
            </a:r>
            <a:r>
              <a:rPr lang="cs-CZ" dirty="0"/>
              <a:t>se projevuje </a:t>
            </a:r>
            <a:r>
              <a:rPr lang="cs-CZ" dirty="0" smtClean="0"/>
              <a:t>zežloutnutím </a:t>
            </a:r>
            <a:r>
              <a:rPr lang="cs-CZ" dirty="0"/>
              <a:t>zasažených </a:t>
            </a:r>
            <a:r>
              <a:rPr lang="cs-CZ" dirty="0" smtClean="0"/>
              <a:t>míst - reakce </a:t>
            </a:r>
            <a:r>
              <a:rPr lang="cs-CZ" dirty="0"/>
              <a:t>s </a:t>
            </a:r>
            <a:r>
              <a:rPr lang="cs-CZ" dirty="0" smtClean="0"/>
              <a:t>bílkovinami</a:t>
            </a:r>
          </a:p>
          <a:p>
            <a:r>
              <a:rPr lang="cs-CZ" dirty="0" smtClean="0"/>
              <a:t>nebezpečné </a:t>
            </a:r>
            <a:r>
              <a:rPr lang="cs-CZ" dirty="0"/>
              <a:t>jsou i její </a:t>
            </a:r>
            <a:r>
              <a:rPr lang="cs-CZ" dirty="0" smtClean="0"/>
              <a:t>výpary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080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Průmyslově se </a:t>
            </a:r>
            <a:r>
              <a:rPr lang="cs-CZ" dirty="0" smtClean="0"/>
              <a:t>vyrábí </a:t>
            </a:r>
            <a:r>
              <a:rPr lang="cs-CZ" dirty="0"/>
              <a:t>oxidací </a:t>
            </a:r>
            <a:r>
              <a:rPr lang="cs-CZ" dirty="0" smtClean="0"/>
              <a:t>amoniaku – za přítomnosti katalyzátoru – platina, </a:t>
            </a:r>
            <a:r>
              <a:rPr lang="cs-CZ" dirty="0"/>
              <a:t>za zvýšené </a:t>
            </a:r>
            <a:r>
              <a:rPr lang="cs-CZ" dirty="0" smtClean="0"/>
              <a:t>teploty </a:t>
            </a:r>
            <a:r>
              <a:rPr lang="cs-CZ" dirty="0"/>
              <a:t>a </a:t>
            </a:r>
            <a:r>
              <a:rPr lang="cs-CZ" dirty="0" smtClean="0"/>
              <a:t>tlaku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4 </a:t>
            </a:r>
            <a:r>
              <a:rPr lang="cs-CZ" dirty="0"/>
              <a:t>NH</a:t>
            </a:r>
            <a:r>
              <a:rPr lang="cs-CZ" baseline="-25000" dirty="0"/>
              <a:t>3</a:t>
            </a:r>
            <a:r>
              <a:rPr lang="cs-CZ" dirty="0"/>
              <a:t> + 5 O</a:t>
            </a:r>
            <a:r>
              <a:rPr lang="cs-CZ" baseline="-25000" dirty="0"/>
              <a:t>2</a:t>
            </a:r>
            <a:r>
              <a:rPr lang="cs-CZ" dirty="0"/>
              <a:t> → 4 NO + 6 H</a:t>
            </a:r>
            <a:r>
              <a:rPr lang="cs-CZ" baseline="-25000" dirty="0"/>
              <a:t>2</a:t>
            </a:r>
            <a:r>
              <a:rPr lang="cs-CZ" dirty="0"/>
              <a:t>O</a:t>
            </a:r>
          </a:p>
          <a:p>
            <a:pPr marL="0" indent="0">
              <a:buNone/>
            </a:pPr>
            <a:r>
              <a:rPr lang="cs-CZ" dirty="0" smtClean="0"/>
              <a:t>                  2 </a:t>
            </a:r>
            <a:r>
              <a:rPr lang="cs-CZ" dirty="0"/>
              <a:t>NO + O</a:t>
            </a:r>
            <a:r>
              <a:rPr lang="cs-CZ" baseline="-25000" dirty="0"/>
              <a:t>2</a:t>
            </a:r>
            <a:r>
              <a:rPr lang="cs-CZ" dirty="0"/>
              <a:t> → 2 NO</a:t>
            </a:r>
            <a:r>
              <a:rPr lang="cs-CZ" baseline="-25000" dirty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3 </a:t>
            </a:r>
            <a:r>
              <a:rPr lang="cs-CZ" dirty="0"/>
              <a:t>NO</a:t>
            </a:r>
            <a:r>
              <a:rPr lang="cs-CZ" baseline="-25000" dirty="0"/>
              <a:t>2</a:t>
            </a:r>
            <a:r>
              <a:rPr lang="cs-CZ" dirty="0"/>
              <a:t> + H</a:t>
            </a:r>
            <a:r>
              <a:rPr lang="cs-CZ" baseline="-25000" dirty="0"/>
              <a:t>2</a:t>
            </a:r>
            <a:r>
              <a:rPr lang="cs-CZ" dirty="0"/>
              <a:t>O → 2 HNO</a:t>
            </a:r>
            <a:r>
              <a:rPr lang="cs-CZ" baseline="-25000" dirty="0"/>
              <a:t>3</a:t>
            </a:r>
            <a:r>
              <a:rPr lang="cs-CZ" dirty="0"/>
              <a:t> + NO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392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/>
              <a:t>Použití </a:t>
            </a:r>
            <a:r>
              <a:rPr lang="cs-CZ" i="1" dirty="0"/>
              <a:t>HNO</a:t>
            </a:r>
            <a:r>
              <a:rPr lang="cs-CZ" i="1" baseline="-25000" dirty="0"/>
              <a:t>3 </a:t>
            </a:r>
            <a:r>
              <a:rPr lang="cs-CZ" dirty="0" smtClean="0"/>
              <a:t>:</a:t>
            </a:r>
          </a:p>
          <a:p>
            <a:r>
              <a:rPr lang="cs-CZ" dirty="0" smtClean="0"/>
              <a:t>výroba výbušnin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</a:t>
            </a:r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Obr. </a:t>
            </a:r>
            <a:r>
              <a:rPr lang="cs-CZ" sz="900" smtClean="0"/>
              <a:t>č.6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commons.wikimedia.org/wiki/File:Eod2.jpg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144" y="2852936"/>
            <a:ext cx="3672408" cy="2387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35284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</a:t>
            </a:r>
            <a:r>
              <a:rPr lang="cs-CZ" dirty="0" smtClean="0"/>
              <a:t>ýroba dusíkatých </a:t>
            </a:r>
            <a:r>
              <a:rPr lang="cs-CZ" dirty="0"/>
              <a:t>hnojiv – ledky – chilský, norský,                   vápenatý, amonný </a:t>
            </a:r>
            <a:endParaRPr lang="cs-CZ" dirty="0" smtClean="0"/>
          </a:p>
          <a:p>
            <a:r>
              <a:rPr lang="cs-CZ" dirty="0" smtClean="0"/>
              <a:t>používané </a:t>
            </a:r>
            <a:r>
              <a:rPr lang="cs-CZ" dirty="0"/>
              <a:t>pro zlepšení růstu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rostlin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 smtClean="0"/>
              <a:t>                                                                                                                                                                                        Obr.č.8: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commons.wikimedia.org/wiki/File:Diversity_of_plants_image_version_3.png</a:t>
            </a: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856"/>
            <a:ext cx="2457450" cy="3648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3692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Hnojiva </a:t>
            </a:r>
            <a:r>
              <a:rPr lang="cs-CZ" dirty="0" smtClean="0"/>
              <a:t>poskytují </a:t>
            </a:r>
            <a:r>
              <a:rPr lang="cs-CZ" dirty="0"/>
              <a:t>v různých </a:t>
            </a:r>
            <a:r>
              <a:rPr lang="cs-CZ" dirty="0" smtClean="0"/>
              <a:t>poměrech:</a:t>
            </a:r>
          </a:p>
          <a:p>
            <a:r>
              <a:rPr lang="cs-CZ" dirty="0" smtClean="0"/>
              <a:t> </a:t>
            </a:r>
            <a:r>
              <a:rPr lang="cs-CZ" dirty="0"/>
              <a:t>tři hlavní </a:t>
            </a:r>
            <a:r>
              <a:rPr lang="cs-CZ" dirty="0" smtClean="0"/>
              <a:t>biogenní prvky - dusík, fosfor, draslík</a:t>
            </a:r>
          </a:p>
          <a:p>
            <a:r>
              <a:rPr lang="cs-CZ" dirty="0" smtClean="0"/>
              <a:t>sekundární </a:t>
            </a:r>
            <a:r>
              <a:rPr lang="cs-CZ" dirty="0"/>
              <a:t>biogenní prvky </a:t>
            </a:r>
            <a:r>
              <a:rPr lang="cs-CZ" dirty="0" smtClean="0"/>
              <a:t>- vápník, síra, hořčík</a:t>
            </a:r>
          </a:p>
          <a:p>
            <a:r>
              <a:rPr lang="cs-CZ" dirty="0" smtClean="0"/>
              <a:t>někdy </a:t>
            </a:r>
            <a:r>
              <a:rPr lang="cs-CZ" dirty="0"/>
              <a:t>také </a:t>
            </a:r>
            <a:r>
              <a:rPr lang="cs-CZ" dirty="0" smtClean="0"/>
              <a:t>stopové prvky - užitečné </a:t>
            </a:r>
            <a:r>
              <a:rPr lang="cs-CZ" dirty="0"/>
              <a:t>pro hnojení: </a:t>
            </a:r>
            <a:r>
              <a:rPr lang="cs-CZ" dirty="0" smtClean="0"/>
              <a:t>bór, chlór, mangan, železo, zinek, měď </a:t>
            </a:r>
            <a:r>
              <a:rPr lang="cs-CZ" dirty="0"/>
              <a:t>a </a:t>
            </a:r>
            <a:r>
              <a:rPr lang="cs-CZ" dirty="0" smtClean="0"/>
              <a:t>molybden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0790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 barviv a laků</a:t>
            </a:r>
          </a:p>
          <a:p>
            <a:r>
              <a:rPr lang="cs-CZ" dirty="0" smtClean="0"/>
              <a:t>výroba léků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09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rajský plyn, kde se používá?</a:t>
            </a:r>
            <a:endParaRPr lang="cs-CZ" dirty="0"/>
          </a:p>
          <a:p>
            <a:r>
              <a:rPr lang="cs-CZ" dirty="0" smtClean="0"/>
              <a:t>Uveď vlastnosti oxidu dusnatého.</a:t>
            </a:r>
            <a:endParaRPr lang="cs-CZ" dirty="0"/>
          </a:p>
          <a:p>
            <a:r>
              <a:rPr lang="cs-CZ" dirty="0" smtClean="0"/>
              <a:t>Popiš výrobu amoniaku.</a:t>
            </a:r>
            <a:endParaRPr lang="cs-CZ" dirty="0"/>
          </a:p>
          <a:p>
            <a:r>
              <a:rPr lang="cs-CZ" dirty="0"/>
              <a:t>Uveď </a:t>
            </a:r>
            <a:r>
              <a:rPr lang="cs-CZ" dirty="0" smtClean="0"/>
              <a:t>vlastnosti kyseliny dusičné.</a:t>
            </a:r>
            <a:endParaRPr lang="cs-CZ" dirty="0"/>
          </a:p>
          <a:p>
            <a:r>
              <a:rPr lang="cs-CZ" dirty="0" smtClean="0"/>
              <a:t>Popiš význam hnojiv, co to </a:t>
            </a:r>
            <a:r>
              <a:rPr lang="cs-CZ" smtClean="0"/>
              <a:t>jsou ledky?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669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Wikipedie</a:t>
            </a:r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</a:p>
          <a:p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615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542</TotalTime>
  <Words>585</Words>
  <Application>Microsoft Office PowerPoint</Application>
  <PresentationFormat>Předvádění na obrazovce (4:3)</PresentationFormat>
  <Paragraphs>170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Snímek 2</vt:lpstr>
      <vt:lpstr>Oxidy dusíku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Dum</cp:lastModifiedBy>
  <cp:revision>219</cp:revision>
  <dcterms:created xsi:type="dcterms:W3CDTF">2012-10-23T21:39:56Z</dcterms:created>
  <dcterms:modified xsi:type="dcterms:W3CDTF">2014-06-12T13:41:37Z</dcterms:modified>
</cp:coreProperties>
</file>