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87" r:id="rId3"/>
    <p:sldId id="276" r:id="rId4"/>
    <p:sldId id="290" r:id="rId5"/>
    <p:sldId id="291" r:id="rId6"/>
    <p:sldId id="292" r:id="rId7"/>
    <p:sldId id="293" r:id="rId8"/>
    <p:sldId id="294" r:id="rId9"/>
    <p:sldId id="295" r:id="rId10"/>
    <p:sldId id="296" r:id="rId11"/>
    <p:sldId id="29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0854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426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3741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669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651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4470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8785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335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267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6714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475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624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89240"/>
            <a:ext cx="9138606" cy="720080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1596340"/>
              </p:ext>
            </p:extLst>
          </p:nvPr>
        </p:nvGraphicFramePr>
        <p:xfrm>
          <a:off x="474492" y="1927027"/>
          <a:ext cx="8195016" cy="327659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škola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hotelová a služeb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CHE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CHE.0116.1F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Chemie – obecná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a anorganická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900" b="0" dirty="0" smtClean="0">
                          <a:latin typeface="Arial CE" pitchFamily="34" charset="0"/>
                          <a:cs typeface="Arial CE" pitchFamily="34" charset="0"/>
                        </a:rPr>
                        <a:t>Test - dusík</a:t>
                      </a:r>
                      <a:endParaRPr lang="cs-CZ" sz="900" b="0" dirty="0">
                        <a:latin typeface="Arial CE" pitchFamily="34" charset="0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227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prověří znalosti žáků ze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znalostí o dusíku a jeho sloučeninách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042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Nitrogenium, molekula, atmosféra, destilace,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14.1.2013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14802" y="1484784"/>
            <a:ext cx="4514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CHEMIE -  </a:t>
            </a:r>
            <a:r>
              <a:rPr lang="cs-CZ" sz="2000" b="1" dirty="0" smtClean="0"/>
              <a:t>Test - dusík</a:t>
            </a:r>
            <a:endParaRPr lang="cs-CZ" sz="20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8161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205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sz="6000" b="1" dirty="0" smtClean="0"/>
              <a:t>            Test - dusík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402020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sz="5800" dirty="0" smtClean="0"/>
          </a:p>
          <a:p>
            <a:pPr marL="0" indent="0">
              <a:buNone/>
            </a:pPr>
            <a:r>
              <a:rPr lang="cs-CZ" sz="7000" dirty="0" smtClean="0"/>
              <a:t>1. Dusík patří mezi:</a:t>
            </a:r>
          </a:p>
          <a:p>
            <a:pPr marL="0" indent="0">
              <a:buNone/>
            </a:pPr>
            <a:endParaRPr lang="cs-CZ" sz="7000" dirty="0" smtClean="0"/>
          </a:p>
          <a:p>
            <a:pPr marL="0" indent="0">
              <a:buNone/>
            </a:pPr>
            <a:r>
              <a:rPr lang="cs-CZ" sz="7000" dirty="0" smtClean="0"/>
              <a:t>a) biologické prvky</a:t>
            </a:r>
          </a:p>
          <a:p>
            <a:pPr marL="0" indent="0">
              <a:buNone/>
            </a:pPr>
            <a:r>
              <a:rPr lang="cs-CZ" sz="7000" dirty="0" smtClean="0"/>
              <a:t>b) biogenní </a:t>
            </a:r>
            <a:r>
              <a:rPr lang="cs-CZ" sz="7000" dirty="0"/>
              <a:t>prvky</a:t>
            </a:r>
          </a:p>
          <a:p>
            <a:pPr marL="0" indent="0">
              <a:buNone/>
            </a:pPr>
            <a:r>
              <a:rPr lang="cs-CZ" sz="7000" dirty="0" smtClean="0"/>
              <a:t>c) biochemické </a:t>
            </a:r>
            <a:r>
              <a:rPr lang="cs-CZ" sz="7000" dirty="0"/>
              <a:t>prvky</a:t>
            </a:r>
          </a:p>
          <a:p>
            <a:pPr marL="1143000" indent="-1143000">
              <a:buAutoNum type="alphaLcParenR"/>
            </a:pPr>
            <a:endParaRPr lang="cs-CZ" sz="7000" dirty="0" smtClean="0"/>
          </a:p>
          <a:p>
            <a:pPr marL="1143000" indent="-1143000">
              <a:buAutoNum type="alphaLcParenR"/>
            </a:pPr>
            <a:endParaRPr lang="cs-CZ" sz="7000" dirty="0" smtClean="0"/>
          </a:p>
          <a:p>
            <a:pPr marL="1143000" indent="-1143000">
              <a:buAutoNum type="alphaLcParenR"/>
            </a:pPr>
            <a:endParaRPr lang="cs-CZ" sz="5800" dirty="0" smtClean="0"/>
          </a:p>
          <a:p>
            <a:pPr marL="0" indent="0">
              <a:buNone/>
            </a:pPr>
            <a:r>
              <a:rPr lang="cs-CZ" dirty="0" smtClean="0"/>
              <a:t>                 </a:t>
            </a:r>
            <a:r>
              <a:rPr lang="cs-CZ" baseline="-25000" dirty="0" smtClean="0"/>
              <a:t>                                                                                          </a:t>
            </a:r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r>
              <a:rPr lang="cs-CZ" sz="800" baseline="-25000" dirty="0"/>
              <a:t> </a:t>
            </a:r>
            <a:r>
              <a:rPr lang="cs-CZ" sz="800" baseline="-25000" dirty="0" smtClean="0"/>
              <a:t>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6505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sz="5800" dirty="0" smtClean="0"/>
          </a:p>
          <a:p>
            <a:pPr marL="0" indent="0">
              <a:buNone/>
            </a:pPr>
            <a:r>
              <a:rPr lang="cs-CZ" sz="7000" dirty="0" smtClean="0"/>
              <a:t>2. Dusík vyrábíme:</a:t>
            </a:r>
          </a:p>
          <a:p>
            <a:pPr marL="0" indent="0">
              <a:buNone/>
            </a:pPr>
            <a:endParaRPr lang="cs-CZ" sz="7000" dirty="0" smtClean="0"/>
          </a:p>
          <a:p>
            <a:pPr marL="0" indent="0">
              <a:buNone/>
            </a:pPr>
            <a:r>
              <a:rPr lang="cs-CZ" sz="7000" dirty="0" smtClean="0"/>
              <a:t>a) tepelným rozkladem dusičnanu amonného</a:t>
            </a:r>
          </a:p>
          <a:p>
            <a:pPr marL="0" indent="0">
              <a:buNone/>
            </a:pPr>
            <a:r>
              <a:rPr lang="cs-CZ" sz="7000" dirty="0" smtClean="0"/>
              <a:t>b) </a:t>
            </a:r>
            <a:r>
              <a:rPr lang="cs-CZ" sz="7000" dirty="0"/>
              <a:t>tepelným rozkladem </a:t>
            </a:r>
            <a:r>
              <a:rPr lang="cs-CZ" sz="7000" dirty="0" err="1" smtClean="0"/>
              <a:t>dusičitanu</a:t>
            </a:r>
            <a:r>
              <a:rPr lang="cs-CZ" sz="7000" dirty="0" smtClean="0"/>
              <a:t> </a:t>
            </a:r>
            <a:r>
              <a:rPr lang="cs-CZ" sz="7000" dirty="0"/>
              <a:t>amonného</a:t>
            </a:r>
            <a:endParaRPr lang="cs-CZ" sz="7000" dirty="0" smtClean="0"/>
          </a:p>
          <a:p>
            <a:pPr marL="0" indent="0">
              <a:buNone/>
            </a:pPr>
            <a:r>
              <a:rPr lang="cs-CZ" sz="7000" dirty="0" smtClean="0"/>
              <a:t>c) </a:t>
            </a:r>
            <a:r>
              <a:rPr lang="cs-CZ" sz="7000" dirty="0"/>
              <a:t>tepelným rozkladem dusitanu amonného</a:t>
            </a:r>
            <a:endParaRPr lang="cs-CZ" sz="7000" dirty="0" smtClean="0"/>
          </a:p>
          <a:p>
            <a:pPr marL="1143000" indent="-1143000">
              <a:buAutoNum type="alphaLcParenR"/>
            </a:pPr>
            <a:endParaRPr lang="cs-CZ" sz="7000" dirty="0" smtClean="0"/>
          </a:p>
          <a:p>
            <a:pPr marL="1143000" indent="-1143000">
              <a:buAutoNum type="alphaLcParenR"/>
            </a:pPr>
            <a:endParaRPr lang="cs-CZ" sz="5800" dirty="0" smtClean="0"/>
          </a:p>
          <a:p>
            <a:pPr marL="0" indent="0">
              <a:buNone/>
            </a:pPr>
            <a:r>
              <a:rPr lang="cs-CZ" dirty="0" smtClean="0"/>
              <a:t>                 </a:t>
            </a:r>
            <a:r>
              <a:rPr lang="cs-CZ" baseline="-25000" dirty="0" smtClean="0"/>
              <a:t>                                                                                          </a:t>
            </a:r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r>
              <a:rPr lang="cs-CZ" sz="800" baseline="-25000" dirty="0"/>
              <a:t> </a:t>
            </a:r>
            <a:r>
              <a:rPr lang="cs-CZ" sz="800" baseline="-25000" dirty="0" smtClean="0"/>
              <a:t>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4680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sz="5800" dirty="0" smtClean="0"/>
          </a:p>
          <a:p>
            <a:pPr marL="0" indent="0">
              <a:buNone/>
            </a:pPr>
            <a:r>
              <a:rPr lang="cs-CZ" sz="7000" dirty="0" smtClean="0"/>
              <a:t>3. Názvem – rajský plyn označujeme:</a:t>
            </a:r>
          </a:p>
          <a:p>
            <a:pPr marL="0" indent="0">
              <a:buNone/>
            </a:pPr>
            <a:endParaRPr lang="cs-CZ" sz="7000" dirty="0" smtClean="0"/>
          </a:p>
          <a:p>
            <a:pPr marL="0" indent="0">
              <a:buNone/>
            </a:pPr>
            <a:r>
              <a:rPr lang="cs-CZ" sz="7000" dirty="0" smtClean="0"/>
              <a:t>a) oxid dusičný </a:t>
            </a:r>
          </a:p>
          <a:p>
            <a:pPr marL="0" indent="0">
              <a:buNone/>
            </a:pPr>
            <a:r>
              <a:rPr lang="cs-CZ" sz="7000" dirty="0" smtClean="0"/>
              <a:t>b) </a:t>
            </a:r>
            <a:r>
              <a:rPr lang="cs-CZ" sz="7000" dirty="0"/>
              <a:t>oxid dusný </a:t>
            </a:r>
            <a:endParaRPr lang="cs-CZ" sz="7000" dirty="0" smtClean="0"/>
          </a:p>
          <a:p>
            <a:pPr marL="0" indent="0">
              <a:buNone/>
            </a:pPr>
            <a:r>
              <a:rPr lang="cs-CZ" sz="7000" dirty="0" smtClean="0"/>
              <a:t>c) </a:t>
            </a:r>
            <a:r>
              <a:rPr lang="cs-CZ" sz="7000" dirty="0"/>
              <a:t>oxid </a:t>
            </a:r>
            <a:r>
              <a:rPr lang="cs-CZ" sz="7000" dirty="0" smtClean="0"/>
              <a:t>dusičitý </a:t>
            </a:r>
          </a:p>
          <a:p>
            <a:pPr marL="1143000" indent="-1143000">
              <a:buAutoNum type="alphaLcParenR"/>
            </a:pPr>
            <a:endParaRPr lang="cs-CZ" sz="7000" dirty="0" smtClean="0"/>
          </a:p>
          <a:p>
            <a:pPr marL="1143000" indent="-1143000">
              <a:buAutoNum type="alphaLcParenR"/>
            </a:pPr>
            <a:endParaRPr lang="cs-CZ" sz="5800" dirty="0" smtClean="0"/>
          </a:p>
          <a:p>
            <a:pPr marL="0" indent="0">
              <a:buNone/>
            </a:pPr>
            <a:r>
              <a:rPr lang="cs-CZ" dirty="0" smtClean="0"/>
              <a:t>                 </a:t>
            </a:r>
            <a:r>
              <a:rPr lang="cs-CZ" baseline="-25000" dirty="0" smtClean="0"/>
              <a:t>                                                                                          </a:t>
            </a:r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r>
              <a:rPr lang="cs-CZ" sz="800" baseline="-25000" dirty="0"/>
              <a:t> </a:t>
            </a:r>
            <a:r>
              <a:rPr lang="cs-CZ" sz="800" baseline="-25000" dirty="0" smtClean="0"/>
              <a:t>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0814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4.) Biologickou </a:t>
            </a:r>
            <a:r>
              <a:rPr lang="cs-CZ" dirty="0"/>
              <a:t>úlohu v </a:t>
            </a:r>
            <a:r>
              <a:rPr lang="cs-CZ" dirty="0" smtClean="0"/>
              <a:t>organismu má: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a) oxid dusný</a:t>
            </a:r>
          </a:p>
          <a:p>
            <a:pPr marL="0" indent="0">
              <a:buNone/>
            </a:pPr>
            <a:r>
              <a:rPr lang="cs-CZ" dirty="0" smtClean="0"/>
              <a:t>b) </a:t>
            </a:r>
            <a:r>
              <a:rPr lang="cs-CZ" dirty="0"/>
              <a:t>oxid </a:t>
            </a:r>
            <a:r>
              <a:rPr lang="cs-CZ" dirty="0" smtClean="0"/>
              <a:t>dusnatý</a:t>
            </a:r>
          </a:p>
          <a:p>
            <a:pPr marL="0" indent="0">
              <a:buNone/>
            </a:pPr>
            <a:r>
              <a:rPr lang="cs-CZ" dirty="0" smtClean="0"/>
              <a:t>c) </a:t>
            </a:r>
            <a:r>
              <a:rPr lang="cs-CZ" dirty="0"/>
              <a:t>oxid </a:t>
            </a:r>
            <a:r>
              <a:rPr lang="cs-CZ" dirty="0" smtClean="0"/>
              <a:t>dusičitý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21067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5) Čpavková voda je: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a) dusičnan amonný</a:t>
            </a:r>
          </a:p>
          <a:p>
            <a:pPr marL="0" indent="0">
              <a:buNone/>
            </a:pPr>
            <a:r>
              <a:rPr lang="cs-CZ" dirty="0" smtClean="0"/>
              <a:t>b) síran amonný</a:t>
            </a:r>
          </a:p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) </a:t>
            </a:r>
            <a:r>
              <a:rPr lang="cs-CZ" dirty="0"/>
              <a:t>hydroxid amonný</a:t>
            </a:r>
          </a:p>
        </p:txBody>
      </p:sp>
    </p:spTree>
    <p:extLst>
      <p:ext uri="{BB962C8B-B14F-4D97-AF65-F5344CB8AC3E}">
        <p14:creationId xmlns:p14="http://schemas.microsoft.com/office/powerpoint/2010/main" val="27343749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6.)</a:t>
            </a:r>
            <a:r>
              <a:rPr lang="cs-CZ" dirty="0"/>
              <a:t> </a:t>
            </a:r>
            <a:r>
              <a:rPr lang="cs-CZ" dirty="0" smtClean="0"/>
              <a:t>Kyselina dusičná se vyrábí: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a) </a:t>
            </a:r>
            <a:r>
              <a:rPr lang="cs-CZ" dirty="0"/>
              <a:t>oxidací amoniaku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b) redukcí </a:t>
            </a:r>
            <a:r>
              <a:rPr lang="cs-CZ" dirty="0"/>
              <a:t>amoniaku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c) hydrogenací </a:t>
            </a:r>
            <a:r>
              <a:rPr lang="cs-CZ" dirty="0"/>
              <a:t>amoniaku </a:t>
            </a:r>
          </a:p>
        </p:txBody>
      </p:sp>
    </p:spTree>
    <p:extLst>
      <p:ext uri="{BB962C8B-B14F-4D97-AF65-F5344CB8AC3E}">
        <p14:creationId xmlns:p14="http://schemas.microsoft.com/office/powerpoint/2010/main" val="39844516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7.) Cukrářské droždí je sůl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a) </a:t>
            </a:r>
            <a:r>
              <a:rPr lang="cs-CZ" dirty="0"/>
              <a:t>kyseliny </a:t>
            </a:r>
            <a:r>
              <a:rPr lang="cs-CZ" dirty="0" smtClean="0"/>
              <a:t>dusičné</a:t>
            </a:r>
          </a:p>
          <a:p>
            <a:pPr marL="0" indent="0">
              <a:buNone/>
            </a:pPr>
            <a:r>
              <a:rPr lang="cs-CZ" dirty="0" smtClean="0"/>
              <a:t>b) </a:t>
            </a:r>
            <a:r>
              <a:rPr lang="cs-CZ" dirty="0"/>
              <a:t>kyseliny </a:t>
            </a:r>
            <a:r>
              <a:rPr lang="cs-CZ" dirty="0" smtClean="0"/>
              <a:t>sírové</a:t>
            </a:r>
          </a:p>
          <a:p>
            <a:pPr marL="0" indent="0">
              <a:buNone/>
            </a:pPr>
            <a:r>
              <a:rPr lang="cs-CZ" dirty="0" smtClean="0"/>
              <a:t>c) </a:t>
            </a:r>
            <a:r>
              <a:rPr lang="cs-CZ" dirty="0"/>
              <a:t>kyseliny </a:t>
            </a:r>
            <a:r>
              <a:rPr lang="cs-CZ" dirty="0" smtClean="0"/>
              <a:t>uhličité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71473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8.) dusík vyrábíme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) </a:t>
            </a:r>
            <a:r>
              <a:rPr lang="cs-CZ" dirty="0"/>
              <a:t>tepelným rozkladem dusitanu       </a:t>
            </a:r>
          </a:p>
          <a:p>
            <a:pPr marL="0" indent="0">
              <a:buNone/>
            </a:pPr>
            <a:r>
              <a:rPr lang="cs-CZ" dirty="0"/>
              <a:t>      amonného</a:t>
            </a:r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) </a:t>
            </a:r>
            <a:r>
              <a:rPr lang="cs-CZ" dirty="0"/>
              <a:t>tepelným rozkladem </a:t>
            </a:r>
            <a:r>
              <a:rPr lang="cs-CZ" dirty="0" smtClean="0"/>
              <a:t>dusičnanu      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amonného</a:t>
            </a:r>
          </a:p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) </a:t>
            </a:r>
            <a:r>
              <a:rPr lang="cs-CZ" dirty="0"/>
              <a:t>tepelným rozkladem </a:t>
            </a:r>
            <a:r>
              <a:rPr lang="cs-CZ" dirty="0" smtClean="0"/>
              <a:t>hydroxidu      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amonného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37669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9.) Dusík reaguje za: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) </a:t>
            </a:r>
            <a:r>
              <a:rPr lang="cs-CZ" dirty="0"/>
              <a:t>za vyšších </a:t>
            </a:r>
            <a:r>
              <a:rPr lang="cs-CZ" dirty="0" smtClean="0"/>
              <a:t>teplot</a:t>
            </a:r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) </a:t>
            </a:r>
            <a:r>
              <a:rPr lang="cs-CZ" dirty="0"/>
              <a:t>za </a:t>
            </a:r>
            <a:r>
              <a:rPr lang="cs-CZ" dirty="0" smtClean="0"/>
              <a:t>nižších teplot</a:t>
            </a:r>
          </a:p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) </a:t>
            </a:r>
            <a:r>
              <a:rPr lang="cs-CZ" dirty="0"/>
              <a:t>za </a:t>
            </a:r>
            <a:r>
              <a:rPr lang="cs-CZ" dirty="0" smtClean="0"/>
              <a:t>normální teploty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50317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486</TotalTime>
  <Words>282</Words>
  <Application>Microsoft Office PowerPoint</Application>
  <PresentationFormat>Předvádění na obrazovce (4:3)</PresentationFormat>
  <Paragraphs>143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Arial</vt:lpstr>
      <vt:lpstr>Arial CE</vt:lpstr>
      <vt:lpstr>Calibri</vt:lpstr>
      <vt:lpstr>Times New Roman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Oxidy</dc:title>
  <dc:creator>Hajný</dc:creator>
  <cp:lastModifiedBy>Zdeněk Laski</cp:lastModifiedBy>
  <cp:revision>168</cp:revision>
  <dcterms:created xsi:type="dcterms:W3CDTF">2012-10-23T21:39:56Z</dcterms:created>
  <dcterms:modified xsi:type="dcterms:W3CDTF">2014-06-05T08:33:34Z</dcterms:modified>
</cp:coreProperties>
</file>