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6" r:id="rId3"/>
    <p:sldId id="28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7" r:id="rId13"/>
    <p:sldId id="265" r:id="rId14"/>
    <p:sldId id="278" r:id="rId15"/>
    <p:sldId id="266" r:id="rId16"/>
    <p:sldId id="267" r:id="rId17"/>
    <p:sldId id="268" r:id="rId18"/>
    <p:sldId id="269" r:id="rId19"/>
    <p:sldId id="270" r:id="rId20"/>
    <p:sldId id="271" r:id="rId21"/>
    <p:sldId id="279" r:id="rId22"/>
    <p:sldId id="272" r:id="rId23"/>
    <p:sldId id="273" r:id="rId24"/>
    <p:sldId id="274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21" autoAdjust="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DB36FF8-DB8C-4585-9B75-31A79BB9C606}" type="datetimeFigureOut">
              <a:rPr lang="cs-CZ" smtClean="0"/>
              <a:pPr/>
              <a:t>19.5.2014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CDF68E4-4CA5-4077-B6FD-BB5F27066E1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dnikatel.cz/zakony/zakon-c-262-2006-sb-zakonik-prace/zneni-20140101/upln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6064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483768" y="1916832"/>
          <a:ext cx="6337622" cy="4489380"/>
        </p:xfrm>
        <a:graphic>
          <a:graphicData uri="http://schemas.openxmlformats.org/drawingml/2006/table">
            <a:tbl>
              <a:tblPr/>
              <a:tblGrid>
                <a:gridCol w="2329853"/>
                <a:gridCol w="4007769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VY_62_INOVACE_01.02.07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 Dovolená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Eva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Rachotová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Pracovní poměr, mzda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Listopad 2013 – duben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 mzda a pracovní poměr včetně výpočtů jednotlivých složek mzdy.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cs-CZ" dirty="0" smtClean="0"/>
              <a:t>7. Dovolená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Tato část řeší otázku dovolené – podmínky nároku, čerpání, výměry dovolené a rovněž i náhradu mzdy za dovolenou.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402406"/>
          </a:xfrm>
        </p:spPr>
        <p:txBody>
          <a:bodyPr/>
          <a:lstStyle/>
          <a:p>
            <a:r>
              <a:rPr lang="cs-CZ" dirty="0" smtClean="0"/>
              <a:t>podle § 211 Zákoníku práce zaměstnanci, který vykonává zaměstnání v pracovním poměru, vzniká za podmínek stanovených v této části právo na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dovolenou za kalendářní rok nebo na její poměrnou část,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dovolenou za odpracované dny,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dodatkovou dovolenou 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4024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Dovolená za kalendářní rok a její poměrná část</a:t>
            </a:r>
          </a:p>
          <a:p>
            <a:endParaRPr lang="cs-CZ" dirty="0" smtClean="0"/>
          </a:p>
          <a:p>
            <a:pPr lvl="0"/>
            <a:r>
              <a:rPr lang="cs-CZ" dirty="0" smtClean="0"/>
              <a:t>náleží zaměstnanci, který za nepřetržitého trvání pracovního poměru k témuž zaměstnavateli </a:t>
            </a:r>
            <a:r>
              <a:rPr lang="cs-CZ" b="1" dirty="0" smtClean="0"/>
              <a:t>konal </a:t>
            </a:r>
            <a:r>
              <a:rPr lang="cs-CZ" dirty="0" smtClean="0"/>
              <a:t>u něho </a:t>
            </a:r>
            <a:r>
              <a:rPr lang="cs-CZ" b="1" dirty="0" smtClean="0"/>
              <a:t>práci alespoň 60 dnů v kalendářním roce</a:t>
            </a:r>
            <a:r>
              <a:rPr lang="cs-CZ" dirty="0" smtClean="0"/>
              <a:t>, přísluší dovolená za kalendářní rok, popřípadě její poměrná část, jestliže pracovní poměr netrval nepřetržitě po dobu celého kalendářního roku</a:t>
            </a:r>
          </a:p>
          <a:p>
            <a:pPr lvl="0"/>
            <a:r>
              <a:rPr lang="cs-CZ" dirty="0" smtClean="0"/>
              <a:t>za odpracovaný se považuje den, v němž zaměstnanec odpracoval převážnou část své směny; části směn odpracované v různých dnech se nesčítají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4422"/>
            <a:ext cx="7467600" cy="5259530"/>
          </a:xfrm>
        </p:spPr>
        <p:txBody>
          <a:bodyPr/>
          <a:lstStyle/>
          <a:p>
            <a:pPr lvl="0"/>
            <a:r>
              <a:rPr lang="cs-CZ" dirty="0" smtClean="0"/>
              <a:t>poměrná část dovolené činí </a:t>
            </a:r>
            <a:r>
              <a:rPr lang="cs-CZ" b="1" dirty="0" smtClean="0"/>
              <a:t>za každý celý kalendářní měsíc</a:t>
            </a:r>
            <a:r>
              <a:rPr lang="cs-CZ" dirty="0" smtClean="0"/>
              <a:t> nepřetržitého trvání téhož pracovního poměru </a:t>
            </a:r>
            <a:r>
              <a:rPr lang="cs-CZ" b="1" dirty="0" smtClean="0"/>
              <a:t>jednu dvanáctinu</a:t>
            </a:r>
            <a:r>
              <a:rPr lang="cs-CZ" dirty="0" smtClean="0"/>
              <a:t> dovolené za kalendářní rok</a:t>
            </a:r>
          </a:p>
          <a:p>
            <a:pPr lvl="0"/>
            <a:r>
              <a:rPr lang="cs-CZ" dirty="0" smtClean="0"/>
              <a:t>poměrná část dovolené přísluší v délce jedné dvanáctiny též za kalendářní měsíc, v němž zaměstnanec změnil zaměstnání, pokud skončení pracovního poměru u dosavadního zaměstnavatele a vznik pracovního poměru u nového zaměstnavatele na sebe bezprostředně navazují; zaměstnanci přísluší v takovém případě poměrná část dovolené od nového zaměstnavatele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7467600" cy="5688158"/>
          </a:xfrm>
        </p:spPr>
        <p:txBody>
          <a:bodyPr/>
          <a:lstStyle/>
          <a:p>
            <a:pPr lvl="0"/>
            <a:r>
              <a:rPr lang="cs-CZ" dirty="0" smtClean="0"/>
              <a:t>byl-li zaměstnanec dlouhodobě plně uvolněn pro výkon veřejné funkce, je povinna mu dovolenou nebo její část poskytnout právnická nebo fyzická osoba, pro kterou je uvolněný zaměstnanec činný</a:t>
            </a:r>
          </a:p>
          <a:p>
            <a:pPr lvl="0"/>
            <a:r>
              <a:rPr lang="cs-CZ" dirty="0" smtClean="0"/>
              <a:t>tato právnická nebo fyzická osoba je povinna mu poskytnout též tu část dovolené, kterou nevyčerpal před uvolněním, nevyčerpal-li zaměstnanec dovolenou před uplynutím doby uvolnění, je povinen mu ji poskytnout uvolňující zaměstnavatel </a:t>
            </a:r>
          </a:p>
          <a:p>
            <a:pPr lvl="0"/>
            <a:r>
              <a:rPr lang="cs-CZ" dirty="0" smtClean="0"/>
              <a:t>splnění podmínek pro vznik práva na dovolenou se přitom posuzuje vcelku za dobu před i po uvolnění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285992"/>
            <a:ext cx="7467600" cy="4187960"/>
          </a:xfrm>
        </p:spPr>
        <p:txBody>
          <a:bodyPr/>
          <a:lstStyle/>
          <a:p>
            <a:pPr lvl="0"/>
            <a:r>
              <a:rPr lang="cs-CZ" dirty="0" smtClean="0"/>
              <a:t>podle § 213 Zákoníku práce </a:t>
            </a:r>
            <a:r>
              <a:rPr lang="cs-CZ" b="1" dirty="0" smtClean="0"/>
              <a:t>výměra dovolené činí nejméně 4 týdny v kalendářním roce</a:t>
            </a:r>
            <a:r>
              <a:rPr lang="cs-CZ" dirty="0" smtClean="0"/>
              <a:t> </a:t>
            </a:r>
            <a:r>
              <a:rPr lang="cs-CZ" i="1" dirty="0" smtClean="0"/>
              <a:t>(pozn.</a:t>
            </a:r>
            <a:r>
              <a:rPr lang="cs-CZ" b="1" dirty="0" smtClean="0"/>
              <a:t> </a:t>
            </a:r>
            <a:r>
              <a:rPr lang="cs-CZ" i="1" dirty="0" smtClean="0"/>
              <a:t>dovolená pedagogických pracovníků a akademických pracovníků vysokých škol činí 8 týdnů v kalendářním roce)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285860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dovolená za odpracované dny </a:t>
            </a:r>
          </a:p>
          <a:p>
            <a:pPr>
              <a:buNone/>
            </a:pPr>
            <a:endParaRPr lang="cs-CZ" dirty="0" smtClean="0"/>
          </a:p>
          <a:p>
            <a:pPr lvl="0"/>
            <a:r>
              <a:rPr lang="cs-CZ" dirty="0" smtClean="0"/>
              <a:t>podle § 214 zaměstnanci, jemuž nevzniklo právo na dovolenou za kalendářní rok ani na její poměrnou část, protože nekonal v kalendářním roce u téhož zaměstnavatele práci alespoň 60 dnů, přísluší dovolená za odpracované dny v délce jedné dvanáctiny dovolené za kalendářní rok za každých 21 odpracovaných dnů v příslušném kalendářním roce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142984"/>
            <a:ext cx="7467600" cy="5402406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dodatková dovolená </a:t>
            </a:r>
          </a:p>
          <a:p>
            <a:pPr>
              <a:buNone/>
            </a:pPr>
            <a:endParaRPr lang="cs-CZ" dirty="0" smtClean="0"/>
          </a:p>
          <a:p>
            <a:pPr lvl="0"/>
            <a:r>
              <a:rPr lang="cs-CZ" dirty="0" smtClean="0"/>
              <a:t>podle § 215 zaměstnanci, který pracuje u téhož zaměstnavatele po celý kalendářní rok </a:t>
            </a:r>
            <a:r>
              <a:rPr lang="cs-CZ" b="1" dirty="0" smtClean="0"/>
              <a:t>pod zemí</a:t>
            </a:r>
            <a:r>
              <a:rPr lang="cs-CZ" dirty="0" smtClean="0"/>
              <a:t> při těžbě nerostů nebo při ražení tunelů a štol, a zaměstnanci, který po celý kalendářní rok koná </a:t>
            </a:r>
            <a:r>
              <a:rPr lang="cs-CZ" b="1" dirty="0" smtClean="0"/>
              <a:t>práce zvlášť obtížné</a:t>
            </a:r>
            <a:r>
              <a:rPr lang="cs-CZ" dirty="0" smtClean="0"/>
              <a:t>, přísluší dodatková dovolená v </a:t>
            </a:r>
            <a:r>
              <a:rPr lang="cs-CZ" b="1" dirty="0" smtClean="0"/>
              <a:t>délce 1 týdne</a:t>
            </a:r>
            <a:r>
              <a:rPr lang="cs-CZ" dirty="0" smtClean="0"/>
              <a:t>, pracuje-li zaměstnanec za těchto podmínek jen část kalendářního roku, přísluší mu za každých 21 takto odpracovaných dnů jedna dvanáctina dodatkové dovolené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7467600" cy="6045348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/>
              <a:t>za zaměstnance, kteří konají práce zvlášť obtížné, se pro účely poskytování dodatkové dovolené považují zaměstnanci, kteří:</a:t>
            </a:r>
          </a:p>
          <a:p>
            <a:pPr lvl="0">
              <a:buNone/>
            </a:pPr>
            <a:endParaRPr lang="cs-CZ" dirty="0" smtClean="0"/>
          </a:p>
          <a:p>
            <a:r>
              <a:rPr lang="cs-CZ" dirty="0" smtClean="0"/>
              <a:t>trvale pracují alespoň v rozsahu poloviny stanovené týdenní pracovní doby u poskytovatelů zdravotních služeb nebo na jejich pracovištích, kde se ošetřují nemocní s nakažlivou formou tuberkulózy,</a:t>
            </a:r>
          </a:p>
          <a:p>
            <a:r>
              <a:rPr lang="cs-CZ" dirty="0" smtClean="0"/>
              <a:t>jsou při práci na pracovištích s infekčními materiály vystaveni přímému nebezpečí nákazy, pokud tuto práci vykonávají alespoň v rozsahu poloviny stanovené týdenní pracovní doby,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při práci vystaveni nepříznivým účinkům ionizujícího záření,</a:t>
            </a:r>
          </a:p>
          <a:p>
            <a:r>
              <a:rPr lang="cs-CZ" dirty="0" smtClean="0"/>
              <a:t>pracují při přímém ošetřování nebo obsluze duševně chorých nebo mentálně postižených alespoň v rozsahu poloviny stanovené týdenní pracovní doby,</a:t>
            </a:r>
          </a:p>
          <a:p>
            <a:r>
              <a:rPr lang="cs-CZ" dirty="0" smtClean="0"/>
              <a:t>jako vychovatelé provádějí výchovu mládeže za ztížených podmínek nebo jako zdravotničtí pracovníci pracují ve zdravotnické službě Vězeňské služby České republiky alespoň v rozsahu poloviny stanovené týdenní pracovní doby,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467600" cy="5831034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pracují nepřetržitě alespoň 1 rok v tropických nebo jinak zdravotně obtížných oblastech, zaměstnanec, který dovršil 1 rok nepřetržité práce v tropických nebo jinak zdravotně obtížných oblastech, má právo na dodatkovou dovolenou již za tento rok; pracuje-li zaměstnanec v tropických nebo jinak zdravotně obtížných oblastech nepřetržitě více než 1 rok, přísluší mu za každých 21 odpracovaných dnů v těchto oblastech jedna dvanáctina dodatkové dovolené,</a:t>
            </a: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142984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pracují ve Vězeňské službě České republiky v přímém styku s obviněnými ve výkonu vazby nebo odsouzenými ve výkonu trestu odnětí svobody alespoň v rozsahu poloviny stanovené týdenní pracovní doby,</a:t>
            </a:r>
          </a:p>
          <a:p>
            <a:r>
              <a:rPr lang="cs-CZ" dirty="0" smtClean="0"/>
              <a:t>pracují jako potápěči za zvýšeného tlaku ve skafandrech nebo jako zaměstnanci (kesonáři) provádějící </a:t>
            </a:r>
            <a:r>
              <a:rPr lang="cs-CZ" dirty="0" err="1" smtClean="0"/>
              <a:t>kesonovací</a:t>
            </a:r>
            <a:r>
              <a:rPr lang="cs-CZ" dirty="0" smtClean="0"/>
              <a:t> práce ve stlačeném vzduchu v pracovních komorách,</a:t>
            </a:r>
          </a:p>
          <a:p>
            <a:r>
              <a:rPr lang="cs-CZ" dirty="0" smtClean="0"/>
              <a:t>jako zdravotničtí pracovníci vykonávají činnosti při poskytování zdravotnické záchranné služby alespoň v rozsahu poloviny stanovené týdenní pracovní doby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467600" cy="575959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SPOLEČNÁ USTANOVENÍ O DOVOLENÉ</a:t>
            </a:r>
            <a:endParaRPr lang="cs-CZ" dirty="0" smtClean="0"/>
          </a:p>
          <a:p>
            <a:pPr lvl="0"/>
            <a:r>
              <a:rPr lang="cs-CZ" dirty="0" smtClean="0"/>
              <a:t>podle § 216 za nepřetržité trvání pracovního poměru se považuje i skončení   dosavadního a bezprostředně navazující vznik nového pracovního poměru zaměstnance k témuž zaměstnavateli</a:t>
            </a:r>
          </a:p>
          <a:p>
            <a:pPr lvl="0"/>
            <a:r>
              <a:rPr lang="cs-CZ" dirty="0" smtClean="0"/>
              <a:t>pro účely dovolené se za výkon práce </a:t>
            </a:r>
            <a:r>
              <a:rPr lang="cs-CZ" b="1" dirty="0" smtClean="0"/>
              <a:t>nepovažuje doba</a:t>
            </a:r>
            <a:r>
              <a:rPr lang="cs-CZ" dirty="0" smtClean="0"/>
              <a:t> zameškaná pro důležité osobní překážky v práci, pokud nejsou uvedeny v prováděcím právním předpisu  (doba čerpání </a:t>
            </a:r>
            <a:r>
              <a:rPr lang="cs-CZ" b="1" dirty="0" smtClean="0"/>
              <a:t>mateřské dovolené</a:t>
            </a:r>
            <a:r>
              <a:rPr lang="cs-CZ" dirty="0" smtClean="0"/>
              <a:t> a doba, po kterou zaměstnanec čerpá </a:t>
            </a:r>
            <a:r>
              <a:rPr lang="cs-CZ" b="1" dirty="0" smtClean="0"/>
              <a:t>rodičovskou </a:t>
            </a:r>
            <a:r>
              <a:rPr lang="cs-CZ" dirty="0" smtClean="0"/>
              <a:t>dovolenou do doby, po kterou je zaměstnankyně oprávněna čerpat mateřskou dovolenou, a doba pracovní neschopnosti vzniklé v důsledku pracovního úrazu nebo nemoci z povolání vzniklého při plnění pracovních úkolů nebo v přímé souvislosti s ním se pro účely dovolené </a:t>
            </a:r>
            <a:r>
              <a:rPr lang="cs-CZ" b="1" dirty="0" smtClean="0"/>
              <a:t>posuzuje jako výkon práce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467600" cy="5330968"/>
          </a:xfrm>
        </p:spPr>
        <p:txBody>
          <a:bodyPr/>
          <a:lstStyle/>
          <a:p>
            <a:pPr lvl="0"/>
            <a:r>
              <a:rPr lang="cs-CZ" dirty="0" smtClean="0"/>
              <a:t>podle § 217 dobu </a:t>
            </a:r>
            <a:r>
              <a:rPr lang="cs-CZ" b="1" dirty="0" smtClean="0"/>
              <a:t>čerpání dovolené</a:t>
            </a:r>
            <a:r>
              <a:rPr lang="cs-CZ" dirty="0" smtClean="0"/>
              <a:t> je povinen zaměstnavatel určit podle písemného rozvrhu čerpání dovolené vydaného s předchozím souhlasem odborové organizace a rady zaměstnanců tak, aby dovolená mohla být </a:t>
            </a:r>
            <a:r>
              <a:rPr lang="cs-CZ" b="1" dirty="0" smtClean="0"/>
              <a:t>vyčerpána zpravidla vcelku a do konce kalendářního roku, ve kterém právo na dovolenou vzniklo,</a:t>
            </a:r>
            <a:r>
              <a:rPr lang="cs-CZ" dirty="0" smtClean="0"/>
              <a:t> pokud v tomto zákoně není dále stanoveno jinak- při určení rozvrhu čerpání dovolené je nutno přihlížet k provozním důvodům zaměstnavatele a k oprávněným zájmům zaměstnance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402406"/>
          </a:xfrm>
        </p:spPr>
        <p:txBody>
          <a:bodyPr/>
          <a:lstStyle/>
          <a:p>
            <a:pPr lvl="0"/>
            <a:r>
              <a:rPr lang="cs-CZ" dirty="0" smtClean="0"/>
              <a:t>poskytuje-li se zaměstnanci dovolená v </a:t>
            </a:r>
            <a:r>
              <a:rPr lang="cs-CZ" b="1" dirty="0" smtClean="0"/>
              <a:t>několika částech,</a:t>
            </a:r>
            <a:r>
              <a:rPr lang="cs-CZ" dirty="0" smtClean="0"/>
              <a:t> musí alespoň jedna část </a:t>
            </a:r>
            <a:r>
              <a:rPr lang="cs-CZ" b="1" dirty="0" smtClean="0"/>
              <a:t>činit nejméně 2 týdny vcelku</a:t>
            </a:r>
            <a:r>
              <a:rPr lang="cs-CZ" dirty="0" smtClean="0"/>
              <a:t>, pokud se zaměstnanec se zaměstnavatelem nedohodne na jiné délce čerpané dovolené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určenou dobu čerpání dovolené je zaměstnavatel povinen </a:t>
            </a:r>
            <a:r>
              <a:rPr lang="cs-CZ" b="1" dirty="0" smtClean="0"/>
              <a:t>písemně oznámit</a:t>
            </a:r>
            <a:r>
              <a:rPr lang="cs-CZ" dirty="0" smtClean="0"/>
              <a:t> zaměstnanci</a:t>
            </a:r>
            <a:r>
              <a:rPr lang="cs-CZ" b="1" dirty="0" smtClean="0"/>
              <a:t> alespoň 14 dnů předem</a:t>
            </a:r>
            <a:r>
              <a:rPr lang="cs-CZ" dirty="0" smtClean="0"/>
              <a:t>, pokud se nedohodne se zaměstnancem na kratší době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467600" cy="5902472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zaměstnavatel </a:t>
            </a:r>
            <a:r>
              <a:rPr lang="cs-CZ" b="1" dirty="0" smtClean="0"/>
              <a:t>může určit</a:t>
            </a:r>
            <a:r>
              <a:rPr lang="cs-CZ" dirty="0" smtClean="0"/>
              <a:t> zaměstnanci čerpání dovolené, i když dosud nesplnil podmínky pro vznik práva na dovolenou, jestliže je možné předpokládat, že zaměstnanec tyto podmínky splní do konce kalendářního roku, popřípadě do skončení pracovního poměru → pokud by se tento předpoklad nenaplnil a zaměstnanci by tak právo nevzniklo, je povinen vrátit vyplacenou náhradu mzdy</a:t>
            </a:r>
          </a:p>
          <a:p>
            <a:pPr lvl="0"/>
            <a:r>
              <a:rPr lang="cs-CZ" dirty="0" smtClean="0"/>
              <a:t>zaměstnavatel je povinen </a:t>
            </a:r>
            <a:r>
              <a:rPr lang="cs-CZ" b="1" dirty="0" smtClean="0"/>
              <a:t>nahradit zaměstnanci náklady</a:t>
            </a:r>
            <a:r>
              <a:rPr lang="cs-CZ" dirty="0" smtClean="0"/>
              <a:t>, které mu bez jeho zavinění vznikly proto, že </a:t>
            </a:r>
            <a:r>
              <a:rPr lang="cs-CZ" b="1" dirty="0" smtClean="0"/>
              <a:t>zaměstnavatel změnil</a:t>
            </a:r>
            <a:r>
              <a:rPr lang="cs-CZ" dirty="0" smtClean="0"/>
              <a:t> jemu určenou dobu čerpání dovolené nebo že ho odvolal z dovolené (např. storno poplatek cestovní kanceláři)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požádá-li zaměstnankyně zaměstnavatele o poskytnutí dovolené tak, aby navazovala bezprostředně na skončení mateřské dovolené, a zaměstnanec zaměstnavatele o poskytnutí dovolené tak, aby navazovala bezprostředně na skončení rodičovské dovolené do doby, po kterou je zaměstnankyně oprávněna čerpat mateřskou dovolenou, je zaměstnavatel povinen jejich žádosti vyhovět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85926"/>
            <a:ext cx="7467600" cy="4688026"/>
          </a:xfrm>
        </p:spPr>
        <p:txBody>
          <a:bodyPr>
            <a:normAutofit/>
          </a:bodyPr>
          <a:lstStyle/>
          <a:p>
            <a:pPr lvl="0"/>
            <a:r>
              <a:rPr lang="cs-CZ" b="1" dirty="0" smtClean="0"/>
              <a:t>čerpání dovolené</a:t>
            </a:r>
            <a:r>
              <a:rPr lang="cs-CZ" dirty="0" smtClean="0"/>
              <a:t> je zaměstnavatel povinen zaměstnanci určit tak, aby dovolenou vyčerpal v kalendářním roce, ve kterém zaměstnanci právo na dovolenou vzniklo, ledaže v tom zaměstnavateli brání překážky v práci na straně zaměstnance nebo naléhavé </a:t>
            </a:r>
            <a:r>
              <a:rPr lang="cs-CZ" b="1" dirty="0" smtClean="0"/>
              <a:t>provozní důvody</a:t>
            </a:r>
            <a:r>
              <a:rPr lang="cs-CZ" dirty="0" smtClean="0"/>
              <a:t> - nemůže-li být dovolená takto vyčerpána, je zaměstnavatel povinen určit ji zaměstnanci tak, aby byla vyčerpána </a:t>
            </a:r>
            <a:r>
              <a:rPr lang="cs-CZ" b="1" dirty="0" smtClean="0"/>
              <a:t>nejpozději do konce následujícího kalendářního roku</a:t>
            </a:r>
          </a:p>
          <a:p>
            <a:pPr lvl="0">
              <a:buNone/>
            </a:pPr>
            <a:endParaRPr lang="cs-CZ" dirty="0" smtClean="0"/>
          </a:p>
          <a:p>
            <a:pPr lvl="0"/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7467600" cy="5565232"/>
          </a:xfrm>
        </p:spPr>
        <p:txBody>
          <a:bodyPr>
            <a:normAutofit fontScale="92500"/>
          </a:bodyPr>
          <a:lstStyle/>
          <a:p>
            <a:pPr lvl="0"/>
            <a:r>
              <a:rPr lang="cs-CZ" dirty="0" smtClean="0"/>
              <a:t>není-li čerpání dovolené určeno nejpozději do </a:t>
            </a:r>
          </a:p>
          <a:p>
            <a:pPr lvl="0">
              <a:buNone/>
            </a:pPr>
            <a:r>
              <a:rPr lang="cs-CZ" dirty="0" smtClean="0"/>
              <a:t>    30. června následujícího kalendářního roku, má právo určit čerpání dovolené rovněž zaměstnanec - čerpání dovolené je zaměstnanec povinen písemně oznámit zaměstnavateli alespoň 14 dnů předem, pokud se nedohodne se zaměstnavatelem na jiné době oznámení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nemůže-li být dovolená vyčerpána ani do konce následujícího kalendářního roku proto, že zaměstnanec byl uznán dočasně práce neschopným nebo z důvodu čerpání mateřské anebo rodičovské dovolené, je zaměstnavatel povinen určit dobu čerpání této dovolené po skončení těchto překážek v práci</a:t>
            </a:r>
          </a:p>
          <a:p>
            <a:pPr>
              <a:buNone/>
            </a:pPr>
            <a:r>
              <a:rPr lang="cs-CZ" dirty="0" smtClean="0"/>
              <a:t> 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Hromadné čerpání dovolené</a:t>
            </a:r>
          </a:p>
          <a:p>
            <a:pPr>
              <a:buNone/>
            </a:pPr>
            <a:endParaRPr lang="cs-CZ" dirty="0" smtClean="0"/>
          </a:p>
          <a:p>
            <a:pPr lvl="0"/>
            <a:r>
              <a:rPr lang="cs-CZ" dirty="0" smtClean="0"/>
              <a:t>podle § 220 Zákoníku práce zaměstnavatel může v dohodě s odborovou organizací a se souhlasem rady zaměstnanců určit hromadné čerpání dovolené, jen jestliže je to nezbytné z provozních důvodů; hromadné čerpání dovolené nesmí činit více než 2 týdny a u uměleckých souborů 4 týdny</a:t>
            </a: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7467600" cy="568815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Náhrada za dovolenou</a:t>
            </a:r>
          </a:p>
          <a:p>
            <a:pPr>
              <a:buNone/>
            </a:pPr>
            <a:endParaRPr lang="cs-CZ" dirty="0" smtClean="0"/>
          </a:p>
          <a:p>
            <a:pPr lvl="0"/>
            <a:r>
              <a:rPr lang="cs-CZ" dirty="0" smtClean="0"/>
              <a:t>podle §222 zaměstnanci přísluší za dobu čerpání dovolené náhrada mzdy nebo platu ve výši průměrného výdělku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zaměstnanci přísluší </a:t>
            </a:r>
            <a:r>
              <a:rPr lang="cs-CZ" b="1" dirty="0" smtClean="0"/>
              <a:t>náhrada mzdy nebo platu za nevyčerpanou dovolenou pouze v případě skončení pracovního poměru a to ve výši průměrného výdělku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náhradu mzdy nebo platu za nevyčerpanou dodatkovou dovolenou není možné poskytnout; tato dovolená musí být vždy vyčerpána, a to přednostně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Použité zdroje:</a:t>
            </a:r>
          </a:p>
          <a:p>
            <a:pPr>
              <a:buNone/>
            </a:pPr>
            <a:endParaRPr lang="cs-CZ" dirty="0" smtClean="0"/>
          </a:p>
          <a:p>
            <a:r>
              <a:rPr lang="cs-CZ" i="1" u="sng" dirty="0" smtClean="0">
                <a:hlinkClick r:id="rId2"/>
              </a:rPr>
              <a:t>www.podnikatel.</a:t>
            </a:r>
            <a:r>
              <a:rPr lang="cs-CZ" i="1" u="sng" dirty="0" err="1" smtClean="0">
                <a:hlinkClick r:id="rId2"/>
              </a:rPr>
              <a:t>cz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zakony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zakon</a:t>
            </a:r>
            <a:r>
              <a:rPr lang="cs-CZ" i="1" u="sng" dirty="0" smtClean="0">
                <a:hlinkClick r:id="rId2"/>
              </a:rPr>
              <a:t>-c-262-2006-</a:t>
            </a:r>
            <a:r>
              <a:rPr lang="cs-CZ" i="1" u="sng" dirty="0" err="1" smtClean="0">
                <a:hlinkClick r:id="rId2"/>
              </a:rPr>
              <a:t>sb</a:t>
            </a:r>
            <a:r>
              <a:rPr lang="cs-CZ" i="1" u="sng" dirty="0" smtClean="0">
                <a:hlinkClick r:id="rId2"/>
              </a:rPr>
              <a:t>-</a:t>
            </a:r>
            <a:r>
              <a:rPr lang="cs-CZ" i="1" u="sng" dirty="0" err="1" smtClean="0">
                <a:hlinkClick r:id="rId2"/>
              </a:rPr>
              <a:t>zakonik</a:t>
            </a:r>
            <a:r>
              <a:rPr lang="cs-CZ" i="1" u="sng" dirty="0" smtClean="0">
                <a:hlinkClick r:id="rId2"/>
              </a:rPr>
              <a:t>-</a:t>
            </a:r>
            <a:r>
              <a:rPr lang="cs-CZ" i="1" u="sng" dirty="0" err="1" smtClean="0">
                <a:hlinkClick r:id="rId2"/>
              </a:rPr>
              <a:t>prace</a:t>
            </a:r>
            <a:r>
              <a:rPr lang="cs-CZ" i="1" u="sng" dirty="0" smtClean="0">
                <a:hlinkClick r:id="rId2"/>
              </a:rPr>
              <a:t>/</a:t>
            </a:r>
            <a:r>
              <a:rPr lang="cs-CZ" i="1" u="sng" dirty="0" err="1" smtClean="0">
                <a:hlinkClick r:id="rId2"/>
              </a:rPr>
              <a:t>zneni</a:t>
            </a:r>
            <a:r>
              <a:rPr lang="cs-CZ" i="1" u="sng" dirty="0" smtClean="0">
                <a:hlinkClick r:id="rId2"/>
              </a:rPr>
              <a:t>-20140101/</a:t>
            </a:r>
            <a:r>
              <a:rPr lang="cs-CZ" i="1" u="sng" dirty="0" err="1" smtClean="0">
                <a:hlinkClick r:id="rId2"/>
              </a:rPr>
              <a:t>uplne</a:t>
            </a:r>
            <a:r>
              <a:rPr lang="cs-CZ" i="1" u="sng" dirty="0" smtClean="0">
                <a:hlinkClick r:id="rId2"/>
              </a:rPr>
              <a:t>/#cast9</a:t>
            </a:r>
            <a:endParaRPr lang="cs-CZ" dirty="0" smtClean="0"/>
          </a:p>
          <a:p>
            <a:r>
              <a:rPr lang="cs-CZ" dirty="0" smtClean="0"/>
              <a:t>vlastní poznámky z odborné stáže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smtClean="0"/>
              <a:t>u </a:t>
            </a:r>
            <a:r>
              <a:rPr lang="cs-CZ" dirty="0" smtClean="0"/>
              <a:t>zaměstnavatele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54</TotalTime>
  <Words>1439</Words>
  <Application>Microsoft Office PowerPoint</Application>
  <PresentationFormat>Předvádění na obrazovce (4:3)</PresentationFormat>
  <Paragraphs>93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Arkýř</vt:lpstr>
      <vt:lpstr>Snímek 1</vt:lpstr>
      <vt:lpstr>7. Dovolená</vt:lpstr>
      <vt:lpstr>anotace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 Dovolená</dc:title>
  <dc:creator>Rachota</dc:creator>
  <cp:lastModifiedBy>Rachota</cp:lastModifiedBy>
  <cp:revision>13</cp:revision>
  <dcterms:created xsi:type="dcterms:W3CDTF">2014-03-11T07:24:06Z</dcterms:created>
  <dcterms:modified xsi:type="dcterms:W3CDTF">2014-05-19T19:33:37Z</dcterms:modified>
</cp:coreProperties>
</file>