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56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304" r:id="rId20"/>
    <p:sldId id="30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868" autoAdjust="0"/>
    <p:restoredTop sz="94721" autoAdjust="0"/>
  </p:normalViewPr>
  <p:slideViewPr>
    <p:cSldViewPr>
      <p:cViewPr varScale="1">
        <p:scale>
          <a:sx n="88" d="100"/>
          <a:sy n="88" d="100"/>
        </p:scale>
        <p:origin x="-25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nize.cz/pracovni-pomer/42348-na-co-nezapomenout-pri-odchodu-ze-zamestnani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nize.cz/pracovni-pomer/42348-na-co-nezapomenout-pri-odchodu-ze-zamestnani" TargetMode="External"/><Relationship Id="rId7" Type="http://schemas.openxmlformats.org/officeDocument/2006/relationships/hyperlink" Target="http://www.zbynekmlcoch.cz/informace/ke-stazeni/vzory-a-tiskopisy-zdarma/zapoctovy-list-zapoctak-vzor-tiskopis-formular-zdarma-ke-stazeni" TargetMode="External"/><Relationship Id="rId2" Type="http://schemas.openxmlformats.org/officeDocument/2006/relationships/hyperlink" Target="http://pravniradce.ihned.cz/c1-12379390-postup-zamestnavatele-pri-skonceni-pracovniho-pomer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iinfo.cz/urs-att/fetter_zapoctovy-list_2009-125915905777821.JPG" TargetMode="External"/><Relationship Id="rId5" Type="http://schemas.openxmlformats.org/officeDocument/2006/relationships/hyperlink" Target="http://doplnek.com/content/personalistika-skonceni-prac-pomeru-urazy-podnikani" TargetMode="External"/><Relationship Id="rId4" Type="http://schemas.openxmlformats.org/officeDocument/2006/relationships/hyperlink" Target="http://www.doruceni.cz/zamestnanec-u-me-konci-pracovni-pomer-jake-dokumenty-mu-musim-dat-webnoviny-sk/250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57554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VY_62_INOVACE_01.02.20 – Skončení pracovního poměru - doklady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5984" y="4786322"/>
            <a:ext cx="6172200" cy="2857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18. SKONČENÍ </a:t>
            </a:r>
            <a:br>
              <a:rPr lang="cs-CZ" dirty="0" smtClean="0"/>
            </a:br>
            <a:r>
              <a:rPr lang="cs-CZ" dirty="0" smtClean="0"/>
              <a:t>PRACOVNÍHO POMĚRU- DOKLADY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upozorňuje na činnosti a doklady, které bude nutné provést, popř. vystavit </a:t>
            </a:r>
          </a:p>
          <a:p>
            <a:pPr>
              <a:buNone/>
            </a:pPr>
            <a:r>
              <a:rPr lang="cs-CZ" dirty="0" smtClean="0"/>
              <a:t>   v případě ukončení pracovního poměru zaměstnance.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467600" cy="5045216"/>
          </a:xfrm>
        </p:spPr>
        <p:txBody>
          <a:bodyPr/>
          <a:lstStyle/>
          <a:p>
            <a:r>
              <a:rPr lang="cs-CZ" dirty="0" smtClean="0"/>
              <a:t>při skončení pracovněprávního vztahu, </a:t>
            </a:r>
          </a:p>
          <a:p>
            <a:pPr>
              <a:buNone/>
            </a:pPr>
            <a:r>
              <a:rPr lang="cs-CZ" dirty="0" smtClean="0"/>
              <a:t>    tj. zpravidla ukončení pracovního poměru, musí zaměstnavatel splnit </a:t>
            </a:r>
            <a:r>
              <a:rPr lang="cs-CZ" b="1" dirty="0" smtClean="0"/>
              <a:t>základní povinnosti, které jsou dány obecně závaznými právními předpisy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jedná se o tyto povinnosti: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467600" cy="5045216"/>
          </a:xfrm>
        </p:spPr>
        <p:txBody>
          <a:bodyPr/>
          <a:lstStyle/>
          <a:p>
            <a:r>
              <a:rPr lang="cs-CZ" b="1" dirty="0" smtClean="0"/>
              <a:t>1. Skončit pracovní poměr</a:t>
            </a:r>
            <a:r>
              <a:rPr lang="cs-CZ" dirty="0" smtClean="0"/>
              <a:t> v souladu se Zákoníkem práce v </a:t>
            </a:r>
            <a:r>
              <a:rPr lang="cs-CZ" b="1" dirty="0" smtClean="0"/>
              <a:t>předepsané formě</a:t>
            </a:r>
            <a:r>
              <a:rPr lang="cs-CZ" dirty="0" smtClean="0"/>
              <a:t> – zaměstnanec musí obdržet </a:t>
            </a:r>
            <a:r>
              <a:rPr lang="cs-CZ" b="1" dirty="0" smtClean="0"/>
              <a:t>písemnou</a:t>
            </a:r>
            <a:r>
              <a:rPr lang="cs-CZ" dirty="0" smtClean="0"/>
              <a:t> dohodu, výpověď nebo okamžité zrušení – záleží na způsobu ukončení (pokud pracovní poměr končí výpovědí, ta musí být zaměstnanci doručena do vlastních rukou, jinak je výpověď neplatná - až měsícem, který následuje po doručení výpovědi, počíná běžet výpovědní lhůta - doručit výpověď nemusíte bezpodmínečně pouze formou doporučené zásilky, přednost má osobní doručení na pracovišti, v bytě nebo na jiném místě, na kterém zaměstnance </a:t>
            </a:r>
            <a:r>
              <a:rPr lang="cs-CZ" dirty="0" err="1" smtClean="0"/>
              <a:t>zastihnete</a:t>
            </a:r>
            <a:r>
              <a:rPr lang="cs-CZ" dirty="0" smtClean="0"/>
              <a:t>→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7467600" cy="5188092"/>
          </a:xfrm>
        </p:spPr>
        <p:txBody>
          <a:bodyPr/>
          <a:lstStyle/>
          <a:p>
            <a:pPr lvl="0"/>
            <a:r>
              <a:rPr lang="cs-CZ" dirty="0" smtClean="0"/>
              <a:t>→ v takovém případě doporučujeme si dát osobní doručení výpovědi potvrdit přejímacím protokolem nebo si nechat případné odmítnutí převzetí výpovědi potvrdit od přítomných osob - toto potvrzení vám slouží k prokázání vaší snahy o doručení výpovědi do vlastních rukou, protože i odmítnutí zaměstnance převzít výpověď se považuje za její doručení), stejným způsobem musíte doručit i okamžité skončení pracovního poměru, pokud se jedná o skončení pracovního poměru ve zkušební době, je zaměstnavatel povinen doručit zaměstnanci písemné oznámení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2. Byla-li uzavřena dohoda o hmotné odpovědnosti podle Zákoníku práce, je nutné provést </a:t>
            </a:r>
            <a:r>
              <a:rPr lang="cs-CZ" b="1" dirty="0" smtClean="0"/>
              <a:t>inventarizaci</a:t>
            </a:r>
            <a:r>
              <a:rPr lang="cs-CZ" dirty="0" smtClean="0"/>
              <a:t> zásob, svěřených prostředků atd., v případě zjištěných rozdílů je vypořádat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3. Pokud byly zaměstnanci </a:t>
            </a:r>
            <a:r>
              <a:rPr lang="cs-CZ" b="1" dirty="0" smtClean="0"/>
              <a:t>svěřeny předměty</a:t>
            </a:r>
            <a:r>
              <a:rPr lang="cs-CZ" dirty="0" smtClean="0"/>
              <a:t> na základě písemného potvrzení, je zaměstnanec povinen je zaměstnavateli vrátit - zaměstnavatel musí proto sledovat, zda byly svěřené předměty a jiné podobné předměty nejpozději v den skončení zaměstnání zaměstnancem vráceny (jedná se např. o mobilní telefon, kalkulačku, klíče od kanceláře, průkaz ke vstupu do budovy apod.), samostatnou kapitolou je vrácení služebního vozidla, které mohl zaměstnanec používat i k soukromým účelům - </a:t>
            </a:r>
            <a:r>
              <a:rPr lang="cs-CZ" b="1" dirty="0" smtClean="0"/>
              <a:t> </a:t>
            </a:r>
            <a:r>
              <a:rPr lang="cs-CZ" dirty="0" smtClean="0"/>
              <a:t>vrací-li zaměstnanec služební automobil, trvejte na předávacím protokolu, kde bude přesně uveden technický stav vozidla, mohlo by se stát, že další zaměstnanec, který dostane vůz,nahlásí škodu, kterou údajně způsobil předchozí zaměstnanec a vás by čekalo zbytečně složité dokazování.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4. Do 10 dnů od podání žádosti zaměstnance vystavit </a:t>
            </a:r>
            <a:r>
              <a:rPr lang="cs-CZ" b="1" dirty="0" smtClean="0"/>
              <a:t>potvrzení o zdanitelných příjmech</a:t>
            </a:r>
            <a:r>
              <a:rPr lang="cs-CZ" dirty="0" smtClean="0"/>
              <a:t> ze závislé činnosti a funkčních požitků a </a:t>
            </a:r>
          </a:p>
          <a:p>
            <a:pPr lvl="0">
              <a:buNone/>
            </a:pPr>
            <a:r>
              <a:rPr lang="cs-CZ" dirty="0" smtClean="0"/>
              <a:t>   o sražených zálohách na daň a pro poskytnutí daňového zvýhodnění -  kopii je nutné založit </a:t>
            </a:r>
          </a:p>
          <a:p>
            <a:pPr lvl="0">
              <a:buNone/>
            </a:pPr>
            <a:r>
              <a:rPr lang="cs-CZ" dirty="0" smtClean="0"/>
              <a:t>   ve mzdové účtárně (v případě, že jsou zaměstnanci vypláceny po skončení zaměstnání doplatky mzdy vyšší než </a:t>
            </a:r>
            <a:r>
              <a:rPr lang="cs-CZ" dirty="0" smtClean="0"/>
              <a:t>5.000,- </a:t>
            </a:r>
            <a:r>
              <a:rPr lang="cs-CZ" dirty="0" smtClean="0"/>
              <a:t>Kč, je nutné vyžádat si od bývalého zaměstnance potvrzení </a:t>
            </a:r>
          </a:p>
          <a:p>
            <a:pPr lvl="0">
              <a:buNone/>
            </a:pPr>
            <a:r>
              <a:rPr lang="cs-CZ" dirty="0" smtClean="0"/>
              <a:t>   o zdanitelných příjmech a zaslat nové potvrzení zahrnující zálohovou daň z těchto doplatků mzdy, u nichž bude uplatněna zálohová daň 15%, pokud budou doplatky jen do výše </a:t>
            </a:r>
            <a:r>
              <a:rPr lang="cs-CZ" dirty="0" smtClean="0"/>
              <a:t>5.000,- </a:t>
            </a:r>
            <a:r>
              <a:rPr lang="cs-CZ" dirty="0" smtClean="0"/>
              <a:t>Kč, budou zdaněny konečnou daní ve výši 15 % a do ročního zúčtování nebo daňového přiznání nebudou zahrnuty).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/>
          <a:lstStyle/>
          <a:p>
            <a:pPr lvl="0"/>
            <a:r>
              <a:rPr lang="cs-CZ" dirty="0" smtClean="0"/>
              <a:t>5. V  den skončení zaměstnání předat zaměstnanci </a:t>
            </a:r>
            <a:r>
              <a:rPr lang="cs-CZ" b="1" dirty="0" smtClean="0"/>
              <a:t>potvrzení o zaměstnání</a:t>
            </a:r>
          </a:p>
          <a:p>
            <a:pPr lvl="0">
              <a:buNone/>
            </a:pPr>
            <a:r>
              <a:rPr lang="cs-CZ" b="1" dirty="0" smtClean="0"/>
              <a:t>  </a:t>
            </a:r>
            <a:r>
              <a:rPr lang="cs-CZ" dirty="0" smtClean="0"/>
              <a:t> </a:t>
            </a:r>
            <a:r>
              <a:rPr lang="cs-CZ" b="1" dirty="0" smtClean="0"/>
              <a:t>(tzv. zápočtový list)</a:t>
            </a:r>
            <a:r>
              <a:rPr lang="cs-CZ" dirty="0" smtClean="0"/>
              <a:t> - zde se uvádí</a:t>
            </a:r>
            <a:r>
              <a:rPr lang="cs-CZ" b="1" i="1" dirty="0" smtClean="0"/>
              <a:t> </a:t>
            </a:r>
            <a:r>
              <a:rPr lang="cs-CZ" dirty="0" smtClean="0"/>
              <a:t>údaje </a:t>
            </a:r>
          </a:p>
          <a:p>
            <a:pPr lvl="0">
              <a:buNone/>
            </a:pPr>
            <a:r>
              <a:rPr lang="cs-CZ" dirty="0" smtClean="0"/>
              <a:t>   pro zápočet předchozích období pracovní neschopnosti, o započtení odpracovaných let, důvod a způsob skončení pracovního poměru, údaje o dosažené kvalifikaci, zda se ze mzdy zaměstnance prováděny srážky, v jehož prospěch, v jaké výši a v jakém pořadí je pohledávka,</a:t>
            </a:r>
          </a:p>
          <a:p>
            <a:pPr lvl="0">
              <a:buNone/>
            </a:pPr>
            <a:r>
              <a:rPr lang="cs-CZ" dirty="0" smtClean="0"/>
              <a:t>   pro kterou mají být srážky dále prováděny, případně další oznámení (o změněné pracovní schopnosti, pojištění, účasti na podnikovém spoření a jiné)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92500"/>
          </a:bodyPr>
          <a:lstStyle/>
          <a:p>
            <a:pPr lvl="0"/>
            <a:r>
              <a:rPr lang="cs-CZ" dirty="0" smtClean="0"/>
              <a:t>6. Nezapomeňte také </a:t>
            </a:r>
            <a:r>
              <a:rPr lang="cs-CZ" b="1" dirty="0" smtClean="0"/>
              <a:t>na  výstupní list</a:t>
            </a:r>
            <a:r>
              <a:rPr lang="cs-CZ" dirty="0" smtClean="0"/>
              <a:t> - ten potvrzuje, že zaměstnanec nemá vůči vám žádné nevyrovnané závazky (například, že předal klíče nebo jiné věci, za které měl hmotnou odpovědnost). </a:t>
            </a:r>
          </a:p>
          <a:p>
            <a:pPr lvl="0"/>
            <a:r>
              <a:rPr lang="cs-CZ" dirty="0" smtClean="0"/>
              <a:t>7. Potvrzení o </a:t>
            </a:r>
            <a:r>
              <a:rPr lang="cs-CZ" b="1" dirty="0" smtClean="0"/>
              <a:t>výši čistého průměrného měsíčního výdělku</a:t>
            </a:r>
            <a:r>
              <a:rPr lang="cs-CZ" dirty="0" smtClean="0"/>
              <a:t> se vystavuje na žádost zaměstnance na samostatný list potvrzení </a:t>
            </a:r>
          </a:p>
          <a:p>
            <a:pPr lvl="0">
              <a:buNone/>
            </a:pPr>
            <a:r>
              <a:rPr lang="cs-CZ" dirty="0" smtClean="0"/>
              <a:t>   o zaměstnání </a:t>
            </a:r>
            <a:r>
              <a:rPr lang="cs-CZ" i="1" dirty="0" smtClean="0"/>
              <a:t>(z objektivních příčin (např. zpracovávání mezd) není možné poskytnout zaměstnanci některé dokumenty spolu</a:t>
            </a:r>
          </a:p>
          <a:p>
            <a:pPr lvl="0">
              <a:buNone/>
            </a:pPr>
            <a:r>
              <a:rPr lang="cs-CZ" i="1" dirty="0" smtClean="0"/>
              <a:t>   s dokumenty vydanými při skončení pracovního poměru - takovým dokumentem je  potvrzení zaměstnavatele pro účely nároku na podporu</a:t>
            </a:r>
          </a:p>
          <a:p>
            <a:pPr lvl="0">
              <a:buNone/>
            </a:pPr>
            <a:r>
              <a:rPr lang="cs-CZ" i="1" dirty="0" smtClean="0"/>
              <a:t>   v nezaměstnanosti, který vám zaměstnanec předloží </a:t>
            </a:r>
          </a:p>
          <a:p>
            <a:pPr lvl="0">
              <a:buNone/>
            </a:pPr>
            <a:r>
              <a:rPr lang="cs-CZ" i="1" dirty="0" smtClean="0"/>
              <a:t>   k vyplnění po jeho zařazení do evidence uchazečů </a:t>
            </a:r>
          </a:p>
          <a:p>
            <a:pPr lvl="0">
              <a:buNone/>
            </a:pPr>
            <a:r>
              <a:rPr lang="cs-CZ" i="1" dirty="0" smtClean="0"/>
              <a:t>   o zaměstnání)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71546"/>
            <a:ext cx="7467600" cy="5402406"/>
          </a:xfrm>
        </p:spPr>
        <p:txBody>
          <a:bodyPr/>
          <a:lstStyle/>
          <a:p>
            <a:pPr lvl="0"/>
            <a:r>
              <a:rPr lang="cs-CZ" dirty="0" smtClean="0"/>
              <a:t>8. Na žádost zaměstnance vystavit </a:t>
            </a:r>
            <a:r>
              <a:rPr lang="cs-CZ" b="1" dirty="0" smtClean="0"/>
              <a:t>potvrzení </a:t>
            </a:r>
          </a:p>
          <a:p>
            <a:pPr lvl="0">
              <a:buNone/>
            </a:pPr>
            <a:r>
              <a:rPr lang="cs-CZ" b="1" dirty="0" smtClean="0"/>
              <a:t>   o výši vyměřovacích základů</a:t>
            </a:r>
            <a:r>
              <a:rPr lang="cs-CZ" dirty="0" smtClean="0"/>
              <a:t> pro odvod pojistného na zdravotní pojištění a sociální zabezpečení za kalendářní rok (respektive </a:t>
            </a:r>
          </a:p>
          <a:p>
            <a:pPr lvl="0">
              <a:buNone/>
            </a:pPr>
            <a:r>
              <a:rPr lang="cs-CZ" dirty="0" smtClean="0"/>
              <a:t>   za dobu trvání pracovněprávního vztahu) </a:t>
            </a:r>
          </a:p>
          <a:p>
            <a:pPr lvl="0">
              <a:buNone/>
            </a:pPr>
            <a:r>
              <a:rPr lang="cs-CZ" dirty="0" smtClean="0"/>
              <a:t>   do 8 dnů od podání žádosti.</a:t>
            </a:r>
          </a:p>
          <a:p>
            <a:pPr lvl="0"/>
            <a:r>
              <a:rPr lang="cs-CZ" dirty="0" smtClean="0"/>
              <a:t>9. Na žádost zaměstnance vystavit </a:t>
            </a:r>
            <a:r>
              <a:rPr lang="cs-CZ" b="1" dirty="0" smtClean="0"/>
              <a:t>potvrzení </a:t>
            </a:r>
          </a:p>
          <a:p>
            <a:pPr lvl="0">
              <a:buNone/>
            </a:pPr>
            <a:r>
              <a:rPr lang="cs-CZ" b="1" dirty="0" smtClean="0"/>
              <a:t>   o době trvání nemocenského</a:t>
            </a:r>
            <a:r>
              <a:rPr lang="cs-CZ" dirty="0" smtClean="0"/>
              <a:t> </a:t>
            </a:r>
            <a:r>
              <a:rPr lang="cs-CZ" b="1" dirty="0" smtClean="0"/>
              <a:t>pojištění nebo důchodového pojištění</a:t>
            </a:r>
            <a:r>
              <a:rPr lang="cs-CZ" dirty="0" smtClean="0"/>
              <a:t> do 8 kalendářních dnů po předložení žádosti.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10. Do 8 dnů ode dne skončení zaměstnání provést u příslušné zdravotní pojišťovny </a:t>
            </a:r>
            <a:r>
              <a:rPr lang="cs-CZ" b="1" dirty="0" smtClean="0"/>
              <a:t>oznámení o ukončení zaměstnání.</a:t>
            </a:r>
          </a:p>
          <a:p>
            <a:pPr lvl="0"/>
            <a:endParaRPr lang="cs-CZ" b="1" dirty="0" smtClean="0"/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11. Do 8 dnů po skončení zaměstnání </a:t>
            </a:r>
            <a:r>
              <a:rPr lang="cs-CZ" b="1" dirty="0" smtClean="0"/>
              <a:t>oznámit ukončení zaměstnání příslušné OSSZ.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14422"/>
            <a:ext cx="7467600" cy="423081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12. U zaměstnanců, jejichž zaměstnání netrvá k 31. 12. kalendářního roku, musí organizace </a:t>
            </a:r>
            <a:r>
              <a:rPr lang="cs-CZ" b="1" dirty="0" smtClean="0"/>
              <a:t>vyplnit evidenční list důchodového pojištění (ELDP) do</a:t>
            </a:r>
            <a:r>
              <a:rPr lang="cs-CZ" dirty="0" smtClean="0"/>
              <a:t> jednoho měsíce po konečném vyúčtování příjmů, nejpozději však do 31. 1. následujícího kalendářního roku a do 30 dnů ode dne zápisu údajů jej zasílá na příslušnou správu sociálního zabezpečení - pokud však zaměstnání skončilo poslední kalendářní den roku, musí být ELDP vyplněn nejpozději </a:t>
            </a:r>
          </a:p>
          <a:p>
            <a:pPr lvl="0">
              <a:buNone/>
            </a:pPr>
            <a:r>
              <a:rPr lang="cs-CZ" dirty="0" smtClean="0"/>
              <a:t>    do 30. 4. následujícího roku. Předložit ELDP je nutné </a:t>
            </a:r>
          </a:p>
          <a:p>
            <a:pPr lvl="0">
              <a:buNone/>
            </a:pPr>
            <a:r>
              <a:rPr lang="cs-CZ" dirty="0" smtClean="0"/>
              <a:t>    do 30 kalendářních dnů po provedeném zápisu. ELDP se předkládá příslušné OSSZ. ELDP musí být podepsán pověřeným zaměstnancem nebo jiným oprávněným zástupcem organizace a opatřen razítkem. Druhé vyhotovení ELDP obdrží ve stejné lhůtě zaměstnanec, další kopie ELDP opatřená podpisem zaměstnance se archivuje po dobu 3 let po roce, kterého se ELDP týká.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13. Na žádost zaměstnance vystavit </a:t>
            </a:r>
            <a:r>
              <a:rPr lang="cs-CZ" b="1" dirty="0" smtClean="0"/>
              <a:t>pracovní posudek</a:t>
            </a:r>
            <a:r>
              <a:rPr lang="cs-CZ" dirty="0" smtClean="0"/>
              <a:t>, a to do 15 dnů ode dne podání žádosti -  zaměstnavatel má právo vydat posudek nejdříve </a:t>
            </a:r>
          </a:p>
          <a:p>
            <a:pPr lvl="0">
              <a:buNone/>
            </a:pPr>
            <a:r>
              <a:rPr lang="cs-CZ" dirty="0" smtClean="0"/>
              <a:t>    v době dvou měsíců před skončením pracovního poměru,</a:t>
            </a:r>
            <a:r>
              <a:rPr lang="cs-CZ" b="1" dirty="0" smtClean="0"/>
              <a:t> </a:t>
            </a:r>
            <a:r>
              <a:rPr lang="cs-CZ" dirty="0" smtClean="0"/>
              <a:t>posudek by měl obsahovat jen takové údaje, které se týkají pracovní činnosti nebo s ní přímo souvisejí. Tak např. chování zaměstnance v místě bydliště a jeho rodinný život jsou věcí jeho samého a údaje z této oblasti nemají v pracovním posudku místo, pokud by neexistovala přímá souvislost mezi takovým údajem a výkonem pracovních povinností, pracovním posudkem jsou veškeré písemnosti týkající se hodnocení práce zaměstnance, jeho kvalifikace, schopností a dalších skutečností, které mají vztah </a:t>
            </a:r>
          </a:p>
          <a:p>
            <a:pPr lvl="0">
              <a:buNone/>
            </a:pPr>
            <a:r>
              <a:rPr lang="cs-CZ" dirty="0" smtClean="0"/>
              <a:t>    k výkonu práce( kromě toho se zaměstnancům poskytuje další záruka - podává-li zaměstnavatel </a:t>
            </a:r>
          </a:p>
          <a:p>
            <a:pPr lvl="0">
              <a:buNone/>
            </a:pPr>
            <a:r>
              <a:rPr lang="cs-CZ" dirty="0" smtClean="0"/>
              <a:t>    o pracovníku informace, je povinen to učinit jen s jeho souhlasem, pracovní posudek vydává zaměstnavatel jen na žádost zaměstnance)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14. Dojde-li ke skončení pracovního poměru se zaměstnancem, který je </a:t>
            </a:r>
            <a:r>
              <a:rPr lang="cs-CZ" b="1" dirty="0" smtClean="0"/>
              <a:t>zaměstnancem se zdravotním postižením</a:t>
            </a:r>
            <a:r>
              <a:rPr lang="cs-CZ" dirty="0" smtClean="0"/>
              <a:t>, vzniká zaměstnavateli oznamovací povinnost vůči </a:t>
            </a:r>
            <a:r>
              <a:rPr lang="cs-CZ" b="1" dirty="0" smtClean="0"/>
              <a:t>úřadu práce</a:t>
            </a:r>
            <a:r>
              <a:rPr lang="cs-CZ" dirty="0" smtClean="0"/>
              <a:t> příslušnému podle sídla organizace.</a:t>
            </a:r>
          </a:p>
          <a:p>
            <a:pPr lvl="0"/>
            <a:r>
              <a:rPr lang="cs-CZ" dirty="0" smtClean="0"/>
              <a:t>15. Do jednoho týdne od skončení pracovního poměru </a:t>
            </a:r>
            <a:r>
              <a:rPr lang="cs-CZ" b="1" dirty="0" smtClean="0"/>
              <a:t>oznámit soudu</a:t>
            </a:r>
            <a:r>
              <a:rPr lang="cs-CZ" dirty="0" smtClean="0"/>
              <a:t>, který nařídil výkon rozhodnutí srážkami ze mzdy, že zaměstnanec </a:t>
            </a:r>
          </a:p>
          <a:p>
            <a:pPr lvl="0">
              <a:buNone/>
            </a:pPr>
            <a:r>
              <a:rPr lang="cs-CZ" dirty="0" smtClean="0"/>
              <a:t>   u něho přestal pracovat a zaslat soudu vyúčtování srážek.</a:t>
            </a:r>
          </a:p>
          <a:p>
            <a:pPr lvl="0"/>
            <a:r>
              <a:rPr lang="cs-CZ" dirty="0" smtClean="0"/>
              <a:t>16. V případě výplaty </a:t>
            </a:r>
            <a:r>
              <a:rPr lang="cs-CZ" b="1" dirty="0" smtClean="0"/>
              <a:t>náhrad za ztrátu </a:t>
            </a:r>
          </a:p>
          <a:p>
            <a:pPr lvl="0">
              <a:buNone/>
            </a:pPr>
            <a:r>
              <a:rPr lang="cs-CZ" b="1" dirty="0" smtClean="0"/>
              <a:t>   na výdělku</a:t>
            </a:r>
            <a:r>
              <a:rPr lang="cs-CZ" dirty="0" smtClean="0"/>
              <a:t> po skončení pracovní neschopnosti  vystavit potvrzení podle § 37 odst. 2 písm. a) zákona č. 582/1991 Sb.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785794"/>
            <a:ext cx="7467600" cy="4873752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17. V souladu se zákonem č. 101/2000 Sb. </a:t>
            </a:r>
            <a:r>
              <a:rPr lang="cs-CZ" b="1" dirty="0" smtClean="0"/>
              <a:t>předat zaměstnanci veškeré osobní doklady</a:t>
            </a:r>
            <a:r>
              <a:rPr lang="cs-CZ" dirty="0" smtClean="0"/>
              <a:t>, které není zaměstnavatel nadále oprávněn shromažďovat.</a:t>
            </a:r>
          </a:p>
          <a:p>
            <a:pPr lvl="0"/>
            <a:r>
              <a:rPr lang="cs-CZ" b="1" dirty="0" smtClean="0"/>
              <a:t>18. Uzavřít osobní spis</a:t>
            </a:r>
            <a:r>
              <a:rPr lang="cs-CZ" dirty="0" smtClean="0"/>
              <a:t> zaměstnance a uložit</a:t>
            </a:r>
          </a:p>
          <a:p>
            <a:pPr lvl="0">
              <a:buNone/>
            </a:pPr>
            <a:r>
              <a:rPr lang="cs-CZ" dirty="0" smtClean="0"/>
              <a:t>    do archivu</a:t>
            </a:r>
            <a:r>
              <a:rPr lang="cs-CZ" b="1" dirty="0" smtClean="0"/>
              <a:t>.</a:t>
            </a:r>
            <a:endParaRPr lang="cs-CZ" dirty="0" smtClean="0"/>
          </a:p>
          <a:p>
            <a:pPr lvl="0"/>
            <a:r>
              <a:rPr lang="cs-CZ" dirty="0" smtClean="0"/>
              <a:t> 19. </a:t>
            </a:r>
            <a:r>
              <a:rPr lang="cs-CZ" b="1" dirty="0" smtClean="0"/>
              <a:t>Vytisknout mzdový list</a:t>
            </a:r>
            <a:r>
              <a:rPr lang="cs-CZ" dirty="0" smtClean="0"/>
              <a:t> a uložit do archivu (archivační doba mzdových listů činí nejméně</a:t>
            </a:r>
          </a:p>
          <a:p>
            <a:pPr lvl="0">
              <a:buNone/>
            </a:pPr>
            <a:r>
              <a:rPr lang="cs-CZ" dirty="0" smtClean="0"/>
              <a:t>    30 let po roce, kdy byl učiněn poslední účetní záznam)</a:t>
            </a:r>
          </a:p>
          <a:p>
            <a:pPr lvl="0"/>
            <a:r>
              <a:rPr lang="cs-CZ" dirty="0" smtClean="0"/>
              <a:t>20. Uložit do archivu údaje týkající se srážek </a:t>
            </a:r>
          </a:p>
          <a:p>
            <a:pPr lvl="0">
              <a:buNone/>
            </a:pPr>
            <a:r>
              <a:rPr lang="cs-CZ" dirty="0" smtClean="0"/>
              <a:t>    ze mzdy, pro které platí archivační doba 30 let.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21. Pro účely nemocenského pojištění je zaměstnavatel povinen uschovávat záznamy </a:t>
            </a:r>
          </a:p>
          <a:p>
            <a:pPr lvl="0">
              <a:buNone/>
            </a:pPr>
            <a:r>
              <a:rPr lang="cs-CZ" dirty="0" smtClean="0"/>
              <a:t>   o skutečnostech po dobu 10 kalendářních roků následujících po roce, kterého se týkají, pokud zvláštní právní předpis nestanoví delší uschovací dobu(za záznamy o těchto skutečnostech se vždy považují doklady o druhu, vzniku a skončení pracovního vztahu a záznamy o evidenci docházky do práce, včetně doby pracovního volna bez náhrady příjmu) </a:t>
            </a:r>
          </a:p>
          <a:p>
            <a:pPr lvl="0"/>
            <a:r>
              <a:rPr lang="cs-CZ" dirty="0" smtClean="0"/>
              <a:t>22. Všechny vystavené dokumenty v souvislosti </a:t>
            </a:r>
          </a:p>
          <a:p>
            <a:pPr lvl="0">
              <a:buNone/>
            </a:pPr>
            <a:r>
              <a:rPr lang="cs-CZ" dirty="0" smtClean="0"/>
              <a:t>   s ukončením pracovního poměru se zaměstnancem a komunikací se Správou sociálního pojištění a zdravotní pojišťovnou nebo jinými úřady si pečlivě uschovat, protože prokazují splnění vašich povinnosti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57166"/>
            <a:ext cx="7467600" cy="611678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Pár dobrých rad pro zaměstnance – než se rozloučíte, nezapomeňte:</a:t>
            </a:r>
            <a:endParaRPr lang="cs-CZ" dirty="0" smtClean="0"/>
          </a:p>
          <a:p>
            <a:pPr lvl="0"/>
            <a:r>
              <a:rPr lang="cs-CZ" b="1" i="1" dirty="0" smtClean="0"/>
              <a:t>zkontrolovat správnost údajů na výstupním listu</a:t>
            </a:r>
            <a:endParaRPr lang="cs-CZ" dirty="0" smtClean="0"/>
          </a:p>
          <a:p>
            <a:pPr lvl="0"/>
            <a:r>
              <a:rPr lang="cs-CZ" b="1" i="1" dirty="0" smtClean="0"/>
              <a:t>vydání dokladů nemůže zaměstnavatel vázat na jiné skutečnosti, než je skončení pracovního poměru, například na neodevzdání pracovních pomůcek, nebo neuhrazení škody apod.</a:t>
            </a:r>
            <a:endParaRPr lang="cs-CZ" dirty="0" smtClean="0"/>
          </a:p>
          <a:p>
            <a:pPr lvl="0"/>
            <a:r>
              <a:rPr lang="cs-CZ" b="1" i="1" dirty="0" smtClean="0"/>
              <a:t>uschovávat kopie dokladů, jimiž můžete později prokázat skutečnosti uvedené v potvrzení o zaměstnání</a:t>
            </a:r>
            <a:endParaRPr lang="cs-CZ" dirty="0" smtClean="0"/>
          </a:p>
          <a:p>
            <a:pPr lvl="0"/>
            <a:r>
              <a:rPr lang="cs-CZ" b="1" i="1" dirty="0" smtClean="0"/>
              <a:t>ověřit si, zda zaměstnavatel za vás odváděl pravidelně a včas sociální a zdravotní pojištění</a:t>
            </a:r>
            <a:endParaRPr lang="cs-CZ" dirty="0" smtClean="0"/>
          </a:p>
          <a:p>
            <a:pPr lvl="0"/>
            <a:r>
              <a:rPr lang="cs-CZ" b="1" i="1" dirty="0" smtClean="0"/>
              <a:t>v dostatečném termínu si nechat potvrdit vedoucím písemnou žádanku o dovolenou</a:t>
            </a:r>
            <a:endParaRPr lang="cs-CZ" dirty="0" smtClean="0"/>
          </a:p>
          <a:p>
            <a:pPr lvl="0"/>
            <a:r>
              <a:rPr lang="cs-CZ" b="1" i="1" dirty="0" smtClean="0"/>
              <a:t>služební automobil předat na základě protokolu</a:t>
            </a:r>
            <a:endParaRPr lang="cs-CZ" dirty="0" smtClean="0"/>
          </a:p>
          <a:p>
            <a:pPr lvl="0"/>
            <a:r>
              <a:rPr lang="cs-CZ" b="1" i="1" dirty="0" smtClean="0"/>
              <a:t>seznámit se s kolektivní smlouvou nebo vnitřním předpisem, abyste nebyli zbytečně kráceni v některém nároku, který má těmito předpisy zabezpečen</a:t>
            </a:r>
            <a:endParaRPr lang="cs-CZ" dirty="0" smtClean="0"/>
          </a:p>
          <a:p>
            <a:pPr lvl="0"/>
            <a:r>
              <a:rPr lang="cs-CZ" b="1" i="1" dirty="0" smtClean="0"/>
              <a:t>odstranit z počítače veškerou firemní i osobní korespondenci</a:t>
            </a:r>
            <a:endParaRPr lang="cs-CZ" dirty="0" smtClean="0"/>
          </a:p>
          <a:p>
            <a:pPr>
              <a:buNone/>
            </a:pPr>
            <a:r>
              <a:rPr lang="cs-CZ" b="1" u="sng" dirty="0" smtClean="0">
                <a:hlinkClick r:id="rId2"/>
              </a:rPr>
              <a:t>http://www.</a:t>
            </a:r>
            <a:r>
              <a:rPr lang="cs-CZ" b="1" u="sng" dirty="0" err="1" smtClean="0">
                <a:hlinkClick r:id="rId2"/>
              </a:rPr>
              <a:t>penize.cz</a:t>
            </a:r>
            <a:r>
              <a:rPr lang="cs-CZ" b="1" u="sng" dirty="0" smtClean="0">
                <a:hlinkClick r:id="rId2"/>
              </a:rPr>
              <a:t>/</a:t>
            </a:r>
            <a:r>
              <a:rPr lang="cs-CZ" b="1" u="sng" dirty="0" err="1" smtClean="0">
                <a:hlinkClick r:id="rId2"/>
              </a:rPr>
              <a:t>pracovni</a:t>
            </a:r>
            <a:r>
              <a:rPr lang="cs-CZ" b="1" u="sng" dirty="0" smtClean="0">
                <a:hlinkClick r:id="rId2"/>
              </a:rPr>
              <a:t>-</a:t>
            </a:r>
            <a:r>
              <a:rPr lang="cs-CZ" b="1" u="sng" dirty="0" err="1" smtClean="0">
                <a:hlinkClick r:id="rId2"/>
              </a:rPr>
              <a:t>pomer</a:t>
            </a:r>
            <a:r>
              <a:rPr lang="cs-CZ" b="1" u="sng" dirty="0" smtClean="0">
                <a:hlinkClick r:id="rId2"/>
              </a:rPr>
              <a:t>/42348-na-co-nezapomenout-</a:t>
            </a:r>
            <a:r>
              <a:rPr lang="cs-CZ" b="1" u="sng" dirty="0" err="1" smtClean="0">
                <a:hlinkClick r:id="rId2"/>
              </a:rPr>
              <a:t>pri</a:t>
            </a:r>
            <a:r>
              <a:rPr lang="cs-CZ" b="1" u="sng" dirty="0" smtClean="0">
                <a:hlinkClick r:id="rId2"/>
              </a:rPr>
              <a:t>-odchodu-ze-</a:t>
            </a:r>
            <a:r>
              <a:rPr lang="cs-CZ" b="1" u="sng" dirty="0" err="1" smtClean="0">
                <a:hlinkClick r:id="rId2"/>
              </a:rPr>
              <a:t>zamestnani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u="sng" dirty="0" smtClean="0">
                <a:hlinkClick r:id="rId2"/>
              </a:rPr>
              <a:t>http://pravniradce.ihned.cz/c1-12379390-postup-zamestnavatele-pri-skonceni-pracovniho-pomeru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penize.cz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pracovni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pomer</a:t>
            </a:r>
            <a:r>
              <a:rPr lang="cs-CZ" u="sng" dirty="0" smtClean="0">
                <a:hlinkClick r:id="rId3"/>
              </a:rPr>
              <a:t>/42348-na-co-nezapomenout-</a:t>
            </a:r>
            <a:r>
              <a:rPr lang="cs-CZ" u="sng" dirty="0" err="1" smtClean="0">
                <a:hlinkClick r:id="rId3"/>
              </a:rPr>
              <a:t>pri</a:t>
            </a:r>
            <a:r>
              <a:rPr lang="cs-CZ" u="sng" dirty="0" smtClean="0">
                <a:hlinkClick r:id="rId3"/>
              </a:rPr>
              <a:t>-odchodu-ze-</a:t>
            </a:r>
            <a:r>
              <a:rPr lang="cs-CZ" u="sng" dirty="0" err="1" smtClean="0">
                <a:hlinkClick r:id="rId3"/>
              </a:rPr>
              <a:t>zamestnani</a:t>
            </a:r>
            <a:endParaRPr lang="cs-CZ" dirty="0" smtClean="0"/>
          </a:p>
          <a:p>
            <a:r>
              <a:rPr lang="cs-CZ" i="1" u="sng" dirty="0" smtClean="0">
                <a:hlinkClick r:id="rId4"/>
              </a:rPr>
              <a:t>http://www.</a:t>
            </a:r>
            <a:r>
              <a:rPr lang="cs-CZ" i="1" u="sng" dirty="0" err="1" smtClean="0">
                <a:hlinkClick r:id="rId4"/>
              </a:rPr>
              <a:t>doruceni.cz</a:t>
            </a:r>
            <a:r>
              <a:rPr lang="cs-CZ" i="1" u="sng" dirty="0" smtClean="0">
                <a:hlinkClick r:id="rId4"/>
              </a:rPr>
              <a:t>/</a:t>
            </a:r>
            <a:r>
              <a:rPr lang="cs-CZ" i="1" u="sng" dirty="0" err="1" smtClean="0">
                <a:hlinkClick r:id="rId4"/>
              </a:rPr>
              <a:t>zamestnanec</a:t>
            </a:r>
            <a:r>
              <a:rPr lang="cs-CZ" i="1" u="sng" dirty="0" smtClean="0">
                <a:hlinkClick r:id="rId4"/>
              </a:rPr>
              <a:t>-u-</a:t>
            </a:r>
            <a:r>
              <a:rPr lang="cs-CZ" i="1" u="sng" dirty="0" err="1" smtClean="0">
                <a:hlinkClick r:id="rId4"/>
              </a:rPr>
              <a:t>me</a:t>
            </a:r>
            <a:r>
              <a:rPr lang="cs-CZ" i="1" u="sng" dirty="0" smtClean="0">
                <a:hlinkClick r:id="rId4"/>
              </a:rPr>
              <a:t>-konci-</a:t>
            </a:r>
            <a:r>
              <a:rPr lang="cs-CZ" i="1" u="sng" dirty="0" err="1" smtClean="0">
                <a:hlinkClick r:id="rId4"/>
              </a:rPr>
              <a:t>pracovni</a:t>
            </a:r>
            <a:r>
              <a:rPr lang="cs-CZ" i="1" u="sng" dirty="0" smtClean="0">
                <a:hlinkClick r:id="rId4"/>
              </a:rPr>
              <a:t>-</a:t>
            </a:r>
            <a:r>
              <a:rPr lang="cs-CZ" i="1" u="sng" dirty="0" err="1" smtClean="0">
                <a:hlinkClick r:id="rId4"/>
              </a:rPr>
              <a:t>pomer</a:t>
            </a:r>
            <a:r>
              <a:rPr lang="cs-CZ" i="1" u="sng" dirty="0" smtClean="0">
                <a:hlinkClick r:id="rId4"/>
              </a:rPr>
              <a:t>-</a:t>
            </a:r>
            <a:r>
              <a:rPr lang="cs-CZ" i="1" u="sng" dirty="0" err="1" smtClean="0">
                <a:hlinkClick r:id="rId4"/>
              </a:rPr>
              <a:t>jake</a:t>
            </a:r>
            <a:r>
              <a:rPr lang="cs-CZ" i="1" u="sng" dirty="0" smtClean="0">
                <a:hlinkClick r:id="rId4"/>
              </a:rPr>
              <a:t>-dokumenty-mu-</a:t>
            </a:r>
            <a:r>
              <a:rPr lang="cs-CZ" i="1" u="sng" dirty="0" err="1" smtClean="0">
                <a:hlinkClick r:id="rId4"/>
              </a:rPr>
              <a:t>musim</a:t>
            </a:r>
            <a:r>
              <a:rPr lang="cs-CZ" i="1" u="sng" dirty="0" smtClean="0">
                <a:hlinkClick r:id="rId4"/>
              </a:rPr>
              <a:t>-dat-</a:t>
            </a:r>
            <a:r>
              <a:rPr lang="cs-CZ" i="1" u="sng" dirty="0" err="1" smtClean="0">
                <a:hlinkClick r:id="rId4"/>
              </a:rPr>
              <a:t>webnoviny</a:t>
            </a:r>
            <a:r>
              <a:rPr lang="cs-CZ" i="1" u="sng" dirty="0" smtClean="0">
                <a:hlinkClick r:id="rId4"/>
              </a:rPr>
              <a:t>-</a:t>
            </a:r>
            <a:r>
              <a:rPr lang="cs-CZ" i="1" u="sng" dirty="0" err="1" smtClean="0">
                <a:hlinkClick r:id="rId4"/>
              </a:rPr>
              <a:t>sk</a:t>
            </a:r>
            <a:r>
              <a:rPr lang="cs-CZ" i="1" u="sng" dirty="0" smtClean="0">
                <a:hlinkClick r:id="rId4"/>
              </a:rPr>
              <a:t>/2502/</a:t>
            </a:r>
            <a:endParaRPr lang="cs-CZ" dirty="0" smtClean="0"/>
          </a:p>
          <a:p>
            <a:r>
              <a:rPr lang="cs-CZ" dirty="0" err="1" smtClean="0"/>
              <a:t>sunj.webz.cz</a:t>
            </a:r>
            <a:r>
              <a:rPr lang="cs-CZ" dirty="0" smtClean="0"/>
              <a:t>/</a:t>
            </a:r>
            <a:r>
              <a:rPr lang="cs-CZ" dirty="0" err="1" smtClean="0"/>
              <a:t>Ukonceni</a:t>
            </a:r>
            <a:r>
              <a:rPr lang="cs-CZ" dirty="0" smtClean="0"/>
              <a:t>-</a:t>
            </a:r>
            <a:r>
              <a:rPr lang="cs-CZ" dirty="0" err="1" smtClean="0"/>
              <a:t>pracovniho</a:t>
            </a:r>
            <a:r>
              <a:rPr lang="cs-CZ" dirty="0" smtClean="0"/>
              <a:t>-</a:t>
            </a:r>
            <a:r>
              <a:rPr lang="cs-CZ" dirty="0" err="1" smtClean="0"/>
              <a:t>pomeru</a:t>
            </a:r>
            <a:r>
              <a:rPr lang="cs-CZ" dirty="0" smtClean="0"/>
              <a:t>-z-pohledu-</a:t>
            </a:r>
            <a:r>
              <a:rPr lang="cs-CZ" dirty="0" err="1" smtClean="0"/>
              <a:t>mzdove</a:t>
            </a:r>
            <a:r>
              <a:rPr lang="cs-CZ" dirty="0" smtClean="0"/>
              <a:t>-</a:t>
            </a:r>
            <a:r>
              <a:rPr lang="cs-CZ" dirty="0" err="1" smtClean="0"/>
              <a:t>ucetni.doc</a:t>
            </a:r>
            <a:r>
              <a:rPr lang="cs-CZ" dirty="0" smtClean="0"/>
              <a:t> - 23.8.2011, </a:t>
            </a:r>
          </a:p>
          <a:p>
            <a:pPr>
              <a:buNone/>
            </a:pPr>
            <a:r>
              <a:rPr lang="cs-CZ" dirty="0" smtClean="0"/>
              <a:t>    Ing</a:t>
            </a:r>
            <a:r>
              <a:rPr lang="cs-CZ" dirty="0" smtClean="0"/>
              <a:t>. Růžena Klímová, Zdroj: </a:t>
            </a:r>
            <a:r>
              <a:rPr lang="cs-CZ" dirty="0" err="1" smtClean="0"/>
              <a:t>Verlag</a:t>
            </a:r>
            <a:r>
              <a:rPr lang="cs-CZ" dirty="0" smtClean="0"/>
              <a:t> </a:t>
            </a:r>
            <a:r>
              <a:rPr lang="cs-CZ" dirty="0" err="1" smtClean="0"/>
              <a:t>Dashöfer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http://doplnek.com/content/personalistika-skonceni-prac-pomeru-urazy-podnikani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(</a:t>
            </a:r>
            <a:r>
              <a:rPr lang="cs-CZ" dirty="0" smtClean="0"/>
              <a:t>pro zajímavost - přehled dokladů, termínů, adresátů apod.)</a:t>
            </a:r>
          </a:p>
          <a:p>
            <a:r>
              <a:rPr lang="cs-CZ" dirty="0" smtClean="0"/>
              <a:t>vlastní poznámky z odborné stáže u zaměstnavatele</a:t>
            </a:r>
          </a:p>
          <a:p>
            <a:r>
              <a:rPr lang="cs-CZ" u="sng" dirty="0" smtClean="0">
                <a:hlinkClick r:id="rId6"/>
              </a:rPr>
              <a:t>http://i.</a:t>
            </a:r>
            <a:r>
              <a:rPr lang="cs-CZ" u="sng" dirty="0" err="1" smtClean="0">
                <a:hlinkClick r:id="rId6"/>
              </a:rPr>
              <a:t>iinfo.cz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urs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att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fetter</a:t>
            </a:r>
            <a:r>
              <a:rPr lang="cs-CZ" u="sng" dirty="0" smtClean="0">
                <a:hlinkClick r:id="rId6"/>
              </a:rPr>
              <a:t>_</a:t>
            </a:r>
            <a:r>
              <a:rPr lang="cs-CZ" u="sng" dirty="0" err="1" smtClean="0">
                <a:hlinkClick r:id="rId6"/>
              </a:rPr>
              <a:t>zapoctovy</a:t>
            </a:r>
            <a:r>
              <a:rPr lang="cs-CZ" u="sng" dirty="0" smtClean="0">
                <a:hlinkClick r:id="rId6"/>
              </a:rPr>
              <a:t>-list_2009-125915905777821.JPG</a:t>
            </a:r>
            <a:r>
              <a:rPr lang="cs-CZ" dirty="0" smtClean="0"/>
              <a:t> (vzor zápočtového listu)</a:t>
            </a:r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zbynekmlcoch.cz</a:t>
            </a:r>
            <a:r>
              <a:rPr lang="cs-CZ" u="sng" dirty="0" smtClean="0">
                <a:hlinkClick r:id="rId7"/>
              </a:rPr>
              <a:t>/informace/ke-</a:t>
            </a:r>
            <a:r>
              <a:rPr lang="cs-CZ" u="sng" dirty="0" err="1" smtClean="0">
                <a:hlinkClick r:id="rId7"/>
              </a:rPr>
              <a:t>stazeni</a:t>
            </a:r>
            <a:r>
              <a:rPr lang="cs-CZ" u="sng" dirty="0" smtClean="0">
                <a:hlinkClick r:id="rId7"/>
              </a:rPr>
              <a:t>/vzory-a-tiskopisy-zdarma/</a:t>
            </a:r>
            <a:r>
              <a:rPr lang="cs-CZ" u="sng" dirty="0" err="1" smtClean="0">
                <a:hlinkClick r:id="rId7"/>
              </a:rPr>
              <a:t>zapoctovy</a:t>
            </a:r>
            <a:r>
              <a:rPr lang="cs-CZ" u="sng" dirty="0" smtClean="0">
                <a:hlinkClick r:id="rId7"/>
              </a:rPr>
              <a:t>-list-</a:t>
            </a:r>
            <a:r>
              <a:rPr lang="cs-CZ" u="sng" dirty="0" err="1" smtClean="0">
                <a:hlinkClick r:id="rId7"/>
              </a:rPr>
              <a:t>zapoctak</a:t>
            </a:r>
            <a:r>
              <a:rPr lang="cs-CZ" u="sng" dirty="0" smtClean="0">
                <a:hlinkClick r:id="rId7"/>
              </a:rPr>
              <a:t>-vzor-tiskopis-</a:t>
            </a:r>
            <a:r>
              <a:rPr lang="cs-CZ" u="sng" dirty="0" err="1" smtClean="0">
                <a:hlinkClick r:id="rId7"/>
              </a:rPr>
              <a:t>formular</a:t>
            </a:r>
            <a:r>
              <a:rPr lang="cs-CZ" u="sng" dirty="0" smtClean="0">
                <a:hlinkClick r:id="rId7"/>
              </a:rPr>
              <a:t>-zdarma-ke-</a:t>
            </a:r>
            <a:r>
              <a:rPr lang="cs-CZ" u="sng" dirty="0" err="1" smtClean="0">
                <a:hlinkClick r:id="rId7"/>
              </a:rPr>
              <a:t>stazeni</a:t>
            </a:r>
            <a:r>
              <a:rPr lang="cs-CZ" dirty="0" smtClean="0"/>
              <a:t> (vzor zápočtového listu)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230</TotalTime>
  <Words>1592</Words>
  <Application>Microsoft Office PowerPoint</Application>
  <PresentationFormat>Předvádění na obrazovce (4:3)</PresentationFormat>
  <Paragraphs>100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Snímek 1</vt:lpstr>
      <vt:lpstr>18. SKONČENÍ  PRACOVNÍHO POMĚRU- DOKLADY 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Výpočty mzdy – procvičování, písemná práce </dc:title>
  <dc:creator>Rachota</dc:creator>
  <cp:lastModifiedBy>Rachota</cp:lastModifiedBy>
  <cp:revision>37</cp:revision>
  <dcterms:created xsi:type="dcterms:W3CDTF">2014-03-23T17:09:54Z</dcterms:created>
  <dcterms:modified xsi:type="dcterms:W3CDTF">2014-05-20T05:31:09Z</dcterms:modified>
</cp:coreProperties>
</file>