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1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8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68F21A-B466-4CCC-80CA-D4424FE404D9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2C2E09-7AFC-4793-B089-0098FD135E0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717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143A65C-7218-4991-9736-228AED1A8CB3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11300"/>
          </a:xfrm>
          <a:ln>
            <a:solidFill>
              <a:schemeClr val="bg1"/>
            </a:solidFill>
          </a:ln>
        </p:spPr>
        <p:txBody>
          <a:bodyPr/>
          <a:lstStyle/>
          <a:p>
            <a:pPr eaLnBrk="1" hangingPunct="1"/>
            <a:endParaRPr lang="cs-CZ" smtClean="0"/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10" name="Tabulka 9"/>
          <p:cNvGraphicFramePr>
            <a:graphicFrameLocks noGrp="1"/>
          </p:cNvGraphicFramePr>
          <p:nvPr/>
        </p:nvGraphicFramePr>
        <p:xfrm>
          <a:off x="1258888" y="1772818"/>
          <a:ext cx="6697662" cy="4997679"/>
        </p:xfrm>
        <a:graphic>
          <a:graphicData uri="http://schemas.openxmlformats.org/drawingml/2006/table">
            <a:tbl>
              <a:tblPr/>
              <a:tblGrid>
                <a:gridCol w="2462212"/>
                <a:gridCol w="4235450"/>
              </a:tblGrid>
              <a:tr h="73847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Název školy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Gymnázium, střední odborná škola, střední odborné učiliště a vyšší odborná škola, Hořice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25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CZ.1.07/1.5.00/34.0873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25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Název materiálu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VY_62_INOVACE_02.01.01, význam a členění daní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25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Ing. Blanka </a:t>
                      </a:r>
                      <a:r>
                        <a:rPr kumimoji="0" lang="cs-CZ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Kožíšková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25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Tematická oblast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Ekonomika pro 2. ročník OA (</a:t>
                      </a: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Daňová soustava)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25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Ročník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2.ročník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25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Datum tvorby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Červen 2013 (úprava leden 2014)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823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Materiál je určen k výuce tematického celku „Daňová soustava v ČR“ včetně výpočtu daní.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25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Metodický pokyn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Materiál obsahuje teoretickou část, výkladové příklady i příklady k samostatnému řešení.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Tento učební materiál je výkladový a vysvětluje význam daní, jejich právní úpravu a rozděluje je na daně nepřímé a přímé.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cs-CZ" dirty="0" smtClean="0"/>
              <a:t>Význam a členění daní</a:t>
            </a:r>
            <a:endParaRPr lang="cs-CZ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Význam daní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Smysl daní je dán samotným smyslem státu.</a:t>
            </a:r>
          </a:p>
          <a:p>
            <a:r>
              <a:rPr lang="cs-CZ" dirty="0" smtClean="0"/>
              <a:t>Má-li stát poskytovat občanům i organizacím různé služby, které nelze provádět jen podnikatelským způsobem (např. zajišťovat bezpečnost občanů, obranu země, vzdělávání, údržbu a rozvoj měst a obcí, dotovat kulturu, zdravotnictví apod.), musí fyzické i právnické osoby za tyto služby platit formou placení daní.</a:t>
            </a:r>
          </a:p>
          <a:p>
            <a:r>
              <a:rPr lang="cs-CZ" dirty="0" smtClean="0"/>
              <a:t>Prostřednictvím daní musí být ve státním rozpočtu soustředěny takové prostředky, které v potřebném rozsahu zabezpečí potřeby státu.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Členění daní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 daňové soustavě ČR můžeme daně členit do dvou skupin:</a:t>
            </a:r>
          </a:p>
          <a:p>
            <a:r>
              <a:rPr lang="cs-CZ" dirty="0" smtClean="0"/>
              <a:t>a) </a:t>
            </a:r>
            <a:r>
              <a:rPr lang="cs-CZ" u="sng" dirty="0" smtClean="0"/>
              <a:t>Nepřímé daně</a:t>
            </a:r>
            <a:r>
              <a:rPr lang="cs-CZ" dirty="0" smtClean="0"/>
              <a:t> – jsou platby, které jsou vázány na jednotlivé druhy výrobků či služeb. Jsou součástí ceny a jejich skutečným poplatníkem jsou </a:t>
            </a:r>
            <a:r>
              <a:rPr lang="cs-CZ" smtClean="0"/>
              <a:t>tedy koneční spotřebitelé</a:t>
            </a:r>
            <a:r>
              <a:rPr lang="cs-CZ" dirty="0" smtClean="0"/>
              <a:t>.</a:t>
            </a:r>
          </a:p>
          <a:p>
            <a:r>
              <a:rPr lang="cs-CZ" dirty="0" smtClean="0"/>
              <a:t>b) </a:t>
            </a:r>
            <a:r>
              <a:rPr lang="cs-CZ" u="sng" dirty="0" smtClean="0"/>
              <a:t>Přímé daně</a:t>
            </a:r>
            <a:r>
              <a:rPr lang="cs-CZ" dirty="0" smtClean="0"/>
              <a:t> – mají bezprostřední vazbu na majetek či příjem FO či  PO.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Nadpis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Nepřímé a přímé daně</a:t>
            </a:r>
            <a:endParaRPr lang="cs-CZ" dirty="0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cs-CZ" u="sng" dirty="0" smtClean="0"/>
              <a:t>Nepřímé daně:</a:t>
            </a:r>
            <a:endParaRPr lang="cs-CZ" dirty="0" smtClean="0"/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Daň  z přidané hodnoty (DPH)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Spotřební daně</a:t>
            </a:r>
          </a:p>
          <a:p>
            <a:pPr>
              <a:buNone/>
            </a:pPr>
            <a:r>
              <a:rPr lang="cs-CZ" dirty="0" smtClean="0"/>
              <a:t>    - z </a:t>
            </a:r>
            <a:r>
              <a:rPr lang="cs-CZ" dirty="0" err="1" smtClean="0"/>
              <a:t>uhlíkovodíkových</a:t>
            </a:r>
            <a:r>
              <a:rPr lang="cs-CZ" dirty="0" smtClean="0"/>
              <a:t> paliv a maziv</a:t>
            </a:r>
          </a:p>
          <a:p>
            <a:pPr>
              <a:buNone/>
            </a:pPr>
            <a:r>
              <a:rPr lang="cs-CZ" dirty="0" smtClean="0"/>
              <a:t>    - z lihu a lihovin</a:t>
            </a:r>
          </a:p>
          <a:p>
            <a:pPr>
              <a:buNone/>
            </a:pPr>
            <a:r>
              <a:rPr lang="cs-CZ" dirty="0" smtClean="0"/>
              <a:t>    - z piva</a:t>
            </a:r>
          </a:p>
          <a:p>
            <a:pPr>
              <a:buNone/>
            </a:pPr>
            <a:r>
              <a:rPr lang="cs-CZ" dirty="0" smtClean="0"/>
              <a:t>    - z vína</a:t>
            </a:r>
          </a:p>
          <a:p>
            <a:pPr>
              <a:buNone/>
            </a:pPr>
            <a:r>
              <a:rPr lang="cs-CZ" dirty="0" smtClean="0"/>
              <a:t>    - z tabákových výrobků</a:t>
            </a:r>
            <a:endParaRPr lang="cs-CZ" dirty="0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cs-CZ" u="sng" dirty="0" smtClean="0"/>
              <a:t>Přímé daně:</a:t>
            </a:r>
          </a:p>
          <a:p>
            <a:pPr marL="514350" indent="-514350">
              <a:buFont typeface="Wingdings" pitchFamily="2" charset="2"/>
              <a:buChar char="v"/>
            </a:pPr>
            <a:r>
              <a:rPr lang="cs-CZ" dirty="0" smtClean="0"/>
              <a:t>Daně z příjmu</a:t>
            </a:r>
          </a:p>
          <a:p>
            <a:pPr marL="514350" indent="-514350">
              <a:buNone/>
            </a:pPr>
            <a:r>
              <a:rPr lang="cs-CZ" dirty="0" smtClean="0"/>
              <a:t>      - fyzických osob</a:t>
            </a:r>
          </a:p>
          <a:p>
            <a:pPr marL="514350" indent="-514350">
              <a:buNone/>
            </a:pPr>
            <a:r>
              <a:rPr lang="cs-CZ" dirty="0" smtClean="0"/>
              <a:t>      - právnických osob</a:t>
            </a:r>
          </a:p>
          <a:p>
            <a:pPr marL="514350" indent="-514350">
              <a:buFont typeface="Wingdings" pitchFamily="2" charset="2"/>
              <a:buChar char="v"/>
            </a:pPr>
            <a:r>
              <a:rPr lang="cs-CZ" dirty="0" smtClean="0"/>
              <a:t>Majetkové daně</a:t>
            </a:r>
          </a:p>
          <a:p>
            <a:pPr marL="514350" indent="-514350">
              <a:buNone/>
            </a:pPr>
            <a:r>
              <a:rPr lang="cs-CZ" dirty="0" smtClean="0"/>
              <a:t>      - daň z nemovitých věcí</a:t>
            </a:r>
          </a:p>
          <a:p>
            <a:pPr marL="514350" indent="-514350">
              <a:buNone/>
            </a:pPr>
            <a:r>
              <a:rPr lang="cs-CZ" dirty="0" smtClean="0"/>
              <a:t>      - daň z nabytí nemovitých věcí</a:t>
            </a:r>
          </a:p>
          <a:p>
            <a:pPr marL="514350" indent="-514350">
              <a:buNone/>
            </a:pPr>
            <a:r>
              <a:rPr lang="cs-CZ" dirty="0" smtClean="0"/>
              <a:t>      - daň silniční</a:t>
            </a:r>
          </a:p>
          <a:p>
            <a:pPr marL="514350" indent="-514350"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Právní úprava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Každá z daní je upravena samostatným zákonem. Pouze daň z nabytí nemovitých věcí tzv. </a:t>
            </a:r>
            <a:r>
              <a:rPr lang="cs-CZ" smtClean="0"/>
              <a:t>zákonným opatřením Senátu.</a:t>
            </a:r>
            <a:endParaRPr lang="cs-CZ" dirty="0" smtClean="0"/>
          </a:p>
          <a:p>
            <a:r>
              <a:rPr lang="cs-CZ" dirty="0" smtClean="0"/>
              <a:t>Současná podoba daňové soustavy ČR platí od roku 1993. Tedy od vzniku samostatné České republiky. </a:t>
            </a:r>
          </a:p>
          <a:p>
            <a:r>
              <a:rPr lang="cs-CZ" dirty="0" smtClean="0"/>
              <a:t>Každý ze zákonů byl v průběhu své platnosti mnohokrát upraven a změněn – tzv. novelizace zákona.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mtClean="0"/>
              <a:t>Otázky k </a:t>
            </a:r>
            <a:r>
              <a:rPr lang="cs-CZ" dirty="0" smtClean="0"/>
              <a:t>opakování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1) Vysvětlete proč stát musí vybírat daně.</a:t>
            </a:r>
          </a:p>
          <a:p>
            <a:r>
              <a:rPr lang="cs-CZ" dirty="0" smtClean="0"/>
              <a:t>2) Od koho stát daně vybírá?</a:t>
            </a:r>
          </a:p>
          <a:p>
            <a:r>
              <a:rPr lang="cs-CZ" dirty="0" smtClean="0"/>
              <a:t>3) Do jakých dvou skupin lze daně rozdělit?</a:t>
            </a:r>
          </a:p>
          <a:p>
            <a:r>
              <a:rPr lang="cs-CZ" dirty="0" smtClean="0"/>
              <a:t>4) Které daně jsou součástí ceny zboží či služby a kdo je tedy jejich skutečným poplatníkem?</a:t>
            </a:r>
          </a:p>
          <a:p>
            <a:r>
              <a:rPr lang="cs-CZ" dirty="0" smtClean="0"/>
              <a:t>5) Od kdy platí současná podoba daňové soustavy?</a:t>
            </a:r>
          </a:p>
          <a:p>
            <a:r>
              <a:rPr lang="cs-CZ" dirty="0" smtClean="0"/>
              <a:t>6) Vysvětlete pojem </a:t>
            </a:r>
            <a:r>
              <a:rPr lang="cs-CZ" smtClean="0"/>
              <a:t>novelizace zákona.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Daňové zákony</a:t>
            </a:r>
          </a:p>
          <a:p>
            <a:r>
              <a:rPr lang="cs-CZ" dirty="0" smtClean="0"/>
              <a:t>Podniková ekonomika 3 – Ing. Z. Novotný, Ing. V. </a:t>
            </a:r>
            <a:r>
              <a:rPr lang="cs-CZ" dirty="0" err="1" smtClean="0"/>
              <a:t>Dyntarová</a:t>
            </a:r>
            <a:r>
              <a:rPr lang="cs-CZ" dirty="0" smtClean="0"/>
              <a:t>, Ing. R. Kafková, Ing. P. Mikulášová, nakladatelství </a:t>
            </a:r>
            <a:r>
              <a:rPr lang="cs-CZ" dirty="0" err="1" smtClean="0"/>
              <a:t>Moraviapress</a:t>
            </a:r>
            <a:r>
              <a:rPr lang="cs-CZ" smtClean="0"/>
              <a:t>, 2001</a:t>
            </a:r>
          </a:p>
          <a:p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70</TotalTime>
  <Words>491</Words>
  <Application>Microsoft Office PowerPoint</Application>
  <PresentationFormat>Předvádění na obrazovce (4:3)</PresentationFormat>
  <Paragraphs>61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Tok</vt:lpstr>
      <vt:lpstr>Snímek 1</vt:lpstr>
      <vt:lpstr>Anotace</vt:lpstr>
      <vt:lpstr>Význam a členění daní</vt:lpstr>
      <vt:lpstr>Význam daní</vt:lpstr>
      <vt:lpstr>Členění daní</vt:lpstr>
      <vt:lpstr>Nepřímé a přímé daně</vt:lpstr>
      <vt:lpstr>Právní úprava</vt:lpstr>
      <vt:lpstr>Otázky k opakování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Kožíškovi</dc:creator>
  <cp:lastModifiedBy>Kožíškovi</cp:lastModifiedBy>
  <cp:revision>24</cp:revision>
  <dcterms:created xsi:type="dcterms:W3CDTF">2013-06-01T13:01:18Z</dcterms:created>
  <dcterms:modified xsi:type="dcterms:W3CDTF">2014-04-18T17:48:54Z</dcterms:modified>
</cp:coreProperties>
</file>