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60" r:id="rId6"/>
    <p:sldId id="259" r:id="rId7"/>
    <p:sldId id="261" r:id="rId8"/>
    <p:sldId id="264" r:id="rId9"/>
    <p:sldId id="262" r:id="rId10"/>
    <p:sldId id="263" r:id="rId11"/>
    <p:sldId id="267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449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098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361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068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395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69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053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888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902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322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897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4064B-3430-4CA4-B57B-4F0BEACF98CC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ED31F-3532-4096-8EAB-A1F7C51BA5F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380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eaf_1_web.jpg" TargetMode="External"/><Relationship Id="rId2" Type="http://schemas.openxmlformats.org/officeDocument/2006/relationships/hyperlink" Target="http://commons.wikimedia.org/wiki/File:Simple_photosynthesis_overview_c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lackberries_on_bush.jpg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://commons.wikimedia.org/wiki/File:Fragaria_Fruit_Close-u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://commons.wikimedia.org/wiki/File:Runny_hunny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ed_Wine_Glas.jpg" TargetMode="External"/><Relationship Id="rId7" Type="http://schemas.openxmlformats.org/officeDocument/2006/relationships/image" Target="../media/image10.png"/><Relationship Id="rId2" Type="http://schemas.openxmlformats.org/officeDocument/2006/relationships/hyperlink" Target="http://commons.wikimedia.org/wiki/File:Budvar-mu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hyperlink" Target="http://commons.wikimedia.org/wiki/File:Dough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ommons.wikimedia.org/wiki/File:Table_fructos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80824"/>
            <a:ext cx="5394960" cy="12039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674992"/>
              </p:ext>
            </p:extLst>
          </p:nvPr>
        </p:nvGraphicFramePr>
        <p:xfrm>
          <a:off x="539552" y="1927027"/>
          <a:ext cx="8129956" cy="38370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220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CHE.0302.2E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Vlastnosti sacharidů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nejvýznamnějšími  monosacharidy jejich významem, vlastnostmi a využitím v praxi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Fotosyntéza, glukosa,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fruktosa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ethanolové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kvašení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6.10.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/>
              <a:t>CHEMIE -  </a:t>
            </a:r>
            <a:r>
              <a:rPr lang="cs-CZ" sz="2400" b="1" smtClean="0"/>
              <a:t>Vlastnosti </a:t>
            </a:r>
            <a:r>
              <a:rPr lang="cs-CZ" sz="2400" b="1" dirty="0" smtClean="0"/>
              <a:t>sacharidů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1000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sacharidů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68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i="1" dirty="0" smtClean="0"/>
              <a:t>Monosacharidy</a:t>
            </a: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</a:t>
            </a:r>
            <a:r>
              <a:rPr lang="cs-CZ" dirty="0"/>
              <a:t> hlediska výživy nejdůležitější – glukosa, </a:t>
            </a:r>
            <a:r>
              <a:rPr lang="cs-CZ" dirty="0" err="1" smtClean="0"/>
              <a:t>fruktosa</a:t>
            </a:r>
            <a:endParaRPr lang="cs-CZ" dirty="0" smtClean="0"/>
          </a:p>
          <a:p>
            <a:r>
              <a:rPr lang="cs-CZ" dirty="0" smtClean="0"/>
              <a:t>Mají sumární vzorec 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O</a:t>
            </a:r>
            <a:r>
              <a:rPr lang="cs-CZ" baseline="-25000" dirty="0" smtClean="0"/>
              <a:t>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941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Glukosa (cukr hroznový, nebo škrobový), je produktem fotosyntézy-</a:t>
            </a:r>
            <a:r>
              <a:rPr lang="cs-CZ" dirty="0"/>
              <a:t> fotosyntéza probíhá v listech </a:t>
            </a:r>
            <a:r>
              <a:rPr lang="cs-CZ" dirty="0" smtClean="0"/>
              <a:t>rostlin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za </a:t>
            </a:r>
            <a:r>
              <a:rPr lang="cs-CZ" dirty="0"/>
              <a:t>pomoci zeleného barviva – </a:t>
            </a:r>
            <a:r>
              <a:rPr lang="cs-CZ" dirty="0" smtClean="0"/>
              <a:t>chlorofylu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1000" dirty="0">
              <a:effectLst/>
            </a:endParaRP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>
                <a:effectLst/>
              </a:rPr>
              <a:t>                                                                                                              </a:t>
            </a:r>
            <a:endParaRPr lang="cs-CZ" sz="1000" dirty="0">
              <a:effectLst/>
            </a:endParaRPr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 err="1" smtClean="0"/>
              <a:t>Obr.č</a:t>
            </a:r>
            <a:r>
              <a:rPr lang="cs-CZ" sz="1000" dirty="0" smtClean="0"/>
              <a:t>. 1</a:t>
            </a:r>
            <a:r>
              <a:rPr lang="cs-CZ" sz="1000" dirty="0"/>
              <a:t>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commons.wikimedia.org/wiki/File:Simple_photosynthesis_overview_cs.png</a:t>
            </a:r>
            <a:r>
              <a:rPr lang="cs-CZ" sz="1000" dirty="0" smtClean="0"/>
              <a:t>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                                                                    Obr.č.2</a:t>
            </a:r>
            <a:r>
              <a:rPr lang="cs-CZ" sz="1000" dirty="0"/>
              <a:t>: </a:t>
            </a:r>
            <a:r>
              <a:rPr lang="cs-CZ" sz="1000" dirty="0">
                <a:hlinkClick r:id="rId3"/>
              </a:rPr>
              <a:t>http://commons.wikimedia.org/wiki/File:Leaf_1_web.jpg</a:t>
            </a:r>
            <a:r>
              <a:rPr lang="cs-CZ" sz="1000" dirty="0"/>
              <a:t> </a:t>
            </a:r>
          </a:p>
          <a:p>
            <a:pPr marL="0" indent="0">
              <a:buNone/>
            </a:pPr>
            <a:endParaRPr lang="cs-CZ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71507"/>
            <a:ext cx="2376264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341" y="3068960"/>
            <a:ext cx="2927859" cy="2195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366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043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Vyskytuje se</a:t>
            </a:r>
          </a:p>
          <a:p>
            <a:r>
              <a:rPr lang="cs-CZ" dirty="0" smtClean="0"/>
              <a:t> v ovoci, medu a krvi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                                    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" dirty="0" smtClean="0"/>
              <a:t>Obr.č.3: </a:t>
            </a:r>
            <a:r>
              <a:rPr lang="cs-CZ" sz="800" dirty="0" smtClean="0">
                <a:hlinkClick r:id="rId2"/>
              </a:rPr>
              <a:t>http</a:t>
            </a:r>
            <a:r>
              <a:rPr lang="cs-CZ" sz="800" dirty="0">
                <a:hlinkClick r:id="rId2"/>
              </a:rPr>
              <a:t>://</a:t>
            </a:r>
            <a:r>
              <a:rPr lang="cs-CZ" sz="800" dirty="0" smtClean="0">
                <a:hlinkClick r:id="rId2"/>
              </a:rPr>
              <a:t>commons.wikimedia.org/wiki/File:Fragaria_Fruit_Close-up.jpg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Obr.č.4</a:t>
            </a:r>
            <a:r>
              <a:rPr lang="cs-CZ" sz="800" dirty="0"/>
              <a:t>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commons.wikimedia.org/wiki/File:Blackberries_on_bush.jpg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                                                                                                             Obr.č.5</a:t>
            </a:r>
            <a:r>
              <a:rPr lang="cs-CZ" sz="800" dirty="0"/>
              <a:t>: </a:t>
            </a:r>
            <a:r>
              <a:rPr lang="cs-CZ" sz="800" dirty="0" smtClean="0">
                <a:hlinkClick r:id="rId4"/>
              </a:rPr>
              <a:t>http</a:t>
            </a:r>
            <a:r>
              <a:rPr lang="cs-CZ" sz="800" dirty="0">
                <a:hlinkClick r:id="rId4"/>
              </a:rPr>
              <a:t>://</a:t>
            </a:r>
            <a:r>
              <a:rPr lang="cs-CZ" sz="800" dirty="0" smtClean="0">
                <a:hlinkClick r:id="rId4"/>
              </a:rPr>
              <a:t>commons.wikimedia.org/wiki/File:Runny_hunny.jpg</a:t>
            </a:r>
            <a:r>
              <a:rPr lang="cs-CZ" sz="800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20549"/>
            <a:ext cx="2165845" cy="3288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50348"/>
            <a:ext cx="2304256" cy="1927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33092"/>
            <a:ext cx="1967328" cy="1944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646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tvoří </a:t>
            </a:r>
            <a:r>
              <a:rPr lang="cs-CZ" dirty="0"/>
              <a:t>bezbarvé krystalky</a:t>
            </a:r>
          </a:p>
          <a:p>
            <a:r>
              <a:rPr lang="cs-CZ" dirty="0" smtClean="0"/>
              <a:t>působením mikroorganismů (kvasinek) se rozkládá     </a:t>
            </a:r>
          </a:p>
          <a:p>
            <a:pPr marL="0" indent="0">
              <a:buNone/>
            </a:pPr>
            <a:r>
              <a:rPr lang="cs-CZ" dirty="0" smtClean="0"/>
              <a:t>   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O</a:t>
            </a:r>
            <a:r>
              <a:rPr lang="cs-CZ" baseline="-25000" dirty="0" smtClean="0"/>
              <a:t>6</a:t>
            </a:r>
            <a:r>
              <a:rPr lang="cs-CZ" dirty="0" smtClean="0"/>
              <a:t> </a:t>
            </a:r>
            <a:r>
              <a:rPr lang="cs-CZ" dirty="0"/>
              <a:t>→ </a:t>
            </a:r>
            <a:r>
              <a:rPr lang="cs-CZ" dirty="0" smtClean="0"/>
              <a:t>2CH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OH  </a:t>
            </a:r>
            <a:r>
              <a:rPr lang="cs-CZ" dirty="0"/>
              <a:t>+ </a:t>
            </a:r>
            <a:r>
              <a:rPr lang="cs-CZ" dirty="0" smtClean="0"/>
              <a:t>CO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 energie  </a:t>
            </a:r>
            <a:r>
              <a:rPr lang="cs-CZ" dirty="0" smtClean="0"/>
              <a:t>       etanolové kvašení</a:t>
            </a:r>
          </a:p>
          <a:p>
            <a:pPr marL="0" indent="0">
              <a:buNone/>
            </a:pPr>
            <a:r>
              <a:rPr lang="cs-CZ" dirty="0" smtClean="0"/>
              <a:t>Tato reakce je důležitá při výrobě alkoholických nápojů (</a:t>
            </a:r>
            <a:r>
              <a:rPr lang="cs-CZ" dirty="0" err="1" smtClean="0"/>
              <a:t>ethanol</a:t>
            </a:r>
            <a:r>
              <a:rPr lang="cs-CZ" dirty="0" smtClean="0"/>
              <a:t>) a při výrobě kynutých těst (CO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24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Pivo, víno, těsto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</a:t>
            </a: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Obr.č.6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commons.wikimedia.org/wiki/File:Budvar-mug.JPG</a:t>
            </a:r>
            <a:r>
              <a:rPr lang="cs-CZ" sz="800" dirty="0" smtClean="0"/>
              <a:t> Obr.č.7</a:t>
            </a:r>
            <a:r>
              <a:rPr lang="cs-CZ" sz="800" dirty="0"/>
              <a:t>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commons.wikimedia.org/wiki/File:Red_Wine_Glas.jpg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                                                                                                                                                                                                            Obr.č.8</a:t>
            </a:r>
            <a:r>
              <a:rPr lang="cs-CZ" sz="800" dirty="0"/>
              <a:t>: </a:t>
            </a:r>
            <a:r>
              <a:rPr lang="cs-CZ" sz="800" dirty="0">
                <a:hlinkClick r:id="rId4"/>
              </a:rPr>
              <a:t>http://</a:t>
            </a:r>
            <a:r>
              <a:rPr lang="cs-CZ" sz="800" dirty="0" smtClean="0">
                <a:hlinkClick r:id="rId4"/>
              </a:rPr>
              <a:t>commons.wikimedia.org/wiki/File:Dough.jpg</a:t>
            </a:r>
            <a:r>
              <a:rPr lang="cs-CZ" sz="800" dirty="0" smtClean="0"/>
              <a:t> 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783" y="2348880"/>
            <a:ext cx="2023315" cy="2767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26558"/>
            <a:ext cx="1493547" cy="2790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92896"/>
            <a:ext cx="2592288" cy="2597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4143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Použití:</a:t>
            </a:r>
          </a:p>
          <a:p>
            <a:r>
              <a:rPr lang="cs-CZ" dirty="0" smtClean="0"/>
              <a:t>ve zdravotnictví - intravenózní výživa</a:t>
            </a:r>
          </a:p>
          <a:p>
            <a:r>
              <a:rPr lang="cs-CZ" dirty="0" smtClean="0"/>
              <a:t>výroba cukrovinek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58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Fruktosa</a:t>
            </a:r>
            <a:r>
              <a:rPr lang="cs-CZ" dirty="0" smtClean="0"/>
              <a:t> </a:t>
            </a:r>
            <a:r>
              <a:rPr lang="cs-CZ" dirty="0"/>
              <a:t>– cukr </a:t>
            </a:r>
            <a:r>
              <a:rPr lang="cs-CZ" dirty="0" smtClean="0"/>
              <a:t>ovocný</a:t>
            </a:r>
          </a:p>
          <a:p>
            <a:pPr marL="0" indent="0">
              <a:buNone/>
            </a:pPr>
            <a:r>
              <a:rPr lang="cs-CZ" dirty="0"/>
              <a:t>vyrábí se z inulinu, vzniká také hydrolýzou třtinového cukru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Obr.č.9</a:t>
            </a:r>
            <a:r>
              <a:rPr lang="cs-CZ" sz="800"/>
              <a:t>: </a:t>
            </a:r>
            <a:r>
              <a:rPr lang="cs-CZ" sz="800">
                <a:hlinkClick r:id="rId2"/>
              </a:rPr>
              <a:t>http://</a:t>
            </a:r>
            <a:r>
              <a:rPr lang="cs-CZ" sz="800" smtClean="0">
                <a:hlinkClick r:id="rId2"/>
              </a:rPr>
              <a:t>commons.wikimedia.org/wiki/File:Table_fructose.JPG</a:t>
            </a:r>
            <a:endParaRPr lang="cs-CZ" sz="80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015714"/>
            <a:ext cx="4289209" cy="2573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17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součástí medu</a:t>
            </a:r>
          </a:p>
          <a:p>
            <a:r>
              <a:rPr lang="cs-CZ" dirty="0" smtClean="0"/>
              <a:t>krystalizuje hůře než glukosa </a:t>
            </a:r>
          </a:p>
          <a:p>
            <a:r>
              <a:rPr lang="cs-CZ" dirty="0" smtClean="0"/>
              <a:t>je rozpustná ve vodě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Používá se při výrobě pečiva pro diabetiky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85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Galaktosa</a:t>
            </a:r>
            <a:endParaRPr lang="cs-CZ" dirty="0" smtClean="0"/>
          </a:p>
          <a:p>
            <a:r>
              <a:rPr lang="cs-CZ" smtClean="0"/>
              <a:t>je </a:t>
            </a:r>
            <a:r>
              <a:rPr lang="cs-CZ" dirty="0"/>
              <a:t>obsažená v mléčném cukru, v </a:t>
            </a:r>
            <a:r>
              <a:rPr lang="cs-CZ" dirty="0" err="1"/>
              <a:t>galaktolipidech</a:t>
            </a:r>
            <a:r>
              <a:rPr lang="cs-CZ" dirty="0"/>
              <a:t> a složených </a:t>
            </a:r>
            <a:r>
              <a:rPr lang="cs-CZ" dirty="0" smtClean="0"/>
              <a:t>bílkovinách</a:t>
            </a:r>
          </a:p>
          <a:p>
            <a:r>
              <a:rPr lang="cs-CZ" dirty="0"/>
              <a:t>kvasí pomaleji než glukosa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03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vznikají monosacharidy?</a:t>
            </a:r>
          </a:p>
          <a:p>
            <a:r>
              <a:rPr lang="cs-CZ" dirty="0" smtClean="0"/>
              <a:t>Kde se vyskytuje glukosa?</a:t>
            </a:r>
          </a:p>
          <a:p>
            <a:r>
              <a:rPr lang="cs-CZ" dirty="0" smtClean="0"/>
              <a:t>Vysvětli </a:t>
            </a:r>
            <a:r>
              <a:rPr lang="cs-CZ" dirty="0" err="1" smtClean="0"/>
              <a:t>ethanolové</a:t>
            </a:r>
            <a:r>
              <a:rPr lang="cs-CZ" dirty="0" smtClean="0"/>
              <a:t> kvašení.</a:t>
            </a:r>
          </a:p>
          <a:p>
            <a:r>
              <a:rPr lang="cs-CZ" dirty="0" smtClean="0"/>
              <a:t>Jaký je význam </a:t>
            </a:r>
            <a:r>
              <a:rPr lang="cs-CZ" dirty="0" err="1" smtClean="0"/>
              <a:t>fruktosy</a:t>
            </a:r>
            <a:r>
              <a:rPr lang="cs-CZ" dirty="0" smtClean="0"/>
              <a:t>?</a:t>
            </a:r>
          </a:p>
          <a:p>
            <a:r>
              <a:rPr lang="cs-CZ" dirty="0" smtClean="0"/>
              <a:t>Rozepiš vzorce glukosy a </a:t>
            </a:r>
            <a:r>
              <a:rPr lang="cs-CZ" dirty="0" err="1" smtClean="0"/>
              <a:t>fruktosy</a:t>
            </a:r>
            <a:r>
              <a:rPr lang="cs-CZ" dirty="0" smtClean="0"/>
              <a:t>.</a:t>
            </a:r>
          </a:p>
          <a:p>
            <a:r>
              <a:rPr lang="cs-CZ" dirty="0" smtClean="0"/>
              <a:t>Co je </a:t>
            </a:r>
            <a:r>
              <a:rPr lang="cs-CZ" smtClean="0"/>
              <a:t>to inulin?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3316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315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Vlastnosti sacharidů</vt:lpstr>
      <vt:lpstr> Monosacharidy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sacharidů</dc:title>
  <dc:creator>Hajný</dc:creator>
  <cp:lastModifiedBy>Zdeněk Laski</cp:lastModifiedBy>
  <cp:revision>45</cp:revision>
  <dcterms:created xsi:type="dcterms:W3CDTF">2012-10-08T17:25:30Z</dcterms:created>
  <dcterms:modified xsi:type="dcterms:W3CDTF">2014-06-05T08:37:43Z</dcterms:modified>
</cp:coreProperties>
</file>