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8" r:id="rId2"/>
    <p:sldId id="256" r:id="rId3"/>
    <p:sldId id="283" r:id="rId4"/>
    <p:sldId id="284" r:id="rId5"/>
    <p:sldId id="285" r:id="rId6"/>
    <p:sldId id="286" r:id="rId7"/>
    <p:sldId id="287" r:id="rId8"/>
    <p:sldId id="288" r:id="rId9"/>
    <p:sldId id="289" r:id="rId10"/>
    <p:sldId id="282" r:id="rId11"/>
    <p:sldId id="290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 xmlns="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  <p:ext uri="{FD5EFAAD-0ECE-453E-9831-46B23BE46B34}">
      <p15:chartTrackingRefBased xmlns:p15="http://schemas.microsoft.com/office/powerpoint/2012/main" xmlns="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99" d="100"/>
          <a:sy n="99" d="100"/>
        </p:scale>
        <p:origin x="-240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00F2D3-8371-4E77-A38E-B0C74D3AA761}" type="datetimeFigureOut">
              <a:rPr lang="cs-CZ" smtClean="0"/>
              <a:pPr/>
              <a:t>14.6.2014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21F1DF-C276-474A-AC0B-7E33E9D1CE9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67455220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00F2D3-8371-4E77-A38E-B0C74D3AA761}" type="datetimeFigureOut">
              <a:rPr lang="cs-CZ" smtClean="0"/>
              <a:pPr/>
              <a:t>14.6.2014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21F1DF-C276-474A-AC0B-7E33E9D1CE9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4548633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00F2D3-8371-4E77-A38E-B0C74D3AA761}" type="datetimeFigureOut">
              <a:rPr lang="cs-CZ" smtClean="0"/>
              <a:pPr/>
              <a:t>14.6.2014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21F1DF-C276-474A-AC0B-7E33E9D1CE9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95694979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00F2D3-8371-4E77-A38E-B0C74D3AA761}" type="datetimeFigureOut">
              <a:rPr lang="cs-CZ" smtClean="0"/>
              <a:pPr/>
              <a:t>14.6.2014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21F1DF-C276-474A-AC0B-7E33E9D1CE9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60189579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00F2D3-8371-4E77-A38E-B0C74D3AA761}" type="datetimeFigureOut">
              <a:rPr lang="cs-CZ" smtClean="0"/>
              <a:pPr/>
              <a:t>14.6.2014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21F1DF-C276-474A-AC0B-7E33E9D1CE9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27628098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00F2D3-8371-4E77-A38E-B0C74D3AA761}" type="datetimeFigureOut">
              <a:rPr lang="cs-CZ" smtClean="0"/>
              <a:pPr/>
              <a:t>14.6.2014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21F1DF-C276-474A-AC0B-7E33E9D1CE9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07639406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00F2D3-8371-4E77-A38E-B0C74D3AA761}" type="datetimeFigureOut">
              <a:rPr lang="cs-CZ" smtClean="0"/>
              <a:pPr/>
              <a:t>14.6.2014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21F1DF-C276-474A-AC0B-7E33E9D1CE9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3915884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00F2D3-8371-4E77-A38E-B0C74D3AA761}" type="datetimeFigureOut">
              <a:rPr lang="cs-CZ" smtClean="0"/>
              <a:pPr/>
              <a:t>14.6.2014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21F1DF-C276-474A-AC0B-7E33E9D1CE9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70035643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00F2D3-8371-4E77-A38E-B0C74D3AA761}" type="datetimeFigureOut">
              <a:rPr lang="cs-CZ" smtClean="0"/>
              <a:pPr/>
              <a:t>14.6.2014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21F1DF-C276-474A-AC0B-7E33E9D1CE9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91388097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00F2D3-8371-4E77-A38E-B0C74D3AA761}" type="datetimeFigureOut">
              <a:rPr lang="cs-CZ" smtClean="0"/>
              <a:pPr/>
              <a:t>14.6.2014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21F1DF-C276-474A-AC0B-7E33E9D1CE9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13171380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00F2D3-8371-4E77-A38E-B0C74D3AA761}" type="datetimeFigureOut">
              <a:rPr lang="cs-CZ" smtClean="0"/>
              <a:pPr/>
              <a:t>14.6.2014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21F1DF-C276-474A-AC0B-7E33E9D1CE9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32282959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900F2D3-8371-4E77-A38E-B0C74D3AA761}" type="datetimeFigureOut">
              <a:rPr lang="cs-CZ" smtClean="0"/>
              <a:pPr/>
              <a:t>14.6.2014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421F1DF-C276-474A-AC0B-7E33E9D1CE9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96623970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hyperlink" Target="http://commons.wikimedia.org/wiki/File:Vertebrate-brain-regions.png" TargetMode="Externa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hyperlink" Target="http://commons.wikimedia.org/wiki/File:Illu_pancrease.jpg" TargetMode="Externa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hyperlink" Target="http://commons.wikimedia.org/wiki/File:Illu08_thyroid.jpg" TargetMode="Externa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hyperlink" Target="http://commons.wikimedia.org/wiki/File:Kidney-numbered.png" TargetMode="Externa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 smtClean="0"/>
          </a:p>
          <a:p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5394" y="5589240"/>
            <a:ext cx="9138606" cy="720080"/>
          </a:xfrm>
          <a:prstGeom prst="rect">
            <a:avLst/>
          </a:prstGeom>
        </p:spPr>
      </p:pic>
      <p:graphicFrame>
        <p:nvGraphicFramePr>
          <p:cNvPr id="6" name="Tabulka 5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1888955804"/>
              </p:ext>
            </p:extLst>
          </p:nvPr>
        </p:nvGraphicFramePr>
        <p:xfrm>
          <a:off x="539552" y="1927027"/>
          <a:ext cx="8129956" cy="3333211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1763072"/>
                <a:gridCol w="6366884"/>
              </a:tblGrid>
              <a:tr h="189659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Název školy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600"/>
                        </a:spcAft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SŠHS Kroměříž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</a:tr>
              <a:tr h="189659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Číslo projektu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600"/>
                        </a:spcAft>
                      </a:pPr>
                      <a:r>
                        <a:rPr lang="cs-CZ" sz="900" kern="1200" smtClean="0">
                          <a:solidFill>
                            <a:schemeClr val="dk1"/>
                          </a:solidFill>
                          <a:effectLst/>
                          <a:latin typeface="Arial CE" pitchFamily="34" charset="0"/>
                          <a:ea typeface="+mn-ea"/>
                          <a:cs typeface="Arial CE" pitchFamily="34" charset="0"/>
                        </a:rPr>
                        <a:t>CZ.1.07/1.5.00/34.0911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0"/>
                        <a:ea typeface="Calibri"/>
                        <a:cs typeface="Arial CE" pitchFamily="34" charset="0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174361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Autor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125"/>
                        </a:lnSpc>
                        <a:spcAft>
                          <a:spcPts val="0"/>
                        </a:spcAft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Ing. </a:t>
                      </a:r>
                      <a:r>
                        <a:rPr lang="cs-CZ" sz="90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Libuše Hajná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189659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Název šablony</a:t>
                      </a: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600"/>
                        </a:spcAft>
                      </a:pPr>
                      <a:r>
                        <a:rPr lang="cs-CZ" sz="90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VY_32_INOVACE CHE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189659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Název </a:t>
                      </a:r>
                      <a:r>
                        <a:rPr lang="cs-CZ" sz="900" dirty="0" err="1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DUMu</a:t>
                      </a:r>
                      <a:endParaRPr lang="cs-CZ" sz="900" dirty="0" smtClean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600"/>
                        </a:spcAft>
                      </a:pPr>
                      <a:r>
                        <a:rPr lang="cs-CZ" sz="90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CHE.0314.2E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189659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Stupeň a typ vzdělávání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Odborné vzdělávání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189659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Vzdělávací oblast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Člověk a příroda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189659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Vzdělávací obor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Biochemie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189659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Vzdělávací okruh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Hormony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189659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Druh učebního materiálu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Prezentace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189659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Cílová skupina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Žák, 16 - 19 let</a:t>
                      </a:r>
                      <a:endParaRPr lang="cs-CZ" sz="900" dirty="0" smtClean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240651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Anotace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600"/>
                        </a:spcAft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Prezentace komplexně seznamuje žáky s nejvýznamnějšími hormony a jejich významem v organismu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189659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Speciální vzdělávací potřeby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- žádné -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495602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Klíčová slova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Endokrinní žlázy, nervová soustava, hypofýza, štítná žláza, </a:t>
                      </a:r>
                      <a:r>
                        <a:rPr lang="cs-CZ" sz="900" dirty="0" smtClean="0"/>
                        <a:t>nadledvinky, slinivka břišní , somatotropin, vasopresin, </a:t>
                      </a:r>
                      <a:r>
                        <a:rPr lang="cs-CZ" sz="900" dirty="0" err="1" smtClean="0"/>
                        <a:t>thyroxin</a:t>
                      </a:r>
                      <a:r>
                        <a:rPr lang="cs-CZ" sz="900" dirty="0" smtClean="0"/>
                        <a:t>, adrenalin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189659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+mn-ea"/>
                          <a:cs typeface="+mn-cs"/>
                        </a:rPr>
                        <a:t>Datum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+mn-ea"/>
                          <a:cs typeface="+mn-cs"/>
                        </a:rPr>
                        <a:t>7.</a:t>
                      </a:r>
                      <a:r>
                        <a:rPr lang="cs-CZ" sz="900" baseline="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+mn-ea"/>
                          <a:cs typeface="+mn-cs"/>
                        </a:rPr>
                        <a:t> 12</a:t>
                      </a: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+mn-ea"/>
                          <a:cs typeface="+mn-cs"/>
                        </a:rPr>
                        <a:t>.</a:t>
                      </a:r>
                      <a:r>
                        <a:rPr lang="cs-CZ" sz="900" baseline="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+mn-ea"/>
                          <a:cs typeface="+mn-cs"/>
                        </a:rPr>
                        <a:t> </a:t>
                      </a: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+mn-ea"/>
                          <a:cs typeface="+mn-cs"/>
                        </a:rPr>
                        <a:t>2012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</a:tbl>
          </a:graphicData>
        </a:graphic>
      </p:graphicFrame>
      <p:sp>
        <p:nvSpPr>
          <p:cNvPr id="7" name="TextovéPole 6"/>
          <p:cNvSpPr txBox="1"/>
          <p:nvPr/>
        </p:nvSpPr>
        <p:spPr>
          <a:xfrm>
            <a:off x="2314802" y="1484784"/>
            <a:ext cx="4514396" cy="41088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15000"/>
              </a:lnSpc>
            </a:pPr>
            <a:r>
              <a:rPr lang="cs-CZ" b="1" dirty="0"/>
              <a:t>CHEMIE -  </a:t>
            </a:r>
            <a:r>
              <a:rPr lang="cs-CZ" dirty="0" smtClean="0">
                <a:latin typeface="Arial CE" pitchFamily="34" charset="-18"/>
                <a:ea typeface="Calibri"/>
                <a:cs typeface="Times New Roman"/>
              </a:rPr>
              <a:t>Hormony</a:t>
            </a:r>
            <a:endParaRPr lang="cs-CZ" dirty="0">
              <a:latin typeface="Arial CE" pitchFamily="34" charset="-18"/>
              <a:ea typeface="Calibri"/>
              <a:cs typeface="Times New Roman"/>
            </a:endParaRPr>
          </a:p>
        </p:txBody>
      </p:sp>
      <p:pic>
        <p:nvPicPr>
          <p:cNvPr id="8" name="Obrázek 7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874520" y="280824"/>
            <a:ext cx="5394960" cy="120396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336906356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rmAutofit fontScale="90000"/>
          </a:bodyPr>
          <a:lstStyle/>
          <a:p>
            <a:r>
              <a:rPr lang="cs-CZ" b="1" dirty="0" smtClean="0"/>
              <a:t/>
            </a:r>
            <a:br>
              <a:rPr lang="cs-CZ" b="1" dirty="0" smtClean="0"/>
            </a:br>
            <a:r>
              <a:rPr lang="cs-CZ" b="1" smtClean="0"/>
              <a:t/>
            </a:r>
            <a:br>
              <a:rPr lang="cs-CZ" b="1" smtClean="0"/>
            </a:br>
            <a:r>
              <a:rPr lang="cs-CZ" b="1" smtClean="0"/>
              <a:t>Hormony</a:t>
            </a:r>
            <a:r>
              <a:rPr lang="cs-CZ" dirty="0"/>
              <a:t/>
            </a:r>
            <a:br>
              <a:rPr lang="cs-CZ" dirty="0"/>
            </a:b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05836881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jsou biokatalyzátory, </a:t>
            </a:r>
            <a:endParaRPr lang="cs-CZ" dirty="0" smtClean="0"/>
          </a:p>
          <a:p>
            <a:r>
              <a:rPr lang="cs-CZ" dirty="0" smtClean="0"/>
              <a:t>vytváří </a:t>
            </a:r>
            <a:r>
              <a:rPr lang="cs-CZ" dirty="0"/>
              <a:t>je </a:t>
            </a:r>
            <a:r>
              <a:rPr lang="cs-CZ" b="1" i="1" dirty="0"/>
              <a:t>endokrinní žlázy</a:t>
            </a:r>
            <a:endParaRPr lang="cs-CZ" dirty="0"/>
          </a:p>
          <a:p>
            <a:r>
              <a:rPr lang="cs-CZ" dirty="0" smtClean="0"/>
              <a:t>po </a:t>
            </a:r>
            <a:r>
              <a:rPr lang="cs-CZ" dirty="0"/>
              <a:t>chemické stránce – bílkoviny, aminokyseliny, polypeptidy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28365380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žlázy – hormony do krve – rozvádí je do jednotlivých </a:t>
            </a:r>
            <a:r>
              <a:rPr lang="cs-CZ" dirty="0" smtClean="0"/>
              <a:t>orgánů</a:t>
            </a:r>
            <a:endParaRPr lang="cs-CZ" dirty="0"/>
          </a:p>
          <a:p>
            <a:r>
              <a:rPr lang="cs-CZ" dirty="0"/>
              <a:t>jsou nepostradatelné pro normální činnost jednotlivých orgánů</a:t>
            </a:r>
          </a:p>
          <a:p>
            <a:r>
              <a:rPr lang="cs-CZ" dirty="0" smtClean="0"/>
              <a:t>porucha </a:t>
            </a:r>
            <a:r>
              <a:rPr lang="cs-CZ" dirty="0"/>
              <a:t>některé endokrinní žlázy – nepříznivý vliv na normální činnost nervového centra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96899941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i="1" dirty="0"/>
              <a:t>Endokrinní žlázy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/>
              <a:t> </a:t>
            </a:r>
          </a:p>
          <a:p>
            <a:r>
              <a:rPr lang="cs-CZ" dirty="0" smtClean="0"/>
              <a:t>hypofýza </a:t>
            </a:r>
            <a:r>
              <a:rPr lang="cs-CZ" dirty="0"/>
              <a:t>( podvěsek mozkový), štítná žláza, </a:t>
            </a:r>
            <a:r>
              <a:rPr lang="cs-CZ" dirty="0" err="1"/>
              <a:t>příštitná</a:t>
            </a:r>
            <a:r>
              <a:rPr lang="cs-CZ" dirty="0"/>
              <a:t> tělíska, nadledvinky, slinivka břišní </a:t>
            </a:r>
            <a:r>
              <a:rPr lang="cs-CZ" dirty="0" smtClean="0"/>
              <a:t>(pankreas</a:t>
            </a:r>
            <a:r>
              <a:rPr lang="cs-CZ" dirty="0"/>
              <a:t>), pohlavní žlázy, epifýza, brzlík</a:t>
            </a:r>
          </a:p>
          <a:p>
            <a:pPr marL="0" indent="0">
              <a:buNone/>
            </a:pPr>
            <a:r>
              <a:rPr lang="cs-CZ" dirty="0"/>
              <a:t> </a:t>
            </a:r>
          </a:p>
          <a:p>
            <a:r>
              <a:rPr lang="cs-CZ" dirty="0" smtClean="0"/>
              <a:t>Jsou řízeny </a:t>
            </a:r>
            <a:r>
              <a:rPr lang="cs-CZ" dirty="0"/>
              <a:t>hypofýzou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08338934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b="1" i="1" dirty="0"/>
              <a:t>somatotropin </a:t>
            </a:r>
            <a:r>
              <a:rPr lang="cs-CZ" dirty="0"/>
              <a:t>(hypofýza) - reguluje růst</a:t>
            </a:r>
          </a:p>
          <a:p>
            <a:r>
              <a:rPr lang="cs-CZ" b="1" i="1" dirty="0" smtClean="0"/>
              <a:t>vasopresin</a:t>
            </a:r>
            <a:r>
              <a:rPr lang="cs-CZ" dirty="0" smtClean="0"/>
              <a:t> </a:t>
            </a:r>
            <a:r>
              <a:rPr lang="cs-CZ" dirty="0"/>
              <a:t>(hypofýza</a:t>
            </a:r>
            <a:r>
              <a:rPr lang="cs-CZ" dirty="0" smtClean="0"/>
              <a:t>)      - </a:t>
            </a:r>
            <a:r>
              <a:rPr lang="cs-CZ" dirty="0"/>
              <a:t>krevní </a:t>
            </a:r>
            <a:r>
              <a:rPr lang="cs-CZ" dirty="0" smtClean="0"/>
              <a:t>tlak</a:t>
            </a:r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     </a:t>
            </a:r>
            <a:endParaRPr lang="cs-CZ" dirty="0"/>
          </a:p>
          <a:p>
            <a:pPr marL="0" indent="0">
              <a:buNone/>
            </a:pPr>
            <a:r>
              <a:rPr lang="cs-CZ" sz="900" dirty="0" smtClean="0"/>
              <a:t>   </a:t>
            </a:r>
          </a:p>
          <a:p>
            <a:pPr marL="0" indent="0">
              <a:buNone/>
            </a:pPr>
            <a:r>
              <a:rPr lang="cs-CZ" sz="900" dirty="0" smtClean="0"/>
              <a:t>   Obr.č.1</a:t>
            </a:r>
            <a:r>
              <a:rPr lang="cs-CZ" sz="900" dirty="0"/>
              <a:t>: </a:t>
            </a:r>
            <a:r>
              <a:rPr lang="cs-CZ" sz="900" dirty="0">
                <a:hlinkClick r:id="rId2"/>
              </a:rPr>
              <a:t>http://</a:t>
            </a:r>
            <a:r>
              <a:rPr lang="cs-CZ" sz="900" dirty="0" smtClean="0">
                <a:hlinkClick r:id="rId2"/>
              </a:rPr>
              <a:t>commons.wikimedia.org/wiki/File:Vertebrate-brain-regions.png</a:t>
            </a:r>
            <a:endParaRPr lang="cs-CZ" sz="900" dirty="0" smtClean="0"/>
          </a:p>
          <a:p>
            <a:pPr marL="0" indent="0">
              <a:buNone/>
            </a:pPr>
            <a:endParaRPr lang="cs-CZ" sz="900" dirty="0" smtClean="0"/>
          </a:p>
          <a:p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83568" y="2780928"/>
            <a:ext cx="2095500" cy="30194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xmlns="" val="23141960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b="1" i="1" dirty="0"/>
              <a:t>insulin</a:t>
            </a:r>
            <a:r>
              <a:rPr lang="cs-CZ" dirty="0"/>
              <a:t> ( pankreas)   </a:t>
            </a:r>
            <a:r>
              <a:rPr lang="cs-CZ" dirty="0" smtClean="0"/>
              <a:t>- </a:t>
            </a:r>
            <a:r>
              <a:rPr lang="cs-CZ" dirty="0"/>
              <a:t>hladina cukru v </a:t>
            </a:r>
            <a:r>
              <a:rPr lang="cs-CZ" dirty="0" smtClean="0"/>
              <a:t>krvi</a:t>
            </a:r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pPr marL="0" indent="0">
              <a:buNone/>
            </a:pPr>
            <a:r>
              <a:rPr lang="cs-CZ" sz="800" dirty="0" smtClean="0"/>
              <a:t>                       Obr.č.2: </a:t>
            </a:r>
            <a:r>
              <a:rPr lang="cs-CZ" sz="900" dirty="0" smtClean="0">
                <a:hlinkClick r:id="rId2"/>
              </a:rPr>
              <a:t>http</a:t>
            </a:r>
            <a:r>
              <a:rPr lang="cs-CZ" sz="900" dirty="0">
                <a:hlinkClick r:id="rId2"/>
              </a:rPr>
              <a:t>://</a:t>
            </a:r>
            <a:r>
              <a:rPr lang="cs-CZ" sz="900" dirty="0" smtClean="0">
                <a:hlinkClick r:id="rId2"/>
              </a:rPr>
              <a:t>commons.wikimedia.org/wiki/File:Illu_pancrease.jpg</a:t>
            </a:r>
            <a:endParaRPr lang="cs-CZ" sz="900" dirty="0" smtClean="0"/>
          </a:p>
          <a:p>
            <a:pPr marL="0" indent="0">
              <a:buNone/>
            </a:pPr>
            <a:endParaRPr lang="cs-CZ" sz="900" dirty="0" smtClean="0"/>
          </a:p>
          <a:p>
            <a:pPr marL="0" indent="0">
              <a:buNone/>
            </a:pPr>
            <a:endParaRPr lang="cs-CZ" sz="900" dirty="0"/>
          </a:p>
          <a:p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043608" y="2780928"/>
            <a:ext cx="2095500" cy="21240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102259255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b="1" i="1" dirty="0" err="1"/>
              <a:t>thyroxin</a:t>
            </a:r>
            <a:r>
              <a:rPr lang="cs-CZ" dirty="0"/>
              <a:t> (štítná žláza)        - látková výměna</a:t>
            </a:r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pPr marL="0" indent="0">
              <a:buNone/>
            </a:pPr>
            <a:r>
              <a:rPr lang="cs-CZ" sz="800" dirty="0" smtClean="0"/>
              <a:t>               Obr.č.3: </a:t>
            </a:r>
            <a:r>
              <a:rPr lang="cs-CZ" sz="800" dirty="0">
                <a:hlinkClick r:id="rId2"/>
              </a:rPr>
              <a:t>http://</a:t>
            </a:r>
            <a:r>
              <a:rPr lang="cs-CZ" sz="800" dirty="0" smtClean="0">
                <a:hlinkClick r:id="rId2"/>
              </a:rPr>
              <a:t>commons.wikimedia.org/wiki/File:Illu08_thyroid.jpg</a:t>
            </a:r>
            <a:endParaRPr lang="cs-CZ" sz="800" dirty="0" smtClean="0"/>
          </a:p>
          <a:p>
            <a:pPr marL="0" indent="0">
              <a:buNone/>
            </a:pPr>
            <a:endParaRPr lang="cs-CZ" sz="800" dirty="0" smtClean="0"/>
          </a:p>
          <a:p>
            <a:pPr marL="0" indent="0">
              <a:buNone/>
            </a:pPr>
            <a:endParaRPr lang="cs-CZ" sz="800" dirty="0" smtClean="0"/>
          </a:p>
          <a:p>
            <a:endParaRPr lang="cs-CZ" dirty="0" smtClean="0"/>
          </a:p>
          <a:p>
            <a:endParaRPr lang="cs-CZ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971600" y="2636912"/>
            <a:ext cx="2095500" cy="19621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83308821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b="1" i="1" dirty="0"/>
              <a:t>adrenalin</a:t>
            </a:r>
            <a:r>
              <a:rPr lang="cs-CZ" dirty="0"/>
              <a:t> (</a:t>
            </a:r>
            <a:r>
              <a:rPr lang="cs-CZ" dirty="0" smtClean="0"/>
              <a:t>nadledvinky)    </a:t>
            </a:r>
            <a:r>
              <a:rPr lang="cs-CZ" dirty="0"/>
              <a:t>- zvyšuje krevní </a:t>
            </a:r>
            <a:r>
              <a:rPr lang="cs-CZ" dirty="0" smtClean="0"/>
              <a:t>tlak</a:t>
            </a:r>
          </a:p>
          <a:p>
            <a:endParaRPr lang="cs-CZ" dirty="0"/>
          </a:p>
          <a:p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pPr marL="0" indent="0">
              <a:buNone/>
            </a:pPr>
            <a:r>
              <a:rPr lang="cs-CZ" sz="900" dirty="0" smtClean="0"/>
              <a:t>Obr.č.4: </a:t>
            </a:r>
            <a:r>
              <a:rPr lang="cs-CZ" sz="900" dirty="0">
                <a:hlinkClick r:id="rId2"/>
              </a:rPr>
              <a:t>http</a:t>
            </a:r>
            <a:r>
              <a:rPr lang="cs-CZ" sz="900">
                <a:hlinkClick r:id="rId2"/>
              </a:rPr>
              <a:t>://</a:t>
            </a:r>
            <a:r>
              <a:rPr lang="cs-CZ" sz="900" smtClean="0">
                <a:hlinkClick r:id="rId2"/>
              </a:rPr>
              <a:t>commons.wikimedia.org/wiki/File:Kidney-numbered.png</a:t>
            </a:r>
            <a:endParaRPr lang="cs-CZ" sz="900" smtClean="0"/>
          </a:p>
          <a:p>
            <a:pPr marL="0" indent="0">
              <a:buNone/>
            </a:pPr>
            <a:endParaRPr lang="cs-CZ" sz="900" dirty="0" smtClean="0"/>
          </a:p>
          <a:p>
            <a:pPr marL="0" indent="0">
              <a:buNone/>
            </a:pPr>
            <a:endParaRPr lang="cs-CZ" sz="900" dirty="0"/>
          </a:p>
          <a:p>
            <a:endParaRPr lang="cs-CZ" dirty="0"/>
          </a:p>
          <a:p>
            <a:endParaRPr lang="cs-CZ" dirty="0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788024" y="2420887"/>
            <a:ext cx="1923774" cy="322669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6952121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otázky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Kam zařadíme </a:t>
            </a:r>
            <a:r>
              <a:rPr lang="cs-CZ" dirty="0" smtClean="0"/>
              <a:t>hormony po </a:t>
            </a:r>
            <a:r>
              <a:rPr lang="cs-CZ" dirty="0"/>
              <a:t>chemické </a:t>
            </a:r>
            <a:r>
              <a:rPr lang="cs-CZ" dirty="0" smtClean="0"/>
              <a:t>stránce? </a:t>
            </a:r>
            <a:endParaRPr lang="cs-CZ" dirty="0"/>
          </a:p>
          <a:p>
            <a:r>
              <a:rPr lang="cs-CZ" dirty="0" smtClean="0"/>
              <a:t>Vyjmenuj </a:t>
            </a:r>
            <a:r>
              <a:rPr lang="cs-CZ" smtClean="0"/>
              <a:t>endokrinní žlázy.</a:t>
            </a:r>
            <a:endParaRPr lang="cs-CZ" dirty="0" smtClean="0"/>
          </a:p>
          <a:p>
            <a:r>
              <a:rPr lang="cs-CZ" dirty="0" smtClean="0"/>
              <a:t>Který hormon produkuje štítná žláza?</a:t>
            </a:r>
          </a:p>
          <a:p>
            <a:r>
              <a:rPr lang="cs-CZ" dirty="0" smtClean="0"/>
              <a:t>Co ovlivňuje somatotropin?</a:t>
            </a:r>
          </a:p>
          <a:p>
            <a:r>
              <a:rPr lang="cs-CZ" dirty="0" smtClean="0"/>
              <a:t>Který hormon reguluje hladinu cukru v krvi?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38206304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err="1" smtClean="0"/>
              <a:t>Wikipedie</a:t>
            </a:r>
            <a:endParaRPr lang="cs-CZ" dirty="0" smtClean="0"/>
          </a:p>
          <a:p>
            <a:r>
              <a:rPr lang="cs-CZ" dirty="0" err="1" smtClean="0"/>
              <a:t>Wikimedia</a:t>
            </a:r>
            <a:r>
              <a:rPr lang="cs-CZ" dirty="0" smtClean="0"/>
              <a:t> </a:t>
            </a:r>
            <a:r>
              <a:rPr lang="cs-CZ" dirty="0" err="1" smtClean="0"/>
              <a:t>Commons</a:t>
            </a:r>
            <a:r>
              <a:rPr lang="cs-CZ" dirty="0" smtClean="0"/>
              <a:t> </a:t>
            </a:r>
          </a:p>
          <a:p>
            <a:r>
              <a:rPr lang="cs-CZ" dirty="0" smtClean="0"/>
              <a:t>Doc. RNDr. Jan Čipera, CSc., RNDr. Jaroslav Blažek, RNDr. </a:t>
            </a:r>
            <a:r>
              <a:rPr lang="cs-CZ" smtClean="0"/>
              <a:t>Pavel Beneš, CSc.: Chemie A</a:t>
            </a:r>
          </a:p>
          <a:p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170</TotalTime>
  <Words>262</Words>
  <Application>Microsoft Office PowerPoint</Application>
  <PresentationFormat>Předvádění na obrazovce (4:3)</PresentationFormat>
  <Paragraphs>88</Paragraphs>
  <Slides>11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Motiv systému Office</vt:lpstr>
      <vt:lpstr>Snímek 1</vt:lpstr>
      <vt:lpstr>  Hormony </vt:lpstr>
      <vt:lpstr>Snímek 3</vt:lpstr>
      <vt:lpstr>Snímek 4</vt:lpstr>
      <vt:lpstr>Endokrinní žlázy</vt:lpstr>
      <vt:lpstr>Snímek 6</vt:lpstr>
      <vt:lpstr>Snímek 7</vt:lpstr>
      <vt:lpstr>Snímek 8</vt:lpstr>
      <vt:lpstr>Snímek 9</vt:lpstr>
      <vt:lpstr>otázky</vt:lpstr>
      <vt:lpstr>zdroje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Reakce v živých organismech</dc:title>
  <dc:creator>Hajný</dc:creator>
  <cp:lastModifiedBy>Dum</cp:lastModifiedBy>
  <cp:revision>88</cp:revision>
  <dcterms:created xsi:type="dcterms:W3CDTF">2012-09-02T11:52:26Z</dcterms:created>
  <dcterms:modified xsi:type="dcterms:W3CDTF">2014-06-14T08:01:13Z</dcterms:modified>
</cp:coreProperties>
</file>