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91" r:id="rId3"/>
    <p:sldId id="292" r:id="rId4"/>
    <p:sldId id="296" r:id="rId5"/>
    <p:sldId id="293" r:id="rId6"/>
    <p:sldId id="294" r:id="rId7"/>
    <p:sldId id="297" r:id="rId8"/>
    <p:sldId id="298" r:id="rId9"/>
    <p:sldId id="299" r:id="rId10"/>
    <p:sldId id="300" r:id="rId11"/>
    <p:sldId id="273" r:id="rId12"/>
    <p:sldId id="29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847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681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600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2025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5793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961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8553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131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4359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1049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6725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8977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8/81/Pran%C3%ADr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ommons.wikimedia.org/wiki/File:Savon_de_Marseill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ommons.wikimedia.org/wiki/File:Mydlo_micela-tuk.p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88" y="5923492"/>
            <a:ext cx="9146354" cy="720691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48757535"/>
              </p:ext>
            </p:extLst>
          </p:nvPr>
        </p:nvGraphicFramePr>
        <p:xfrm>
          <a:off x="469104" y="2181196"/>
          <a:ext cx="8201964" cy="34990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9682"/>
                <a:gridCol w="6372282"/>
              </a:tblGrid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CHE.0318.2E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Detergenty</a:t>
                      </a:r>
                      <a:endParaRPr lang="cs-CZ" sz="900" b="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6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 detergenty a jejich významem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7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Detergent,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tenzidy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abraziva,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změkčovadla, oxidanty, enzymy, hydrofilní, hydrofobní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4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2535" y="1707850"/>
            <a:ext cx="4518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Detergenty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260648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820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mtClean="0"/>
              <a:t>                          </a:t>
            </a:r>
            <a:r>
              <a:rPr lang="cs-CZ" sz="6000" b="1" smtClean="0"/>
              <a:t>Detergenty</a:t>
            </a:r>
            <a:endParaRPr lang="cs-CZ" sz="60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detergent je látka určená k čištění</a:t>
            </a:r>
          </a:p>
          <a:p>
            <a:r>
              <a:rPr lang="cs-CZ" dirty="0" smtClean="0"/>
              <a:t>většinou používají společně s vodou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je několik faktorů, které určují, jaké složení by se mělo pro čisticí prostředek </a:t>
            </a:r>
            <a:r>
              <a:rPr lang="cs-CZ" dirty="0" smtClean="0"/>
              <a:t>použít, </a:t>
            </a:r>
            <a:r>
              <a:rPr lang="cs-CZ" dirty="0" smtClean="0"/>
              <a:t>např.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druh čištěného materiálů</a:t>
            </a:r>
          </a:p>
          <a:p>
            <a:r>
              <a:rPr lang="cs-CZ" dirty="0" smtClean="0"/>
              <a:t>typ nečistoty a odolnost vůči 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čisticí prostředky obsahují různé látky: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b="1" i="1" dirty="0" err="1" smtClean="0"/>
              <a:t>tenzidy</a:t>
            </a:r>
            <a:r>
              <a:rPr lang="cs-CZ" b="1" i="1" dirty="0" smtClean="0"/>
              <a:t> </a:t>
            </a:r>
            <a:r>
              <a:rPr lang="cs-CZ" i="1" dirty="0" smtClean="0"/>
              <a:t>-</a:t>
            </a:r>
            <a:r>
              <a:rPr lang="cs-CZ" dirty="0" smtClean="0"/>
              <a:t> odlučují (rozpouštějí) mastnotu a jiné nečistoty a zajišťují </a:t>
            </a:r>
            <a:r>
              <a:rPr lang="cs-CZ" dirty="0" err="1" smtClean="0"/>
              <a:t>smáčivost</a:t>
            </a:r>
            <a:r>
              <a:rPr lang="cs-CZ" dirty="0" smtClean="0"/>
              <a:t> povrchu</a:t>
            </a:r>
          </a:p>
          <a:p>
            <a:pPr lvl="0"/>
            <a:r>
              <a:rPr lang="cs-CZ" b="1" i="1" dirty="0" smtClean="0"/>
              <a:t>abraziva</a:t>
            </a:r>
            <a:r>
              <a:rPr lang="cs-CZ" i="1" dirty="0" smtClean="0"/>
              <a:t> - </a:t>
            </a:r>
            <a:r>
              <a:rPr lang="cs-CZ" dirty="0" smtClean="0"/>
              <a:t> mechanicky odstraňují nečistoty</a:t>
            </a:r>
          </a:p>
          <a:p>
            <a:pPr lvl="0"/>
            <a:r>
              <a:rPr lang="cs-CZ" b="1" i="1" dirty="0" smtClean="0"/>
              <a:t>změkčovadla</a:t>
            </a:r>
            <a:r>
              <a:rPr lang="cs-CZ" i="1" dirty="0" smtClean="0"/>
              <a:t> -</a:t>
            </a:r>
            <a:r>
              <a:rPr lang="cs-CZ" dirty="0" smtClean="0"/>
              <a:t>  pro snížení účinku tvrdosti vody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dirty="0" smtClean="0"/>
          </a:p>
          <a:p>
            <a:pPr lvl="0"/>
            <a:r>
              <a:rPr lang="cs-CZ" b="1" i="1" dirty="0" smtClean="0"/>
              <a:t>oxidanty</a:t>
            </a:r>
            <a:r>
              <a:rPr lang="cs-CZ" dirty="0" smtClean="0"/>
              <a:t>  - pro bělení a dezinfekci</a:t>
            </a:r>
          </a:p>
          <a:p>
            <a:pPr lvl="0"/>
            <a:r>
              <a:rPr lang="cs-CZ" b="1" i="1" dirty="0" smtClean="0"/>
              <a:t>enzymy</a:t>
            </a:r>
            <a:r>
              <a:rPr lang="cs-CZ" dirty="0" smtClean="0"/>
              <a:t> - štěpení tuků a bílkovin</a:t>
            </a:r>
          </a:p>
          <a:p>
            <a:pPr lvl="0"/>
            <a:r>
              <a:rPr lang="cs-CZ" dirty="0" smtClean="0"/>
              <a:t>dále optické </a:t>
            </a:r>
            <a:r>
              <a:rPr lang="cs-CZ" dirty="0" err="1" smtClean="0"/>
              <a:t>zjasňovače</a:t>
            </a:r>
            <a:r>
              <a:rPr lang="cs-CZ" dirty="0" smtClean="0"/>
              <a:t>, změkčující látky, barviva, parfémy apod.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podstata mytí a praní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je převedení nečistot z povrchu materiálu do pracího prostředí </a:t>
            </a:r>
          </a:p>
          <a:p>
            <a:r>
              <a:rPr lang="cs-CZ" dirty="0" smtClean="0"/>
              <a:t>nečistoty, které jsou hydrofobní je nutné převést do vodného roztoku</a:t>
            </a:r>
          </a:p>
          <a:p>
            <a:r>
              <a:rPr lang="cs-CZ" dirty="0" smtClean="0"/>
              <a:t>umožňuje to </a:t>
            </a:r>
            <a:r>
              <a:rPr lang="cs-CZ" b="1" i="1" dirty="0" err="1" smtClean="0">
                <a:solidFill>
                  <a:srgbClr val="FF0000"/>
                </a:solidFill>
              </a:rPr>
              <a:t>tenzid</a:t>
            </a:r>
            <a:r>
              <a:rPr lang="cs-CZ" dirty="0" smtClean="0"/>
              <a:t> - ten se jedním koncem naváže na špínu a druhým na molekuly vody</a:t>
            </a:r>
          </a:p>
          <a:p>
            <a:r>
              <a:rPr lang="cs-CZ" dirty="0" smtClean="0"/>
              <a:t>tak jsou částice nečistot obklopeny </a:t>
            </a:r>
            <a:r>
              <a:rPr lang="cs-CZ" dirty="0" err="1" smtClean="0"/>
              <a:t>tenzidem</a:t>
            </a:r>
            <a:r>
              <a:rPr lang="cs-CZ" dirty="0" smtClean="0"/>
              <a:t> a tím rozptýleny ve vodném roztoku</a:t>
            </a:r>
          </a:p>
          <a:p>
            <a:r>
              <a:rPr lang="cs-CZ" dirty="0" smtClean="0"/>
              <a:t>nečistoty z povrchu materiálu jsou tak odstraněny a následně odplaveny vodou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proces mytí a praní 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800" dirty="0"/>
              <a:t>                                                                                                                                                                                               </a:t>
            </a:r>
            <a:r>
              <a:rPr lang="cs-CZ" sz="800" dirty="0" smtClean="0"/>
              <a:t>Obr.č.1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upload.wikimedia.org/wikipedia/commons/8/81/Pran%C3%ADr.PNG</a:t>
            </a: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26584"/>
            <a:ext cx="3952875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mýdla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sodné </a:t>
            </a:r>
            <a:r>
              <a:rPr lang="cs-CZ" dirty="0"/>
              <a:t>nebo draselné soli vyšších </a:t>
            </a:r>
            <a:r>
              <a:rPr lang="cs-CZ"/>
              <a:t>karboxylových </a:t>
            </a:r>
            <a:r>
              <a:rPr lang="cs-CZ" smtClean="0"/>
              <a:t>kyselin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  <a:r>
              <a:rPr lang="cs-CZ" sz="800" dirty="0" smtClean="0"/>
              <a:t>Obr.č.2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commons.wikimedia.org/wiki/File:Savon_de_Marseille.jpg</a:t>
            </a:r>
            <a:endParaRPr lang="cs-CZ" sz="800" dirty="0" smtClean="0"/>
          </a:p>
          <a:p>
            <a:endParaRPr lang="cs-CZ" sz="8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140968"/>
            <a:ext cx="2387830" cy="2880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818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Jsou </a:t>
            </a:r>
            <a:r>
              <a:rPr lang="cs-CZ" dirty="0"/>
              <a:t>používány jako prostředek osobní </a:t>
            </a:r>
            <a:r>
              <a:rPr lang="cs-CZ" dirty="0" smtClean="0"/>
              <a:t>hygieny</a:t>
            </a:r>
            <a:r>
              <a:rPr lang="cs-CZ" dirty="0"/>
              <a:t>, pro čištění povrchů (zejména odmašťování) a k praní prádla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Obr.č.3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commons.wikimedia.org/wiki/File:Mydlo_micela-tuk.png</a:t>
            </a:r>
            <a:endParaRPr lang="cs-CZ" sz="800" dirty="0" smtClean="0"/>
          </a:p>
          <a:p>
            <a:endParaRPr lang="cs-CZ" sz="800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84984"/>
            <a:ext cx="5760640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262903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1.) Charakterizuj detergent.</a:t>
            </a:r>
          </a:p>
          <a:p>
            <a:pPr marL="0" indent="0">
              <a:buNone/>
            </a:pPr>
            <a:r>
              <a:rPr lang="cs-CZ" dirty="0" smtClean="0"/>
              <a:t>2.) Co obsahují čisticí prostředky ?</a:t>
            </a:r>
          </a:p>
          <a:p>
            <a:pPr marL="0" indent="0">
              <a:buNone/>
            </a:pPr>
            <a:r>
              <a:rPr lang="cs-CZ" dirty="0" smtClean="0"/>
              <a:t>3.) Popiš </a:t>
            </a:r>
            <a:r>
              <a:rPr lang="cs-CZ" dirty="0" err="1" smtClean="0"/>
              <a:t>tenzidy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4.) </a:t>
            </a:r>
            <a:r>
              <a:rPr lang="cs-CZ" dirty="0" smtClean="0"/>
              <a:t>Uveď, </a:t>
            </a:r>
            <a:r>
              <a:rPr lang="cs-CZ" dirty="0" smtClean="0"/>
              <a:t>proč obsahují čisticí prostředky    </a:t>
            </a:r>
          </a:p>
          <a:p>
            <a:pPr marL="0" indent="0">
              <a:buNone/>
            </a:pPr>
            <a:r>
              <a:rPr lang="cs-CZ" dirty="0" smtClean="0"/>
              <a:t>      změkčovadla?</a:t>
            </a:r>
          </a:p>
          <a:p>
            <a:pPr marL="0" indent="0">
              <a:buNone/>
            </a:pPr>
            <a:r>
              <a:rPr lang="cs-CZ" dirty="0" smtClean="0"/>
              <a:t>5.) Jaký je význam abrazivních látek v čisticím  </a:t>
            </a:r>
          </a:p>
          <a:p>
            <a:pPr marL="0" indent="0">
              <a:buNone/>
            </a:pPr>
            <a:r>
              <a:rPr lang="cs-CZ" dirty="0" smtClean="0"/>
              <a:t>      prostředku 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849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Pavel Beneš, CSc.: Chemie 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447</TotalTime>
  <Words>356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podstata mytí a praní</vt:lpstr>
      <vt:lpstr>proces mytí a praní </vt:lpstr>
      <vt:lpstr>mýdla</vt:lpstr>
      <vt:lpstr>Snímek 10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Bílkoviny (Proteiny)</dc:title>
  <dc:creator>Hajný</dc:creator>
  <cp:lastModifiedBy>Dum</cp:lastModifiedBy>
  <cp:revision>182</cp:revision>
  <dcterms:created xsi:type="dcterms:W3CDTF">2012-10-30T18:37:17Z</dcterms:created>
  <dcterms:modified xsi:type="dcterms:W3CDTF">2014-06-14T08:05:37Z</dcterms:modified>
</cp:coreProperties>
</file>