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24"/>
  </p:notesMasterIdLst>
  <p:sldIdLst>
    <p:sldId id="257" r:id="rId2"/>
    <p:sldId id="290" r:id="rId3"/>
    <p:sldId id="258" r:id="rId4"/>
    <p:sldId id="259" r:id="rId5"/>
    <p:sldId id="267" r:id="rId6"/>
    <p:sldId id="260" r:id="rId7"/>
    <p:sldId id="264" r:id="rId8"/>
    <p:sldId id="266" r:id="rId9"/>
    <p:sldId id="271" r:id="rId10"/>
    <p:sldId id="270" r:id="rId11"/>
    <p:sldId id="280" r:id="rId12"/>
    <p:sldId id="278" r:id="rId13"/>
    <p:sldId id="281" r:id="rId14"/>
    <p:sldId id="282" r:id="rId15"/>
    <p:sldId id="276" r:id="rId16"/>
    <p:sldId id="286" r:id="rId17"/>
    <p:sldId id="287" r:id="rId18"/>
    <p:sldId id="288" r:id="rId19"/>
    <p:sldId id="275" r:id="rId20"/>
    <p:sldId id="289" r:id="rId21"/>
    <p:sldId id="261" r:id="rId22"/>
    <p:sldId id="26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4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3E5937-FC2A-4B52-A44E-C99FAD3DFBA0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620B11-8067-4ED4-87B4-825E51332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219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20B11-8067-4ED4-87B4-825E513326F0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899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31879A7-42D5-4344-A2C8-EDBE8DB857D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9658E4B-4BA1-423D-971D-53DB1B2BA63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64296"/>
              </p:ext>
            </p:extLst>
          </p:nvPr>
        </p:nvGraphicFramePr>
        <p:xfrm>
          <a:off x="396143" y="1988840"/>
          <a:ext cx="8567737" cy="42924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264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CUT.0507.1C</a:t>
                      </a:r>
                      <a:endParaRPr lang="cs-CZ" sz="1000" b="0" i="0" u="none" strike="noStrike" kern="1200" baseline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661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006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e způsoby ručního tvarování pevných těst. Prezentaci lze rozdělit do více vyučovacích hodin.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42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51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Vyvalování,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vypichování, 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krájení, 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modelování.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453187"/>
            <a:ext cx="913765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539552" y="1412875"/>
            <a:ext cx="828092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</a:t>
            </a:r>
            <a:r>
              <a:rPr lang="cs-CZ" sz="2000" b="1"/>
              <a:t>technologie – pevná těsta a linecké těsto třené  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0891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38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3429000"/>
            <a:ext cx="7851648" cy="2016224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  <a:effectLst/>
              </a:rPr>
              <a:t>7. Ruční tvarování pevných tukových </a:t>
            </a:r>
            <a:r>
              <a:rPr lang="cs-CZ" dirty="0" smtClean="0">
                <a:solidFill>
                  <a:schemeClr val="bg1"/>
                </a:solidFill>
                <a:effectLst/>
              </a:rPr>
              <a:t>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237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Osnova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 Způsoby </a:t>
            </a:r>
            <a:r>
              <a:rPr lang="cs-CZ" dirty="0">
                <a:solidFill>
                  <a:schemeClr val="tx1"/>
                </a:solidFill>
              </a:rPr>
              <a:t>tvarování pevných těst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Ruční </a:t>
            </a:r>
            <a:r>
              <a:rPr lang="cs-CZ" dirty="0">
                <a:solidFill>
                  <a:schemeClr val="tx1"/>
                </a:solidFill>
              </a:rPr>
              <a:t>tvarování těst  </a:t>
            </a:r>
            <a:r>
              <a:rPr lang="cs-CZ" dirty="0" smtClean="0">
                <a:solidFill>
                  <a:schemeClr val="tx1"/>
                </a:solidFill>
              </a:rPr>
              <a:t>- vyvalování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	       - vypichování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      - tvarování </a:t>
            </a:r>
            <a:r>
              <a:rPr lang="cs-CZ" dirty="0">
                <a:solidFill>
                  <a:schemeClr val="tx1"/>
                </a:solidFill>
              </a:rPr>
              <a:t>lineckých </a:t>
            </a:r>
            <a:r>
              <a:rPr lang="cs-CZ" dirty="0" smtClean="0">
                <a:solidFill>
                  <a:schemeClr val="tx1"/>
                </a:solidFill>
              </a:rPr>
              <a:t>košíčků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	      - krájení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	      - ruční </a:t>
            </a:r>
            <a:r>
              <a:rPr lang="cs-CZ" dirty="0">
                <a:solidFill>
                  <a:schemeClr val="tx1"/>
                </a:solidFill>
              </a:rPr>
              <a:t>modelování </a:t>
            </a:r>
            <a:r>
              <a:rPr lang="cs-CZ" dirty="0" smtClean="0">
                <a:solidFill>
                  <a:schemeClr val="tx1"/>
                </a:solidFill>
              </a:rPr>
              <a:t>těst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 Kontrolní otázky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4. Seznam </a:t>
            </a:r>
            <a:r>
              <a:rPr lang="cs-CZ" dirty="0">
                <a:solidFill>
                  <a:schemeClr val="tx1"/>
                </a:solidFill>
              </a:rPr>
              <a:t>použité literatury a </a:t>
            </a:r>
            <a:r>
              <a:rPr lang="cs-CZ" dirty="0" smtClean="0">
                <a:solidFill>
                  <a:schemeClr val="tx1"/>
                </a:solidFill>
              </a:rPr>
              <a:t>zdrojů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590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1. Způsoby </a:t>
            </a:r>
            <a:r>
              <a:rPr lang="cs-CZ" sz="4400" b="1" dirty="0">
                <a:solidFill>
                  <a:srgbClr val="FF0000"/>
                </a:solidFill>
              </a:rPr>
              <a:t>tvarování pevných těst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356992"/>
            <a:ext cx="7999864" cy="2742056"/>
          </a:xfrm>
          <a:ln>
            <a:noFill/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 smtClean="0"/>
              <a:t>Těsta </a:t>
            </a:r>
            <a:r>
              <a:rPr lang="cs-CZ" sz="2800" dirty="0"/>
              <a:t>se </a:t>
            </a:r>
            <a:r>
              <a:rPr lang="cs-CZ" sz="2800" dirty="0" smtClean="0"/>
              <a:t>tvarují</a:t>
            </a:r>
          </a:p>
          <a:p>
            <a:pPr marL="0" indent="0" algn="just">
              <a:buNone/>
            </a:pPr>
            <a:r>
              <a:rPr lang="cs-CZ" sz="2800" dirty="0"/>
              <a:t>	</a:t>
            </a:r>
            <a:r>
              <a:rPr lang="cs-CZ" sz="2800" dirty="0" smtClean="0"/>
              <a:t>		- vypichováním,</a:t>
            </a:r>
          </a:p>
          <a:p>
            <a:pPr marL="0" indent="0" algn="just">
              <a:buNone/>
            </a:pPr>
            <a:r>
              <a:rPr lang="cs-CZ" sz="2800" dirty="0"/>
              <a:t>	</a:t>
            </a:r>
            <a:r>
              <a:rPr lang="cs-CZ" sz="2800" dirty="0" smtClean="0"/>
              <a:t>		- krájením </a:t>
            </a:r>
            <a:r>
              <a:rPr lang="cs-CZ" sz="2800" dirty="0"/>
              <a:t>nebo </a:t>
            </a:r>
            <a:r>
              <a:rPr lang="cs-CZ" sz="2800" dirty="0" smtClean="0"/>
              <a:t>řezáním,</a:t>
            </a:r>
          </a:p>
          <a:p>
            <a:pPr marL="0" indent="0" algn="just">
              <a:buNone/>
            </a:pPr>
            <a:r>
              <a:rPr lang="cs-CZ" sz="2800" dirty="0"/>
              <a:t>	</a:t>
            </a:r>
            <a:r>
              <a:rPr lang="cs-CZ" sz="2800" dirty="0" smtClean="0"/>
              <a:t>		- ražením,</a:t>
            </a:r>
          </a:p>
          <a:p>
            <a:pPr marL="0" indent="0" algn="just">
              <a:buNone/>
            </a:pPr>
            <a:r>
              <a:rPr lang="cs-CZ" sz="2800" dirty="0"/>
              <a:t>	</a:t>
            </a:r>
            <a:r>
              <a:rPr lang="cs-CZ" sz="2800" dirty="0" smtClean="0"/>
              <a:t>		- ručním </a:t>
            </a:r>
            <a:r>
              <a:rPr lang="cs-CZ" sz="2800" dirty="0"/>
              <a:t>modelováním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4294967295"/>
          </p:nvPr>
        </p:nvSpPr>
        <p:spPr>
          <a:xfrm>
            <a:off x="5102225" y="2348880"/>
            <a:ext cx="4041775" cy="7200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/>
              <a:t>Strojově</a:t>
            </a:r>
            <a:endParaRPr lang="cs-CZ" sz="32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0" y="2348880"/>
            <a:ext cx="4040188" cy="7200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/>
              <a:t>Ručně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8711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05064"/>
            <a:ext cx="8229600" cy="158417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2. Ruční </a:t>
            </a:r>
            <a:r>
              <a:rPr lang="cs-CZ" b="1" dirty="0">
                <a:solidFill>
                  <a:srgbClr val="FF0000"/>
                </a:solidFill>
              </a:rPr>
              <a:t>tvarování těst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749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52128"/>
          </a:xfrm>
        </p:spPr>
        <p:txBody>
          <a:bodyPr>
            <a:no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FF0000"/>
                </a:solidFill>
              </a:rPr>
              <a:t>yvalování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348880"/>
            <a:ext cx="3096347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5112568" cy="460851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/>
              <a:t>Pomocí válečku z těsta vyválíme silnější plát do oválného </a:t>
            </a:r>
            <a:r>
              <a:rPr lang="cs-CZ" sz="2800" dirty="0" smtClean="0"/>
              <a:t>tvaru, dlaní </a:t>
            </a:r>
            <a:r>
              <a:rPr lang="cs-CZ" sz="2800" dirty="0"/>
              <a:t>upravíme do </a:t>
            </a:r>
            <a:r>
              <a:rPr lang="cs-CZ" sz="2800" dirty="0" smtClean="0"/>
              <a:t>obdélníku. Vyvalujeme </a:t>
            </a:r>
            <a:r>
              <a:rPr lang="cs-CZ" sz="2800" dirty="0"/>
              <a:t>lehce, bez přílišného tlaku, v průběhu </a:t>
            </a:r>
            <a:r>
              <a:rPr lang="cs-CZ" sz="2800" dirty="0" smtClean="0"/>
              <a:t>vyvalování mírně </a:t>
            </a:r>
            <a:r>
              <a:rPr lang="cs-CZ" sz="2800" dirty="0"/>
              <a:t>podsypáváme </a:t>
            </a:r>
            <a:r>
              <a:rPr lang="cs-CZ" sz="2800" dirty="0" smtClean="0"/>
              <a:t>moukou.</a:t>
            </a:r>
            <a:r>
              <a:rPr lang="cs-CZ" sz="2800" b="1" dirty="0"/>
              <a:t> </a:t>
            </a:r>
            <a:endParaRPr lang="cs-CZ" sz="2800" b="1" dirty="0" smtClean="0"/>
          </a:p>
          <a:p>
            <a:pPr marL="0" indent="0" algn="just">
              <a:buNone/>
            </a:pPr>
            <a:r>
              <a:rPr lang="cs-CZ" sz="2800" dirty="0" smtClean="0"/>
              <a:t>Při </a:t>
            </a:r>
            <a:r>
              <a:rPr lang="cs-CZ" sz="2800" dirty="0"/>
              <a:t>vyvalování </a:t>
            </a:r>
            <a:r>
              <a:rPr lang="cs-CZ" sz="2800" dirty="0" smtClean="0"/>
              <a:t>dodržujeme </a:t>
            </a:r>
            <a:r>
              <a:rPr lang="cs-CZ" sz="2800" dirty="0"/>
              <a:t>stále </a:t>
            </a: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 smtClean="0"/>
              <a:t>tvar </a:t>
            </a:r>
            <a:r>
              <a:rPr lang="cs-CZ" sz="2800" dirty="0"/>
              <a:t>obdélníku, okraj občas </a:t>
            </a: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 smtClean="0"/>
              <a:t>rovnáme </a:t>
            </a:r>
            <a:r>
              <a:rPr lang="cs-CZ" sz="2800" dirty="0"/>
              <a:t>pravítkem (nožem</a:t>
            </a:r>
            <a:r>
              <a:rPr lang="cs-CZ" sz="2800" dirty="0" smtClean="0"/>
              <a:t>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156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 t="-2" b="11280"/>
          <a:stretch/>
        </p:blipFill>
        <p:spPr>
          <a:xfrm>
            <a:off x="4666128" y="2924944"/>
            <a:ext cx="4020671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8496944" cy="460851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/>
              <a:t>Z vyváleného těsta se omete mouka tak, aby povrch těsta byl čistý. Při vypichování se používají  tvořítka různých tvarů a velikostí.</a:t>
            </a:r>
          </a:p>
          <a:p>
            <a:pPr marL="0" indent="0" algn="just">
              <a:buNone/>
            </a:pP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 smtClean="0"/>
              <a:t>Při vypichování dbáme na to,</a:t>
            </a:r>
          </a:p>
          <a:p>
            <a:pPr marL="0" indent="0" algn="just">
              <a:buNone/>
            </a:pPr>
            <a:r>
              <a:rPr lang="cs-CZ" sz="2800" dirty="0" smtClean="0"/>
              <a:t> aby nevznikaly zbytečné </a:t>
            </a:r>
          </a:p>
          <a:p>
            <a:pPr marL="0" indent="0" algn="just">
              <a:buNone/>
            </a:pPr>
            <a:r>
              <a:rPr lang="cs-CZ" sz="2800" dirty="0" smtClean="0"/>
              <a:t>odkrojky. Odkrojky se sice </a:t>
            </a:r>
          </a:p>
          <a:p>
            <a:pPr marL="0" indent="0" algn="just">
              <a:buNone/>
            </a:pPr>
            <a:r>
              <a:rPr lang="cs-CZ" sz="2800" dirty="0" smtClean="0"/>
              <a:t>přidávají do dalšího těsta,</a:t>
            </a:r>
          </a:p>
          <a:p>
            <a:pPr marL="0" indent="0" algn="just">
              <a:buNone/>
            </a:pPr>
            <a:r>
              <a:rPr lang="cs-CZ" sz="2800" dirty="0" smtClean="0"/>
              <a:t>ale zhoršují jeho kvalitu. 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Vypichování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32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Odsazování výrobků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27584" y="1844824"/>
            <a:ext cx="4176464" cy="468052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/>
              <a:t>Plechy musí být čisté, aby se spodní část výrobků </a:t>
            </a:r>
            <a:r>
              <a:rPr lang="cs-CZ" sz="2800" dirty="0" smtClean="0"/>
              <a:t>neušpinila. </a:t>
            </a:r>
          </a:p>
          <a:p>
            <a:pPr marL="0" indent="0" algn="just">
              <a:buNone/>
            </a:pPr>
            <a:r>
              <a:rPr lang="cs-CZ" sz="2800" dirty="0" smtClean="0"/>
              <a:t>Výkrojky  odsazujeme na nenamaštěné plechy nebo na plechy s pečícím papírem.	</a:t>
            </a:r>
          </a:p>
          <a:p>
            <a:pPr marL="0" indent="0" algn="just">
              <a:buNone/>
            </a:pPr>
            <a:endParaRPr lang="cs-CZ" sz="2800" dirty="0" smtClean="0"/>
          </a:p>
          <a:p>
            <a:pPr marL="0" indent="0" algn="ctr">
              <a:buNone/>
            </a:pPr>
            <a:r>
              <a:rPr lang="cs-CZ" sz="2800" b="1" dirty="0" smtClean="0"/>
              <a:t>Výkrojky musí mít správný tvar.</a:t>
            </a:r>
          </a:p>
          <a:p>
            <a:endParaRPr lang="cs-CZ" sz="2800" dirty="0"/>
          </a:p>
          <a:p>
            <a:pPr marL="0" indent="0" algn="just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628800"/>
            <a:ext cx="3456384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862459"/>
            <a:ext cx="3456384" cy="26628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6737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36104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Hromadný vypichovač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844824"/>
            <a:ext cx="4536504" cy="460851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Náročný ruční způsob práce můžeme usnadnit a zkrátit při použití tzv. hromadných </a:t>
            </a:r>
            <a:r>
              <a:rPr lang="cs-CZ" sz="2800" dirty="0" smtClean="0">
                <a:solidFill>
                  <a:schemeClr val="tx1"/>
                </a:solidFill>
              </a:rPr>
              <a:t>vypichovačů. </a:t>
            </a:r>
          </a:p>
          <a:p>
            <a:pPr marL="0" indent="0" algn="just">
              <a:buNone/>
            </a:pPr>
            <a:endParaRPr lang="cs-CZ" sz="2800" dirty="0"/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Několik vypichovačů </a:t>
            </a:r>
            <a:r>
              <a:rPr lang="cs-CZ" sz="2800" dirty="0">
                <a:solidFill>
                  <a:schemeClr val="tx1"/>
                </a:solidFill>
              </a:rPr>
              <a:t>na čajové pečivo je spojeno v jeden vypichovač velikosti normalizovaného plechu. 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900132" y="2452799"/>
            <a:ext cx="4240287" cy="31683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09602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Hromadný </a:t>
            </a:r>
            <a:r>
              <a:rPr lang="cs-CZ" b="1" dirty="0" smtClean="0">
                <a:solidFill>
                  <a:srgbClr val="FF0000"/>
                </a:solidFill>
              </a:rPr>
              <a:t>vypichovač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82453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Postup práce: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hromadný </a:t>
            </a:r>
            <a:r>
              <a:rPr lang="cs-CZ" sz="2800" dirty="0">
                <a:solidFill>
                  <a:schemeClr val="tx1"/>
                </a:solidFill>
              </a:rPr>
              <a:t>vypichovač se položí plát vyváleného těsta. Přejetím válečku propadnou vypíchnuté tvary přímo na plech ve stejné vzdálenosti od sebe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b="1" dirty="0">
                <a:solidFill>
                  <a:schemeClr val="tx1"/>
                </a:solidFill>
              </a:rPr>
              <a:t>Při použití hromadného vypichovače odpadá vypichování jednotlivých tvarů a odsazování na plechy a nedochází k deformacím vypíchnutých tvarů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324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solidFill>
                  <a:srgbClr val="FF0000"/>
                </a:solidFill>
              </a:rPr>
              <a:t>Krájení</a:t>
            </a:r>
            <a:endParaRPr lang="cs-CZ" sz="5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04863"/>
            <a:ext cx="3812232" cy="396044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 smtClean="0"/>
              <a:t>Některé </a:t>
            </a:r>
            <a:r>
              <a:rPr lang="cs-CZ" sz="2800" dirty="0"/>
              <a:t>druhy výrobků se po vyválení těsta krájejí nožem, nebo pomocí rozkrajovače - rádélka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9552" y="2204864"/>
            <a:ext cx="3816424" cy="4104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8214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 rot="420000">
            <a:off x="3047611" y="992041"/>
            <a:ext cx="5573492" cy="41177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176996"/>
            <a:ext cx="2376264" cy="1582621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Manipulace s vyváleným těstem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5085184"/>
            <a:ext cx="7848872" cy="1512168"/>
          </a:xfrm>
        </p:spPr>
        <p:txBody>
          <a:bodyPr>
            <a:noAutofit/>
          </a:bodyPr>
          <a:lstStyle/>
          <a:p>
            <a:pPr algn="just"/>
            <a:r>
              <a:rPr lang="cs-CZ" sz="2800" b="1" dirty="0"/>
              <a:t>Postup</a:t>
            </a:r>
            <a:r>
              <a:rPr lang="cs-CZ" sz="2800" dirty="0"/>
              <a:t> - z těsta se vyválejí pláty ve velikosti plechu a válečkem se přenesou na plech. Na plechu se těsto rozkrájí na předepsané tvary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092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Krájení těsta se </a:t>
            </a:r>
            <a:r>
              <a:rPr lang="cs-CZ" b="1" dirty="0">
                <a:solidFill>
                  <a:srgbClr val="FF0000"/>
                </a:solidFill>
              </a:rPr>
              <a:t>osvědčilo při výrobě sýrových tyčinek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/>
              <a:t>Slané sýrové těsto má tendenci se stahovat, takže po nakrájení se mezi jednotlivými kusy vytvoří úzké mezery. </a:t>
            </a:r>
          </a:p>
          <a:p>
            <a:pPr marL="0" indent="0" algn="just">
              <a:buNone/>
            </a:pPr>
            <a:r>
              <a:rPr lang="cs-CZ" dirty="0"/>
              <a:t>Během pečení stahování pokračuje, těsto nabývá do výšky a po upečení a zchladnutí se jednotlivé kousky dobře oddělí. </a:t>
            </a:r>
          </a:p>
          <a:p>
            <a:pPr marL="0" indent="0" algn="just">
              <a:buNone/>
            </a:pPr>
            <a:r>
              <a:rPr lang="cs-CZ" dirty="0"/>
              <a:t>Takto tvarované pečivo je třeba péci déle než pečivo ručně osazené. Proces pečení se zde prodlužuje proto, že kousky těsta jsou těsně u sebe a unikání páry během pečení je obtížnější. Tímto způsobem je maximálně využita pečicí plocha.</a:t>
            </a:r>
            <a:endParaRPr lang="cs-CZ" b="1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14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\Desktop\FOTO PEKAŘI+CUKRÁŘI\já doma 16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53" t="43161" r="-897" b="31308"/>
          <a:stretch/>
        </p:blipFill>
        <p:spPr bwMode="auto">
          <a:xfrm>
            <a:off x="539552" y="3717032"/>
            <a:ext cx="8136904" cy="2088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Zástupný symbol pro obrázek 1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 rot="420000">
            <a:off x="3031940" y="935021"/>
            <a:ext cx="5662514" cy="33403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60648"/>
            <a:ext cx="4032448" cy="64807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Pomůcky při krájení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6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ošíčky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1" name="Zástupný symbol pro obsah 8"/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67544" y="2276872"/>
            <a:ext cx="4038600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text 5"/>
          <p:cNvSpPr>
            <a:spLocks noGrp="1"/>
          </p:cNvSpPr>
          <p:nvPr>
            <p:ph sz="half" idx="2"/>
          </p:nvPr>
        </p:nvSpPr>
        <p:spPr>
          <a:xfrm>
            <a:off x="4648200" y="2132856"/>
            <a:ext cx="4038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cs-CZ" sz="2800" b="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800" b="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b="0" dirty="0" smtClean="0">
                <a:solidFill>
                  <a:schemeClr val="tx1"/>
                </a:solidFill>
              </a:rPr>
              <a:t>Pro </a:t>
            </a:r>
            <a:r>
              <a:rPr lang="cs-CZ" sz="2800" b="0" dirty="0">
                <a:solidFill>
                  <a:schemeClr val="tx1"/>
                </a:solidFill>
              </a:rPr>
              <a:t>vymačkávání nejsou vhodná tvořítka ani příliš velká, ani příliš vysoká, neboť těsto při zapékání vlastní tíhou klesá a stéká ze stěn tvořítek</a:t>
            </a:r>
            <a:r>
              <a:rPr lang="cs-CZ" sz="2800" b="0" dirty="0" smtClean="0">
                <a:solidFill>
                  <a:schemeClr val="tx1"/>
                </a:solidFill>
              </a:rPr>
              <a:t>.</a:t>
            </a:r>
            <a:endParaRPr lang="cs-CZ" sz="28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85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7" b="21568"/>
          <a:stretch/>
        </p:blipFill>
        <p:spPr>
          <a:xfrm>
            <a:off x="5306870" y="1052736"/>
            <a:ext cx="3672408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4762872" cy="100811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Tvarování </a:t>
            </a:r>
            <a:r>
              <a:rPr lang="cs-CZ" b="1" dirty="0" smtClean="0">
                <a:solidFill>
                  <a:srgbClr val="FF0000"/>
                </a:solidFill>
              </a:rPr>
              <a:t>košíčků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20085"/>
            <a:ext cx="4172272" cy="443484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1. </a:t>
            </a:r>
            <a:r>
              <a:rPr lang="cs-CZ" dirty="0" smtClean="0"/>
              <a:t>Na </a:t>
            </a:r>
            <a:r>
              <a:rPr lang="cs-CZ" dirty="0"/>
              <a:t>vyválený plát těsta se těsně vedle sebe kladou obrácené čisté formičky na linecké košíčky a válečkem se přejede přes povrch </a:t>
            </a:r>
            <a:r>
              <a:rPr lang="cs-CZ" dirty="0" smtClean="0"/>
              <a:t>formiček.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2.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smtClean="0"/>
              <a:t>Z vyváleného plátu se pomocí vhodného tvořítka vypichují požadované tvary.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535"/>
          <a:stretch/>
        </p:blipFill>
        <p:spPr>
          <a:xfrm>
            <a:off x="5738918" y="3429000"/>
            <a:ext cx="2808312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5256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859216" cy="852704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Tvarování košíčků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402832" cy="4101203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b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3. </a:t>
            </a:r>
            <a:r>
              <a:rPr lang="cs-CZ" dirty="0"/>
              <a:t>Z </a:t>
            </a:r>
            <a:r>
              <a:rPr lang="cs-CZ" dirty="0" smtClean="0"/>
              <a:t>těsta </a:t>
            </a:r>
            <a:r>
              <a:rPr lang="cs-CZ" dirty="0"/>
              <a:t>vytvarujeme pramen, který krájíme nožem na stejné dílky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Potom se berou tvořítka do ruky a těsto se prsty vymačkává ke stěnám tvořítka. Nejprve se těsto vymačkává směrem ke dnu tvořítka, aby se vypudil stlačený vzduch. Stlačený vzduch totiž vytváří u dna košíčku vzduchové bubliny a dna jsou nerovná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62" b="7760"/>
          <a:stretch/>
        </p:blipFill>
        <p:spPr>
          <a:xfrm>
            <a:off x="5292080" y="1844824"/>
            <a:ext cx="3240360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2448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404664"/>
            <a:ext cx="7920880" cy="936104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Tvarování košíčků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4294967295"/>
          </p:nvPr>
        </p:nvSpPr>
        <p:spPr>
          <a:xfrm>
            <a:off x="755576" y="1556792"/>
            <a:ext cx="7704856" cy="9578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b="0" dirty="0" smtClean="0">
                <a:solidFill>
                  <a:schemeClr val="tx1"/>
                </a:solidFill>
              </a:rPr>
              <a:t>Střed košíčku propíchneme. </a:t>
            </a:r>
          </a:p>
          <a:p>
            <a:pPr marL="0" indent="0" algn="ctr">
              <a:buNone/>
            </a:pPr>
            <a:r>
              <a:rPr lang="cs-CZ" b="0" dirty="0" smtClean="0">
                <a:solidFill>
                  <a:schemeClr val="tx1"/>
                </a:solidFill>
              </a:rPr>
              <a:t>Vytvarované košíčky odsazujeme na čisté plechy.</a:t>
            </a:r>
            <a:endParaRPr lang="cs-CZ" b="0" dirty="0">
              <a:solidFill>
                <a:schemeClr val="tx1"/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29496729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572000" y="2671786"/>
            <a:ext cx="3457575" cy="38465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Zástupný symbol pro obsah 5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42885" b="24456"/>
          <a:stretch/>
        </p:blipFill>
        <p:spPr bwMode="auto">
          <a:xfrm>
            <a:off x="1115616" y="2564904"/>
            <a:ext cx="3168353" cy="40602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8765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Ruční modelování </a:t>
            </a:r>
            <a:r>
              <a:rPr lang="cs-CZ" b="1" dirty="0" smtClean="0">
                <a:solidFill>
                  <a:srgbClr val="FF0000"/>
                </a:solidFill>
              </a:rPr>
              <a:t>těst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04772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Odvážený kus těsta se vyválí v prameny, které se nožem rozdělí na stejnoměrné dílky o požadované hmotnosti. Z jednotlivých dílků se pak modelují na válu různé tvary.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789040"/>
            <a:ext cx="3960440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52372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Ruční modelování těst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Obrázek 5" descr="C:\Users\Eva\Desktop\2013-04-18 iva\iva 01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25" t="11460" r="28430" b="25730"/>
          <a:stretch/>
        </p:blipFill>
        <p:spPr bwMode="auto">
          <a:xfrm>
            <a:off x="5580112" y="2060847"/>
            <a:ext cx="2782813" cy="417646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1931659"/>
            <a:ext cx="4464496" cy="443484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/>
              <a:t>Nejčastěji to bývají rohlíčky, preclíčky, věnečky, esíčka apod., které jsou součástí čajového pečiva</a:t>
            </a:r>
            <a:r>
              <a:rPr lang="cs-CZ" sz="2800" dirty="0" smtClean="0"/>
              <a:t>.</a:t>
            </a:r>
          </a:p>
          <a:p>
            <a:pPr marL="0" indent="0" algn="just">
              <a:buNone/>
            </a:pP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 smtClean="0"/>
              <a:t>Podobným způsobem se modelují i výrobky </a:t>
            </a:r>
            <a:r>
              <a:rPr lang="cs-CZ" sz="2800" dirty="0"/>
              <a:t>na </a:t>
            </a:r>
            <a:r>
              <a:rPr lang="cs-CZ" sz="2800" dirty="0" smtClean="0"/>
              <a:t>předepsanou hmotnost</a:t>
            </a:r>
            <a:r>
              <a:rPr lang="cs-CZ" sz="2800" dirty="0"/>
              <a:t>, např. vanilkové rohlíčky o hmotnosti 30 g</a:t>
            </a:r>
            <a:r>
              <a:rPr lang="cs-CZ" sz="2800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0013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3. </a:t>
            </a:r>
            <a:r>
              <a:rPr lang="cs-CZ" dirty="0">
                <a:solidFill>
                  <a:srgbClr val="FF0000"/>
                </a:solidFill>
              </a:rPr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pomůcky používáme při ručním tvarování pevných těst?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 </a:t>
            </a:r>
            <a:r>
              <a:rPr lang="cs-CZ" dirty="0">
                <a:solidFill>
                  <a:schemeClr val="tx1"/>
                </a:solidFill>
              </a:rPr>
              <a:t>hromadný </a:t>
            </a:r>
            <a:r>
              <a:rPr lang="cs-CZ" dirty="0" smtClean="0">
                <a:solidFill>
                  <a:schemeClr val="tx1"/>
                </a:solidFill>
              </a:rPr>
              <a:t>vypichovač a jaké  jsou výhody jeho používání?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Jaký je postup při ručním </a:t>
            </a:r>
            <a:r>
              <a:rPr lang="cs-CZ" dirty="0" smtClean="0"/>
              <a:t>tvarování košíčků?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postup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při ručním </a:t>
            </a:r>
            <a:r>
              <a:rPr lang="cs-CZ" dirty="0" smtClean="0">
                <a:solidFill>
                  <a:schemeClr val="tx1"/>
                </a:solidFill>
              </a:rPr>
              <a:t>modelování</a:t>
            </a:r>
            <a:r>
              <a:rPr lang="cs-CZ" dirty="0"/>
              <a:t> </a:t>
            </a:r>
            <a:r>
              <a:rPr lang="cs-CZ" dirty="0" smtClean="0"/>
              <a:t>výrobků z pevných těst?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 kterých těst se osvědčilo krájení, proč?</a:t>
            </a:r>
          </a:p>
          <a:p>
            <a:pPr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3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964488" cy="996720"/>
          </a:xfrm>
        </p:spPr>
        <p:txBody>
          <a:bodyPr>
            <a:norm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4</a:t>
            </a:r>
            <a:r>
              <a:rPr lang="cs-CZ" sz="3600" dirty="0" smtClean="0">
                <a:solidFill>
                  <a:srgbClr val="FF0000"/>
                </a:solidFill>
              </a:rPr>
              <a:t>. </a:t>
            </a:r>
            <a:r>
              <a:rPr lang="cs-CZ" sz="3600" dirty="0">
                <a:solidFill>
                  <a:srgbClr val="FF0000"/>
                </a:solidFill>
              </a:rPr>
              <a:t>Seznam použité literatury a </a:t>
            </a:r>
            <a:r>
              <a:rPr lang="cs-CZ" sz="3600" dirty="0" smtClean="0">
                <a:solidFill>
                  <a:srgbClr val="FF0000"/>
                </a:solidFill>
              </a:rPr>
              <a:t>zdrojů: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sz="2800" b="1" i="1" dirty="0"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sz="2800" b="1" i="1" dirty="0"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sz="2800" dirty="0"/>
          </a:p>
          <a:p>
            <a:r>
              <a:rPr lang="cs-CZ" sz="2800" dirty="0"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800" b="1" i="1" dirty="0"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sz="2800" b="1" dirty="0"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sz="2800" dirty="0"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800" dirty="0"/>
              <a:t>Obrázky - </a:t>
            </a:r>
            <a:r>
              <a:rPr lang="cs-CZ" sz="2800" dirty="0" smtClean="0"/>
              <a:t>vlastní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2792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594</TotalTime>
  <Words>820</Words>
  <Application>Microsoft Office PowerPoint</Application>
  <PresentationFormat>Předvádění na obrazovce (4:3)</PresentationFormat>
  <Paragraphs>120</Paragraphs>
  <Slides>22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30" baseType="lpstr">
      <vt:lpstr>Arial Unicode MS</vt:lpstr>
      <vt:lpstr>Arial CE</vt:lpstr>
      <vt:lpstr>Calibri</vt:lpstr>
      <vt:lpstr>Constantia</vt:lpstr>
      <vt:lpstr>Tahoma</vt:lpstr>
      <vt:lpstr>Times New Roman</vt:lpstr>
      <vt:lpstr>Wingdings 2</vt:lpstr>
      <vt:lpstr>Tok</vt:lpstr>
      <vt:lpstr>Prezentace aplikace PowerPoint</vt:lpstr>
      <vt:lpstr>7. Ruční tvarování pevných tukových těst</vt:lpstr>
      <vt:lpstr>Osnova</vt:lpstr>
      <vt:lpstr>1. Způsoby tvarování pevných těst</vt:lpstr>
      <vt:lpstr>2. Ruční tvarování těst</vt:lpstr>
      <vt:lpstr>Vyvalování</vt:lpstr>
      <vt:lpstr>Vypichování</vt:lpstr>
      <vt:lpstr>Odsazování výrobků</vt:lpstr>
      <vt:lpstr>Hromadný vypichovač </vt:lpstr>
      <vt:lpstr>Hromadný vypichovač </vt:lpstr>
      <vt:lpstr>Krájení</vt:lpstr>
      <vt:lpstr>Manipulace s vyváleným těstem</vt:lpstr>
      <vt:lpstr>Krájení těsta se osvědčilo při výrobě sýrových tyčinek.</vt:lpstr>
      <vt:lpstr>Pomůcky při krájení</vt:lpstr>
      <vt:lpstr>Košíčky</vt:lpstr>
      <vt:lpstr>Tvarování košíčků</vt:lpstr>
      <vt:lpstr>Tvarování košíčků</vt:lpstr>
      <vt:lpstr>Tvarování košíčků</vt:lpstr>
      <vt:lpstr>Ruční modelování těst</vt:lpstr>
      <vt:lpstr>Ruční modelování těst</vt:lpstr>
      <vt:lpstr>3. Kontrolní otázky</vt:lpstr>
      <vt:lpstr>4. Seznam použité literatury a zdrojů: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6. Tvarování pevných tukových těst</dc:title>
  <dc:creator>Eva</dc:creator>
  <cp:lastModifiedBy>Zdeněk Laski</cp:lastModifiedBy>
  <cp:revision>71</cp:revision>
  <dcterms:created xsi:type="dcterms:W3CDTF">2013-03-17T14:52:58Z</dcterms:created>
  <dcterms:modified xsi:type="dcterms:W3CDTF">2014-06-04T16:30:15Z</dcterms:modified>
</cp:coreProperties>
</file>