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70" r:id="rId3"/>
    <p:sldId id="258" r:id="rId4"/>
    <p:sldId id="269" r:id="rId5"/>
    <p:sldId id="260" r:id="rId6"/>
    <p:sldId id="264" r:id="rId7"/>
    <p:sldId id="265" r:id="rId8"/>
    <p:sldId id="262" r:id="rId9"/>
    <p:sldId id="266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C3BCF78-498D-4760-9A4E-902A231DDCE0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29CEFF2-E3E0-48FF-9CB9-70FA1789E75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165305"/>
            <a:ext cx="9137650" cy="64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863905"/>
              </p:ext>
            </p:extLst>
          </p:nvPr>
        </p:nvGraphicFramePr>
        <p:xfrm>
          <a:off x="280869" y="1916833"/>
          <a:ext cx="8567737" cy="43312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CUT.0512.1C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4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000" i="0" kern="12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seznamuje  žáky 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 výrobky z vaflových těst..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07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89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latin typeface="Arial CE" pitchFamily="34" charset="-18"/>
                        </a:rPr>
                        <a:t>Vanilkový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  rohlíček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, vaflové řezy.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Zástupný symbol pro text 8"/>
          <p:cNvSpPr txBox="1">
            <a:spLocks/>
          </p:cNvSpPr>
          <p:nvPr/>
        </p:nvSpPr>
        <p:spPr>
          <a:xfrm>
            <a:off x="0" y="1390650"/>
            <a:ext cx="9144000" cy="6477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 smtClean="0">
                <a:latin typeface="Book Antiqua" pitchFamily="18" charset="0"/>
              </a:rPr>
              <a:t>Cukrářské technologie </a:t>
            </a:r>
            <a:r>
              <a:rPr lang="cs-CZ" b="1" smtClean="0">
                <a:latin typeface="Book Antiqua" pitchFamily="18" charset="0"/>
              </a:rPr>
              <a:t>– </a:t>
            </a:r>
            <a:r>
              <a:rPr lang="cs-CZ" b="1"/>
              <a:t>pevná těsta a linecké těsto třené </a:t>
            </a:r>
            <a:endParaRPr lang="cs-CZ" b="1" dirty="0">
              <a:latin typeface="Book Antiqua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520" y="33265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954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36912"/>
            <a:ext cx="7772400" cy="1584176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12. Výrobky z vaflových těst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95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Charakteristika vaflových výrobků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Vaflové obalované výrobky</a:t>
            </a:r>
          </a:p>
          <a:p>
            <a:pPr marL="457200" indent="-457200">
              <a:buAutoNum type="arabicPeriod"/>
            </a:pPr>
            <a:r>
              <a:rPr lang="cs-CZ" dirty="0" smtClean="0"/>
              <a:t>Vaflové rohlíčky</a:t>
            </a:r>
          </a:p>
          <a:p>
            <a:pPr marL="457200" indent="-457200">
              <a:buFont typeface="Symbol" pitchFamily="18" charset="2"/>
              <a:buAutoNum type="arabicPeriod"/>
            </a:pPr>
            <a:r>
              <a:rPr lang="cs-CZ" dirty="0"/>
              <a:t>Vaflové </a:t>
            </a:r>
            <a:r>
              <a:rPr lang="cs-CZ" dirty="0" smtClean="0"/>
              <a:t>potahované výrobky</a:t>
            </a:r>
          </a:p>
          <a:p>
            <a:pPr marL="457200" indent="-457200">
              <a:buFont typeface="Symbol" pitchFamily="18" charset="2"/>
              <a:buAutoNum type="arabicPeriod"/>
            </a:pPr>
            <a:r>
              <a:rPr lang="cs-CZ" dirty="0" smtClean="0"/>
              <a:t>Vaflové řezy s ovocnou náplní – charakteristika, složení, výrobní postup</a:t>
            </a:r>
          </a:p>
          <a:p>
            <a:pPr marL="457200" indent="-457200">
              <a:buAutoNum type="arabicPeriod"/>
            </a:pPr>
            <a:r>
              <a:rPr lang="cs-CZ" dirty="0" smtClean="0"/>
              <a:t>Kontrolní otázky</a:t>
            </a:r>
          </a:p>
          <a:p>
            <a:pPr marL="457200" indent="-457200">
              <a:buAutoNum type="arabicPeriod"/>
            </a:pPr>
            <a:r>
              <a:rPr lang="cs-CZ" dirty="0" smtClean="0"/>
              <a:t>Seznam použité literatury a zdroje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Osnova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127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780927"/>
            <a:ext cx="7408333" cy="3345235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800" dirty="0"/>
              <a:t>Těsto musí být správně propečené, křehké, na zlomu světle hnědé barvy. </a:t>
            </a:r>
            <a:endParaRPr lang="cs-CZ" sz="2800" dirty="0" smtClean="0"/>
          </a:p>
          <a:p>
            <a:pPr algn="just">
              <a:buFont typeface="Wingdings" pitchFamily="2" charset="2"/>
              <a:buChar char="Ø"/>
            </a:pPr>
            <a:r>
              <a:rPr lang="cs-CZ" sz="2800" dirty="0" smtClean="0"/>
              <a:t>Chuť </a:t>
            </a:r>
            <a:r>
              <a:rPr lang="cs-CZ" sz="2800" dirty="0"/>
              <a:t>a vůně je sladká, doplněná chutí  jádrovin a vůní vanilínového cukru</a:t>
            </a:r>
            <a:r>
              <a:rPr lang="cs-CZ" sz="2800" dirty="0" smtClean="0"/>
              <a:t>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800" b="1" dirty="0" smtClean="0"/>
              <a:t>Výrobky </a:t>
            </a:r>
            <a:r>
              <a:rPr lang="cs-CZ" sz="2800" dirty="0" smtClean="0"/>
              <a:t> - neplněné (obalované, potahované),                 </a:t>
            </a:r>
            <a:r>
              <a:rPr lang="cs-CZ" sz="2800" dirty="0"/>
              <a:t>	 </a:t>
            </a:r>
            <a:r>
              <a:rPr lang="cs-CZ" sz="2800" dirty="0" smtClean="0"/>
              <a:t>         -  plněné.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1. Charakteristika vaflových výrobků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76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988841"/>
            <a:ext cx="7920880" cy="1944216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b="1" dirty="0" smtClean="0"/>
              <a:t>Charakteristika</a:t>
            </a:r>
          </a:p>
          <a:p>
            <a:pPr marL="0" indent="0" algn="just">
              <a:buNone/>
            </a:pPr>
            <a:r>
              <a:rPr lang="cs-CZ" dirty="0" smtClean="0"/>
              <a:t>Výrobky </a:t>
            </a:r>
            <a:r>
              <a:rPr lang="cs-CZ" dirty="0"/>
              <a:t>trvanlivějšího </a:t>
            </a:r>
            <a:r>
              <a:rPr lang="cs-CZ" dirty="0" smtClean="0"/>
              <a:t>charakteru. Modelované výrobky mají pravidelný tvar (rohlíčky, esíčka…), </a:t>
            </a:r>
            <a:r>
              <a:rPr lang="cs-CZ" dirty="0"/>
              <a:t>povrch </a:t>
            </a:r>
            <a:r>
              <a:rPr lang="cs-CZ" dirty="0" smtClean="0"/>
              <a:t>je hladký, nepopraskaný a celý obalený moučkovým cukrem. Výrobky můžeme také vypichovat z vyváleného plátu.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>
                <a:solidFill>
                  <a:srgbClr val="FF0000"/>
                </a:solidFill>
              </a:rPr>
              <a:t>Vaflové </a:t>
            </a:r>
            <a:r>
              <a:rPr lang="cs-CZ" dirty="0" smtClean="0">
                <a:solidFill>
                  <a:srgbClr val="FF0000"/>
                </a:solidFill>
              </a:rPr>
              <a:t>obalované výrobky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770" y="4081718"/>
            <a:ext cx="7920880" cy="18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ovéPole 15"/>
          <p:cNvSpPr txBox="1"/>
          <p:nvPr/>
        </p:nvSpPr>
        <p:spPr>
          <a:xfrm>
            <a:off x="575770" y="5733256"/>
            <a:ext cx="88207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modelované				vypichované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596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675467"/>
            <a:ext cx="8280920" cy="3450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Složení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Vaflové těsto</a:t>
            </a:r>
          </a:p>
          <a:p>
            <a:pPr marL="0" indent="0">
              <a:buNone/>
            </a:pPr>
            <a:r>
              <a:rPr lang="cs-CZ" dirty="0"/>
              <a:t>Cukr na obalení (moučkový a vanilínový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Vaflové těsto se rozdělí na stejné dílky. Zlehka poprášíme moukou a z jednotlivých dílů tvarujeme rohlíčky, které odsazujeme na čisté plechy. Řádně propékáme (teplota 200 </a:t>
            </a:r>
            <a:r>
              <a:rPr lang="cs-CZ" dirty="0"/>
              <a:t>°</a:t>
            </a:r>
            <a:r>
              <a:rPr lang="cs-CZ" dirty="0" smtClean="0"/>
              <a:t>C, doba 12 – 15 minut). Ještě teplé výrobky obalujeme ve směsi moučkového a vanilinového cukru. 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. Vaflové rohlíčky – výrobní postup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2821">
            <a:off x="5973755" y="1838558"/>
            <a:ext cx="2880320" cy="22653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736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916832"/>
            <a:ext cx="8064896" cy="1584176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Dohotovení vytvarovaných a upečených  korpusů z vaflového těsta je možné i pomocí polev. Korpusy necháme řádně vychladnout a poté část výrobků potáhneme nebo přestříkáme cukrářskou kakaovou polevou.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>
                <a:solidFill>
                  <a:srgbClr val="FF0000"/>
                </a:solidFill>
              </a:rPr>
              <a:t>Vaflové </a:t>
            </a:r>
            <a:r>
              <a:rPr lang="cs-CZ" dirty="0" smtClean="0">
                <a:solidFill>
                  <a:srgbClr val="FF0000"/>
                </a:solidFill>
              </a:rPr>
              <a:t>potahované </a:t>
            </a:r>
            <a:r>
              <a:rPr lang="cs-CZ" dirty="0">
                <a:solidFill>
                  <a:srgbClr val="FF0000"/>
                </a:solidFill>
              </a:rPr>
              <a:t>výrobky</a:t>
            </a:r>
            <a:endParaRPr lang="cs-CZ" dirty="0"/>
          </a:p>
        </p:txBody>
      </p:sp>
      <p:pic>
        <p:nvPicPr>
          <p:cNvPr id="7" name="Obrázek 6" descr="C:\Users\Eva\Desktop\2013-04-18 iva\iva 017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73" t="71405" r="23636" b="8761"/>
          <a:stretch/>
        </p:blipFill>
        <p:spPr bwMode="auto">
          <a:xfrm>
            <a:off x="755576" y="3999228"/>
            <a:ext cx="7488832" cy="20207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1389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2204864"/>
            <a:ext cx="8064896" cy="432048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b="1" dirty="0" smtClean="0"/>
              <a:t>Charakteristika – </a:t>
            </a:r>
            <a:r>
              <a:rPr lang="cs-CZ" dirty="0" smtClean="0"/>
              <a:t>řezy jsou trvanlivějšího charakteru, mají pravidelný tvar (obdélníky, trojhránky…) ostrých hran. Na řezu jsou tři vrstvy propečeného korpusu stejnoměrně plněného. Povrch výrobku je potažený světlou tukovou polevou a sypaný jádrovinami. </a:t>
            </a:r>
          </a:p>
          <a:p>
            <a:pPr marL="0" indent="0">
              <a:buNone/>
            </a:pPr>
            <a:r>
              <a:rPr lang="cs-CZ" b="1" dirty="0" smtClean="0"/>
              <a:t>Složení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pečené pláta z vaflového těsta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vocná náplň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tuková </a:t>
            </a:r>
            <a:r>
              <a:rPr lang="cs-CZ" dirty="0"/>
              <a:t>poleva</a:t>
            </a:r>
          </a:p>
          <a:p>
            <a:pPr marL="0" indent="0">
              <a:buNone/>
            </a:pPr>
            <a:r>
              <a:rPr lang="cs-CZ" dirty="0" smtClean="0"/>
              <a:t>pražená </a:t>
            </a:r>
            <a:r>
              <a:rPr lang="cs-CZ" dirty="0"/>
              <a:t>hoblovaná podzemnice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. Vaflové </a:t>
            </a:r>
            <a:r>
              <a:rPr lang="cs-CZ" dirty="0">
                <a:solidFill>
                  <a:srgbClr val="FF0000"/>
                </a:solidFill>
              </a:rPr>
              <a:t>řezy s </a:t>
            </a:r>
            <a:r>
              <a:rPr lang="cs-CZ" dirty="0" smtClean="0">
                <a:solidFill>
                  <a:srgbClr val="FF0000"/>
                </a:solidFill>
              </a:rPr>
              <a:t>ovocnou náplní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48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7" y="2420888"/>
            <a:ext cx="8064896" cy="396043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/>
              <a:t>Z odleženého vaflového těsta vyválíme pláty o velikosti plechu. Na plechu plát urovnáme a zlehka propícháme. Po upečení a vychladnutí korpusy rovnoměrně naplníme ovocnou náplní. Takto upravené pláty necháme v chladu 1 den provlhnout. Nakrájíme na požadovaný počet a potahujeme upravenou tukovou polevou. Před zatuhnutím sypeme strouhanými jádrovinami. Po zatuhnutí polevy krájíme na jednotlivé řezy.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Vaflové </a:t>
            </a:r>
            <a:r>
              <a:rPr lang="cs-CZ" dirty="0">
                <a:solidFill>
                  <a:srgbClr val="FF0000"/>
                </a:solidFill>
              </a:rPr>
              <a:t>řezy s ovocnou </a:t>
            </a:r>
            <a:r>
              <a:rPr lang="cs-CZ" dirty="0" smtClean="0">
                <a:solidFill>
                  <a:srgbClr val="FF0000"/>
                </a:solidFill>
              </a:rPr>
              <a:t>náplní – výrobní postup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4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Jaký je výrobní postup na vaflové rohlíčky?</a:t>
            </a:r>
            <a:endParaRPr lang="cs-CZ" dirty="0"/>
          </a:p>
          <a:p>
            <a:pPr marL="457200" indent="-457200">
              <a:buFont typeface="Symbol" pitchFamily="18" charset="2"/>
              <a:buAutoNum type="arabicPeriod"/>
            </a:pPr>
            <a:r>
              <a:rPr lang="cs-CZ" dirty="0" smtClean="0"/>
              <a:t>Jaké znáš další výrobky z vaflového těsta?</a:t>
            </a:r>
          </a:p>
          <a:p>
            <a:pPr marL="457200" indent="-457200">
              <a:buFont typeface="Symbol" pitchFamily="18" charset="2"/>
              <a:buAutoNum type="arabicPeriod"/>
            </a:pPr>
            <a:r>
              <a:rPr lang="cs-CZ" dirty="0" smtClean="0"/>
              <a:t>Jaká je trvanlivost výrobků z vaflového těsta?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457200" indent="-457200"/>
            <a:r>
              <a:rPr lang="cs-CZ" dirty="0">
                <a:solidFill>
                  <a:srgbClr val="FF0000"/>
                </a:solidFill>
              </a:rPr>
              <a:t>6</a:t>
            </a:r>
            <a:r>
              <a:rPr lang="cs-CZ" dirty="0" smtClean="0">
                <a:solidFill>
                  <a:srgbClr val="FF0000"/>
                </a:solidFill>
              </a:rPr>
              <a:t>. Kontrolní otázky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3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143000" y="2492896"/>
            <a:ext cx="6400800" cy="3384376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sz="20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sz="20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sz="2000" dirty="0">
              <a:solidFill>
                <a:schemeClr val="tx1"/>
              </a:solidFill>
            </a:endParaRPr>
          </a:p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sz="2000" b="1" i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sz="2000" dirty="0">
                <a:solidFill>
                  <a:schemeClr val="tx1"/>
                </a:solidFill>
              </a:rPr>
              <a:t>Obrázky - vlastní</a:t>
            </a:r>
          </a:p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7503" y="373946"/>
            <a:ext cx="8928993" cy="1038830"/>
          </a:xfrm>
        </p:spPr>
        <p:txBody>
          <a:bodyPr>
            <a:normAutofit fontScale="90000"/>
          </a:bodyPr>
          <a:lstStyle/>
          <a:p>
            <a:pPr marL="457200" indent="-457200"/>
            <a:r>
              <a:rPr lang="cs-CZ" dirty="0" smtClean="0">
                <a:solidFill>
                  <a:srgbClr val="FF0000"/>
                </a:solidFill>
              </a:rPr>
              <a:t>7. Seznam </a:t>
            </a:r>
            <a:r>
              <a:rPr lang="cs-CZ" dirty="0">
                <a:solidFill>
                  <a:srgbClr val="FF0000"/>
                </a:solidFill>
              </a:rPr>
              <a:t>použité literatury  </a:t>
            </a:r>
            <a:r>
              <a:rPr lang="cs-CZ" dirty="0" smtClean="0">
                <a:solidFill>
                  <a:srgbClr val="FF0000"/>
                </a:solidFill>
              </a:rPr>
              <a:t>a zdroje: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68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150</TotalTime>
  <Words>545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1" baseType="lpstr">
      <vt:lpstr>Arial Unicode MS</vt:lpstr>
      <vt:lpstr>Arial CE</vt:lpstr>
      <vt:lpstr>Book Antiqua</vt:lpstr>
      <vt:lpstr>Calibri</vt:lpstr>
      <vt:lpstr>Candara</vt:lpstr>
      <vt:lpstr>Symbol</vt:lpstr>
      <vt:lpstr>Tahoma</vt:lpstr>
      <vt:lpstr>Times New Roman</vt:lpstr>
      <vt:lpstr>Wingdings</vt:lpstr>
      <vt:lpstr>Vlnění</vt:lpstr>
      <vt:lpstr>Prezentace aplikace PowerPoint</vt:lpstr>
      <vt:lpstr>12. Výrobky z vaflových těst</vt:lpstr>
      <vt:lpstr>Osnova</vt:lpstr>
      <vt:lpstr>1. Charakteristika vaflových výrobků</vt:lpstr>
      <vt:lpstr>2. Vaflové obalované výrobky</vt:lpstr>
      <vt:lpstr>3. Vaflové rohlíčky – výrobní postup</vt:lpstr>
      <vt:lpstr>4. Vaflové potahované výrobky</vt:lpstr>
      <vt:lpstr>5. Vaflové řezy s ovocnou náplní</vt:lpstr>
      <vt:lpstr>Vaflové řezy s ovocnou náplní – výrobní postup</vt:lpstr>
      <vt:lpstr>6. Kontrolní otázky</vt:lpstr>
      <vt:lpstr>7. Seznam použité literatury  a zdroje: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12. Výrobky  z vaflových těst</dc:title>
  <dc:creator>Eva</dc:creator>
  <cp:lastModifiedBy>Zdeněk Laski</cp:lastModifiedBy>
  <cp:revision>24</cp:revision>
  <dcterms:created xsi:type="dcterms:W3CDTF">2013-03-17T15:24:32Z</dcterms:created>
  <dcterms:modified xsi:type="dcterms:W3CDTF">2014-06-04T16:32:37Z</dcterms:modified>
</cp:coreProperties>
</file>