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3" r:id="rId1"/>
  </p:sldMasterIdLst>
  <p:sldIdLst>
    <p:sldId id="306" r:id="rId2"/>
    <p:sldId id="294" r:id="rId3"/>
    <p:sldId id="263" r:id="rId4"/>
    <p:sldId id="277" r:id="rId5"/>
    <p:sldId id="287" r:id="rId6"/>
    <p:sldId id="264" r:id="rId7"/>
    <p:sldId id="269" r:id="rId8"/>
    <p:sldId id="266" r:id="rId9"/>
    <p:sldId id="296" r:id="rId10"/>
    <p:sldId id="267" r:id="rId11"/>
    <p:sldId id="297" r:id="rId12"/>
    <p:sldId id="268" r:id="rId13"/>
    <p:sldId id="271" r:id="rId14"/>
    <p:sldId id="272" r:id="rId15"/>
    <p:sldId id="275" r:id="rId16"/>
    <p:sldId id="280" r:id="rId17"/>
    <p:sldId id="282" r:id="rId18"/>
    <p:sldId id="283" r:id="rId19"/>
    <p:sldId id="285" r:id="rId20"/>
    <p:sldId id="305" r:id="rId21"/>
    <p:sldId id="288" r:id="rId22"/>
    <p:sldId id="291" r:id="rId23"/>
    <p:sldId id="295" r:id="rId24"/>
    <p:sldId id="290" r:id="rId25"/>
    <p:sldId id="298" r:id="rId26"/>
    <p:sldId id="307" r:id="rId27"/>
  </p:sldIdLst>
  <p:sldSz cx="9144000" cy="6858000" type="screen4x3"/>
  <p:notesSz cx="6858000" cy="9144000"/>
  <p:defaultTextStyle>
    <a:defPPr>
      <a:defRPr lang="cs-CZ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8483" autoAdjust="0"/>
    <p:restoredTop sz="94660"/>
  </p:normalViewPr>
  <p:slideViewPr>
    <p:cSldViewPr>
      <p:cViewPr varScale="1">
        <p:scale>
          <a:sx n="99" d="100"/>
          <a:sy n="99" d="100"/>
        </p:scale>
        <p:origin x="-51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8458200" cy="5943600"/>
            <a:chOff x="0" y="0"/>
            <a:chExt cx="5328" cy="3744"/>
          </a:xfrm>
        </p:grpSpPr>
        <p:sp>
          <p:nvSpPr>
            <p:cNvPr id="5" name="Freeform 3"/>
            <p:cNvSpPr>
              <a:spLocks/>
            </p:cNvSpPr>
            <p:nvPr/>
          </p:nvSpPr>
          <p:spPr bwMode="hidden">
            <a:xfrm>
              <a:off x="0" y="1440"/>
              <a:ext cx="5155" cy="2304"/>
            </a:xfrm>
            <a:custGeom>
              <a:avLst/>
              <a:gdLst/>
              <a:ahLst/>
              <a:cxnLst>
                <a:cxn ang="0">
                  <a:pos x="5154" y="1769"/>
                </a:cxn>
                <a:cxn ang="0">
                  <a:pos x="0" y="2304"/>
                </a:cxn>
                <a:cxn ang="0">
                  <a:pos x="0" y="1252"/>
                </a:cxn>
                <a:cxn ang="0">
                  <a:pos x="5155" y="0"/>
                </a:cxn>
                <a:cxn ang="0">
                  <a:pos x="5155" y="1416"/>
                </a:cxn>
                <a:cxn ang="0">
                  <a:pos x="5154" y="1769"/>
                </a:cxn>
              </a:cxnLst>
              <a:rect l="0" t="0" r="r" b="b"/>
              <a:pathLst>
                <a:path w="5155" h="2304">
                  <a:moveTo>
                    <a:pt x="5154" y="1769"/>
                  </a:moveTo>
                  <a:lnTo>
                    <a:pt x="0" y="2304"/>
                  </a:lnTo>
                  <a:lnTo>
                    <a:pt x="0" y="1252"/>
                  </a:lnTo>
                  <a:lnTo>
                    <a:pt x="5155" y="0"/>
                  </a:lnTo>
                  <a:lnTo>
                    <a:pt x="5155" y="1416"/>
                  </a:lnTo>
                  <a:lnTo>
                    <a:pt x="5154" y="1769"/>
                  </a:lnTo>
                  <a:close/>
                </a:path>
              </a:pathLst>
            </a:custGeom>
            <a:gradFill rotWithShape="1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eaLnBrk="1" hangingPunct="1">
                <a:defRPr/>
              </a:pPr>
              <a:endParaRPr lang="cs-CZ">
                <a:latin typeface="Tahoma" charset="0"/>
              </a:endParaRPr>
            </a:p>
          </p:txBody>
        </p:sp>
        <p:sp>
          <p:nvSpPr>
            <p:cNvPr id="6" name="Freeform 4"/>
            <p:cNvSpPr>
              <a:spLocks/>
            </p:cNvSpPr>
            <p:nvPr/>
          </p:nvSpPr>
          <p:spPr bwMode="hidden">
            <a:xfrm>
              <a:off x="0" y="0"/>
              <a:ext cx="5328" cy="3689"/>
            </a:xfrm>
            <a:custGeom>
              <a:avLst/>
              <a:gdLst>
                <a:gd name="T0" fmla="*/ 5311 w 5328"/>
                <a:gd name="T1" fmla="*/ 3209 h 3689"/>
                <a:gd name="T2" fmla="*/ 0 w 5328"/>
                <a:gd name="T3" fmla="*/ 3689 h 3689"/>
                <a:gd name="T4" fmla="*/ 0 w 5328"/>
                <a:gd name="T5" fmla="*/ 9 h 3689"/>
                <a:gd name="T6" fmla="*/ 5328 w 5328"/>
                <a:gd name="T7" fmla="*/ 0 h 3689"/>
                <a:gd name="T8" fmla="*/ 5311 w 5328"/>
                <a:gd name="T9" fmla="*/ 3209 h 3689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5328" h="3689">
                  <a:moveTo>
                    <a:pt x="5311" y="3209"/>
                  </a:moveTo>
                  <a:lnTo>
                    <a:pt x="0" y="3689"/>
                  </a:lnTo>
                  <a:lnTo>
                    <a:pt x="0" y="9"/>
                  </a:lnTo>
                  <a:lnTo>
                    <a:pt x="5328" y="0"/>
                  </a:lnTo>
                  <a:lnTo>
                    <a:pt x="5311" y="3209"/>
                  </a:lnTo>
                  <a:close/>
                </a:path>
              </a:pathLst>
            </a:custGeom>
            <a:gradFill rotWithShape="1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11269" name="Rectangle 5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11273" name="Rectangle 9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768475"/>
            <a:ext cx="7772400" cy="1736725"/>
          </a:xfrm>
        </p:spPr>
        <p:txBody>
          <a:bodyPr anchor="b" anchorCtr="1"/>
          <a:lstStyle>
            <a:lvl1pPr>
              <a:defRPr sz="54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8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AFBE4CF-62B9-4E40-AC87-B1FE1CAF3B1B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026E4FE-EFA3-4BCE-8C44-919C0EC90B40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1A038C7-9FC6-4777-8913-5A2DC95AF564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247BF66-DDEB-454B-BD3B-087E9F2165E6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4CE2862-26F1-481A-8912-68DB36BFFB59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7D31EFB-A36B-4DB4-AEF6-8BA80B2C7668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480D1F0-2FE3-473D-A362-1EE564DFC5DE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517F6F4-929E-484D-BE57-B1C586708B87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F1FD73A-B422-451F-8A20-9E5A2C8A81F8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972777E-782A-44F2-ACD5-383129250BFF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21362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21362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A9EC3F7-BDB5-428D-A7FA-23A074B89AA2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87602E5-A764-481E-B8BA-8F32A7C6B7DF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717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24300"/>
            <a:ext cx="4038600" cy="21717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1E52EC2-508C-4027-BA6A-3851D76E8116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7242175" cy="1981200"/>
            <a:chOff x="0" y="0"/>
            <a:chExt cx="4562" cy="1248"/>
          </a:xfrm>
        </p:grpSpPr>
        <p:sp>
          <p:nvSpPr>
            <p:cNvPr id="10243" name="Freeform 3"/>
            <p:cNvSpPr>
              <a:spLocks/>
            </p:cNvSpPr>
            <p:nvPr/>
          </p:nvSpPr>
          <p:spPr bwMode="hidden">
            <a:xfrm>
              <a:off x="0" y="583"/>
              <a:ext cx="4487" cy="665"/>
            </a:xfrm>
            <a:custGeom>
              <a:avLst/>
              <a:gdLst/>
              <a:ahLst/>
              <a:cxnLst>
                <a:cxn ang="0">
                  <a:pos x="4800" y="299"/>
                </a:cxn>
                <a:cxn ang="0">
                  <a:pos x="0" y="665"/>
                </a:cxn>
                <a:cxn ang="0">
                  <a:pos x="0" y="0"/>
                </a:cxn>
                <a:cxn ang="0">
                  <a:pos x="4806" y="1"/>
                </a:cxn>
                <a:cxn ang="0">
                  <a:pos x="4800" y="153"/>
                </a:cxn>
                <a:cxn ang="0">
                  <a:pos x="4800" y="299"/>
                </a:cxn>
              </a:cxnLst>
              <a:rect l="0" t="0" r="r" b="b"/>
              <a:pathLst>
                <a:path w="4806" h="665">
                  <a:moveTo>
                    <a:pt x="4800" y="299"/>
                  </a:moveTo>
                  <a:lnTo>
                    <a:pt x="0" y="665"/>
                  </a:lnTo>
                  <a:lnTo>
                    <a:pt x="0" y="0"/>
                  </a:lnTo>
                  <a:lnTo>
                    <a:pt x="4806" y="1"/>
                  </a:lnTo>
                  <a:lnTo>
                    <a:pt x="4800" y="153"/>
                  </a:lnTo>
                  <a:lnTo>
                    <a:pt x="4800" y="299"/>
                  </a:lnTo>
                  <a:close/>
                </a:path>
              </a:pathLst>
            </a:custGeom>
            <a:gradFill rotWithShape="1">
              <a:gsLst>
                <a:gs pos="0">
                  <a:schemeClr val="bg1">
                    <a:gamma/>
                    <a:shade val="94118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eaLnBrk="1" hangingPunct="1">
                <a:defRPr/>
              </a:pPr>
              <a:endParaRPr lang="cs-CZ">
                <a:latin typeface="Tahoma" charset="0"/>
              </a:endParaRPr>
            </a:p>
          </p:txBody>
        </p:sp>
        <p:sp>
          <p:nvSpPr>
            <p:cNvPr id="1033" name="Freeform 4"/>
            <p:cNvSpPr>
              <a:spLocks/>
            </p:cNvSpPr>
            <p:nvPr/>
          </p:nvSpPr>
          <p:spPr bwMode="hidden">
            <a:xfrm>
              <a:off x="0" y="0"/>
              <a:ext cx="4562" cy="1199"/>
            </a:xfrm>
            <a:custGeom>
              <a:avLst/>
              <a:gdLst>
                <a:gd name="T0" fmla="*/ 4560 w 4562"/>
                <a:gd name="T1" fmla="*/ 932 h 1199"/>
                <a:gd name="T2" fmla="*/ 0 w 4562"/>
                <a:gd name="T3" fmla="*/ 1199 h 1199"/>
                <a:gd name="T4" fmla="*/ 0 w 4562"/>
                <a:gd name="T5" fmla="*/ 0 h 1199"/>
                <a:gd name="T6" fmla="*/ 4562 w 4562"/>
                <a:gd name="T7" fmla="*/ 0 h 1199"/>
                <a:gd name="T8" fmla="*/ 4560 w 4562"/>
                <a:gd name="T9" fmla="*/ 932 h 1199"/>
                <a:gd name="T10" fmla="*/ 4560 w 4562"/>
                <a:gd name="T11" fmla="*/ 932 h 1199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4562" h="1199">
                  <a:moveTo>
                    <a:pt x="4560" y="932"/>
                  </a:moveTo>
                  <a:lnTo>
                    <a:pt x="0" y="1199"/>
                  </a:lnTo>
                  <a:lnTo>
                    <a:pt x="0" y="0"/>
                  </a:lnTo>
                  <a:lnTo>
                    <a:pt x="4562" y="0"/>
                  </a:lnTo>
                  <a:lnTo>
                    <a:pt x="4560" y="93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10245" name="Rectangle 5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46" name="Rectangle 6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49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47" name="Rectangle 7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48" name="Rectangle 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 eaLnBrk="1" hangingPunct="1">
              <a:defRPr sz="1200"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49" name="Rectangle 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5552717E-618F-4FA9-A5EC-E0CB2373843D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890" r:id="rId1"/>
    <p:sldLayoutId id="2147483878" r:id="rId2"/>
    <p:sldLayoutId id="2147483879" r:id="rId3"/>
    <p:sldLayoutId id="2147483880" r:id="rId4"/>
    <p:sldLayoutId id="2147483881" r:id="rId5"/>
    <p:sldLayoutId id="2147483882" r:id="rId6"/>
    <p:sldLayoutId id="2147483883" r:id="rId7"/>
    <p:sldLayoutId id="2147483884" r:id="rId8"/>
    <p:sldLayoutId id="2147483885" r:id="rId9"/>
    <p:sldLayoutId id="2147483886" r:id="rId10"/>
    <p:sldLayoutId id="2147483887" r:id="rId11"/>
    <p:sldLayoutId id="2147483888" r:id="rId12"/>
    <p:sldLayoutId id="2147483889" r:id="rId13"/>
  </p:sldLayoutIdLst>
  <p:timing>
    <p:tnLst>
      <p:par>
        <p:cTn id="1" dur="indefinite" restart="never" nodeType="tmRoot"/>
      </p:par>
    </p:tn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Computer-frontbuttons.JPG?uselang=cs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Stripped-computer-case.JPG?uselang=cs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Relationship Id="rId5" Type="http://schemas.openxmlformats.org/officeDocument/2006/relationships/hyperlink" Target="http://cs.wikipedia.org/wiki/Soubor:IBM_PC_5150.jpg" TargetMode="External"/><Relationship Id="rId4" Type="http://schemas.openxmlformats.org/officeDocument/2006/relationships/hyperlink" Target="http://commons.wikimedia.org/wiki/File:Computer.tower.750pix.jpg?uselang=cs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SMPS_01.JPG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ASRock_K7VT4A_Pro_Mainboard.jpg" TargetMode="Externa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Pci-slots.jpg" TargetMode="Externa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10.png"/><Relationship Id="rId4" Type="http://schemas.openxmlformats.org/officeDocument/2006/relationships/hyperlink" Target="http://commons.wikimedia.org/wiki/File:AGP_slot.jpg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SATA_ports.jpg" TargetMode="External"/><Relationship Id="rId7" Type="http://schemas.openxmlformats.org/officeDocument/2006/relationships/hyperlink" Target="http://commons.wikimedia.org/wiki/File:Tassma1_ubt.jpeg" TargetMode="Externa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jpeg"/><Relationship Id="rId5" Type="http://schemas.openxmlformats.org/officeDocument/2006/relationships/hyperlink" Target="http://commons.wikimedia.org/wiki/File:ATA_on_mainboard.jpg" TargetMode="External"/><Relationship Id="rId4" Type="http://schemas.openxmlformats.org/officeDocument/2006/relationships/image" Target="../media/image12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Motherboard_external_connections.jpg?uselang=cs" TargetMode="External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Sockel_775.jpg" TargetMode="External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3.xml"/><Relationship Id="rId5" Type="http://schemas.openxmlformats.org/officeDocument/2006/relationships/hyperlink" Target="http://commons.wikimedia.org/wiki/File:SocketA.jpg" TargetMode="External"/><Relationship Id="rId4" Type="http://schemas.openxmlformats.org/officeDocument/2006/relationships/image" Target="../media/image16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IntelCore2DuoE6600.jpg" TargetMode="External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3.xml"/><Relationship Id="rId5" Type="http://schemas.openxmlformats.org/officeDocument/2006/relationships/hyperlink" Target="http://commons.wikimedia.org/wiki/File:Intel_SB82437VX.jpg" TargetMode="External"/><Relationship Id="rId4" Type="http://schemas.openxmlformats.org/officeDocument/2006/relationships/image" Target="../media/image18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Pasivni_chladic.jpg" TargetMode="External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2.xml"/><Relationship Id="rId5" Type="http://schemas.openxmlformats.org/officeDocument/2006/relationships/hyperlink" Target="http://commons.wikimedia.org/wiki/File:Cooler_Heatpipe.jpg?uselang=cs" TargetMode="External"/><Relationship Id="rId4" Type="http://schemas.openxmlformats.org/officeDocument/2006/relationships/image" Target="../media/image20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DIMM_DDR3_1600_low_voltage_IMGP6412_wp.jpg?uselang=cs" TargetMode="External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Harddisk_1.jpg" TargetMode="External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HDMI_connector-female_PNr%C2%B00057.jpg" TargetMode="External"/><Relationship Id="rId3" Type="http://schemas.openxmlformats.org/officeDocument/2006/relationships/hyperlink" Target="http://commons.wikimedia.org/wiki/File:ATI_Radeon_HD_4890_Graphics_Card.jpg" TargetMode="External"/><Relationship Id="rId7" Type="http://schemas.openxmlformats.org/officeDocument/2006/relationships/hyperlink" Target="http://commons.wikimedia.org/wiki/File:VGA_female_connector.jpg" TargetMode="External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jpeg"/><Relationship Id="rId5" Type="http://schemas.openxmlformats.org/officeDocument/2006/relationships/image" Target="../media/image25.jpeg"/><Relationship Id="rId4" Type="http://schemas.openxmlformats.org/officeDocument/2006/relationships/image" Target="../media/image24.jpeg"/><Relationship Id="rId9" Type="http://schemas.openxmlformats.org/officeDocument/2006/relationships/hyperlink" Target="http://commons.wikimedia.org/wiki/File:DVI_D.jpg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AVerMedia_TVPhone98.jpg" TargetMode="External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hyperlink" Target="http://commons.wikimedia.org/wiki/File:Soundcard_Audigy_LS_ubt.jpeg" TargetMode="Externa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NIC-FA312.jpg" TargetMode="External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Wifi_netcard.jpg" TargetMode="External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Diskettenlaufwerk.jpg" TargetMode="External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Dvdburner.jpg" TargetMode="External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Blu-ray_HD_DVD.JPG?uselang=cs" TargetMode="External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extrahardware.cnews.cz/galerie/y_frame_index.php?30" TargetMode="External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Obrázek 2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563" y="6100763"/>
            <a:ext cx="9032875" cy="712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474663" y="2205038"/>
          <a:ext cx="8194675" cy="3656010"/>
        </p:xfrm>
        <a:graphic>
          <a:graphicData uri="http://schemas.openxmlformats.org/drawingml/2006/table">
            <a:tbl>
              <a:tblPr/>
              <a:tblGrid>
                <a:gridCol w="1827212"/>
                <a:gridCol w="6367463"/>
              </a:tblGrid>
              <a:tr h="25234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Název školy</a:t>
                      </a: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Střední škola hotelová a služeb  Kroměříž</a:t>
                      </a: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</a:tr>
              <a:tr h="1997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Číslo projektu</a:t>
                      </a: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CZ.1.07/1.5.00/34.0911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Autor</a:t>
                      </a:r>
                      <a:endParaRPr kumimoji="0" lang="cs-CZ" sz="900" b="1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125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Ing. Zdenek </a:t>
                      </a:r>
                      <a:r>
                        <a:rPr kumimoji="0" lang="cs-CZ" sz="9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Laski</a:t>
                      </a: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 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Název šablony</a:t>
                      </a: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VY_32_INOVACE INF</a:t>
                      </a: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Název DUMu</a:t>
                      </a: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INF.0705.1S</a:t>
                      </a: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Stupeň a typ vzdělávání</a:t>
                      </a:r>
                      <a:endParaRPr kumimoji="0" lang="cs-CZ" sz="900" b="1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Odborné </a:t>
                      </a: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vzdělávání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Vzdělávací oblast</a:t>
                      </a: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Člověk a příroda</a:t>
                      </a: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Vzdělávací obor</a:t>
                      </a: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Informatika – hardware, software, počítačová síť,  internet</a:t>
                      </a: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Vzdělávací okruh</a:t>
                      </a: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Základní jednotka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Druh učebního materiálu</a:t>
                      </a:r>
                      <a:endParaRPr kumimoji="0" lang="cs-CZ" sz="900" b="1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Prezentace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Cílová skupina</a:t>
                      </a:r>
                      <a:endParaRPr kumimoji="0" lang="cs-CZ" sz="900" b="1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Žák, 16 - 19 let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51117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Anotace</a:t>
                      </a:r>
                      <a:endParaRPr kumimoji="0" lang="cs-CZ" sz="900" b="1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  <a:latin typeface="Arial CE" pitchFamily="34" charset="0"/>
                        </a:rPr>
                        <a:t>Prezentace seznamuje žáky se základní jednotkou počítače.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Speciální vzdělávací potřeby</a:t>
                      </a:r>
                      <a:endParaRPr kumimoji="0" lang="cs-CZ" sz="9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- žádné -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4953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Klíčová slova</a:t>
                      </a:r>
                      <a:endParaRPr kumimoji="0" lang="cs-CZ" sz="900" b="1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Skříň, základní deska, grafická karta, sloty, porty …………..</a:t>
                      </a: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Datum</a:t>
                      </a:r>
                      <a:endParaRPr kumimoji="0" lang="cs-CZ" sz="9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1. 7. 2012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</a:tbl>
          </a:graphicData>
        </a:graphic>
      </p:graphicFrame>
      <p:sp>
        <p:nvSpPr>
          <p:cNvPr id="3125" name="TextovéPole 4"/>
          <p:cNvSpPr txBox="1">
            <a:spLocks noChangeArrowheads="1"/>
          </p:cNvSpPr>
          <p:nvPr/>
        </p:nvSpPr>
        <p:spPr bwMode="auto">
          <a:xfrm>
            <a:off x="55563" y="1484313"/>
            <a:ext cx="89804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2400"/>
              <a:t>INFORMATIKA – základní jednotka</a:t>
            </a:r>
          </a:p>
        </p:txBody>
      </p:sp>
      <p:pic>
        <p:nvPicPr>
          <p:cNvPr id="3126" name="Obrázek 1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47850" y="255588"/>
            <a:ext cx="5395913" cy="1203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2" name="Rectangle 2"/>
          <p:cNvSpPr>
            <a:spLocks noGrp="1" noChangeArrowheads="1"/>
          </p:cNvSpPr>
          <p:nvPr>
            <p:ph type="title"/>
          </p:nvPr>
        </p:nvSpPr>
        <p:spPr>
          <a:xfrm>
            <a:off x="539750" y="2636838"/>
            <a:ext cx="8229600" cy="1143000"/>
          </a:xfrm>
        </p:spPr>
        <p:txBody>
          <a:bodyPr/>
          <a:lstStyle/>
          <a:p>
            <a:pPr eaLnBrk="1" hangingPunct="1">
              <a:defRPr/>
            </a:pPr>
            <a:r>
              <a:rPr lang="cs-CZ" sz="4000" dirty="0" smtClean="0">
                <a:solidFill>
                  <a:srgbClr val="FFC000"/>
                </a:solidFill>
              </a:rPr>
              <a:t>Základní jednotka  </a:t>
            </a:r>
            <a:br>
              <a:rPr lang="cs-CZ" sz="4000" dirty="0" smtClean="0">
                <a:solidFill>
                  <a:srgbClr val="FFC000"/>
                </a:solidFill>
              </a:rPr>
            </a:br>
            <a:r>
              <a:rPr lang="cs-CZ" sz="4000" dirty="0" smtClean="0">
                <a:solidFill>
                  <a:srgbClr val="FFC000"/>
                </a:solidFill>
              </a:rPr>
              <a:t>(interní zařízení)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600" dirty="0" smtClean="0"/>
              <a:t>Skříň počítače – přední panel</a:t>
            </a:r>
          </a:p>
        </p:txBody>
      </p:sp>
      <p:sp>
        <p:nvSpPr>
          <p:cNvPr id="24580" name="Rectangle 4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600200"/>
            <a:ext cx="7931150" cy="1036638"/>
          </a:xfrm>
        </p:spPr>
        <p:txBody>
          <a:bodyPr/>
          <a:lstStyle/>
          <a:p>
            <a:pPr eaLnBrk="1" hangingPunct="1">
              <a:defRPr/>
            </a:pPr>
            <a:r>
              <a:rPr lang="cs-CZ" sz="2000" dirty="0" smtClean="0"/>
              <a:t>Jsou v ní umístěny všechny potřebné součásti pro správnou funkci počítače</a:t>
            </a:r>
          </a:p>
        </p:txBody>
      </p:sp>
      <p:sp>
        <p:nvSpPr>
          <p:cNvPr id="24582" name="Rectangle 6"/>
          <p:cNvSpPr>
            <a:spLocks noChangeArrowheads="1"/>
          </p:cNvSpPr>
          <p:nvPr/>
        </p:nvSpPr>
        <p:spPr bwMode="auto">
          <a:xfrm>
            <a:off x="323850" y="2900363"/>
            <a:ext cx="4464050" cy="3167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 eaLnBrk="1" hangingPunct="1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n"/>
              <a:defRPr/>
            </a:pPr>
            <a:r>
              <a:rPr lang="cs-CZ" sz="2000" dirty="0"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rPr>
              <a:t>Tlačítko zapnutí </a:t>
            </a:r>
          </a:p>
          <a:p>
            <a:pPr marL="342900" indent="-342900" eaLnBrk="1" hangingPunct="1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n"/>
              <a:defRPr/>
            </a:pPr>
            <a:r>
              <a:rPr lang="cs-CZ" sz="2000" dirty="0"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rPr>
              <a:t>Tlačítko RESET</a:t>
            </a:r>
          </a:p>
          <a:p>
            <a:pPr marL="342900" indent="-342900" eaLnBrk="1" hangingPunct="1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n"/>
              <a:defRPr/>
            </a:pPr>
            <a:r>
              <a:rPr lang="cs-CZ" sz="2000" dirty="0"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rPr>
              <a:t>Dioda signalizující zapnutí PC (zelená)</a:t>
            </a:r>
          </a:p>
          <a:p>
            <a:pPr marL="342900" indent="-342900" eaLnBrk="1" hangingPunct="1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n"/>
              <a:defRPr/>
            </a:pPr>
            <a:r>
              <a:rPr lang="cs-CZ" sz="2000" dirty="0"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rPr>
              <a:t>Dioda signalizující činnost disku (červená)</a:t>
            </a:r>
          </a:p>
          <a:p>
            <a:pPr marL="342900" indent="-342900" eaLnBrk="1" hangingPunct="1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n"/>
              <a:defRPr/>
            </a:pPr>
            <a:r>
              <a:rPr lang="cs-CZ" sz="2000" dirty="0"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rPr>
              <a:t>Výstup USB</a:t>
            </a:r>
          </a:p>
          <a:p>
            <a:pPr marL="342900" indent="-342900" eaLnBrk="1" hangingPunct="1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n"/>
              <a:defRPr/>
            </a:pPr>
            <a:r>
              <a:rPr lang="cs-CZ" sz="2000" dirty="0"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rPr>
              <a:t>Výstup sluchátka (zelená zdířka)</a:t>
            </a:r>
          </a:p>
          <a:p>
            <a:pPr marL="342900" indent="-342900" eaLnBrk="1" hangingPunct="1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n"/>
              <a:defRPr/>
            </a:pPr>
            <a:r>
              <a:rPr lang="cs-CZ" sz="2000" dirty="0"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rPr>
              <a:t>Vstup mikrofon (červená zdířka) </a:t>
            </a:r>
          </a:p>
        </p:txBody>
      </p:sp>
      <p:pic>
        <p:nvPicPr>
          <p:cNvPr id="5125" name="Picture 11" descr="http://www.build-your-own-computer.net/image-files/computer-case-outside-front-0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46725" y="3860800"/>
            <a:ext cx="2820988" cy="2454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126" name="TextovéPole 1"/>
          <p:cNvSpPr txBox="1">
            <a:spLocks noChangeArrowheads="1"/>
          </p:cNvSpPr>
          <p:nvPr/>
        </p:nvSpPr>
        <p:spPr bwMode="auto">
          <a:xfrm>
            <a:off x="4932363" y="6381750"/>
            <a:ext cx="4049712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800"/>
              <a:t>[cit. 2012-30-06]. Dostupný pod licencí Creative Commons na WWW: </a:t>
            </a:r>
          </a:p>
          <a:p>
            <a:pPr eaLnBrk="1" hangingPunct="1"/>
            <a:r>
              <a:rPr lang="cs-CZ" altLang="cs-CZ" sz="800">
                <a:hlinkClick r:id="rId3"/>
              </a:rPr>
              <a:t>http://commons.wikimedia.org/wiki/File:Computer-frontbuttons.JPG?uselang=cs</a:t>
            </a:r>
            <a:endParaRPr lang="cs-CZ" altLang="cs-CZ" sz="800"/>
          </a:p>
        </p:txBody>
      </p:sp>
      <p:sp>
        <p:nvSpPr>
          <p:cNvPr id="5127" name="TextovéPole 10"/>
          <p:cNvSpPr txBox="1">
            <a:spLocks noChangeArrowheads="1"/>
          </p:cNvSpPr>
          <p:nvPr/>
        </p:nvSpPr>
        <p:spPr bwMode="auto">
          <a:xfrm>
            <a:off x="107950" y="115888"/>
            <a:ext cx="244792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1400">
                <a:solidFill>
                  <a:srgbClr val="FFC000"/>
                </a:solidFill>
              </a:rPr>
              <a:t>Základní jednotka</a:t>
            </a:r>
            <a:endParaRPr lang="cs-CZ" altLang="cs-CZ" sz="14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600" dirty="0" smtClean="0"/>
              <a:t>Skříň počítače</a:t>
            </a:r>
          </a:p>
        </p:txBody>
      </p:sp>
      <p:pic>
        <p:nvPicPr>
          <p:cNvPr id="6147" name="Picture 3"/>
          <p:cNvPicPr>
            <a:picLocks noChangeAspect="1" noChangeArrowheads="1"/>
          </p:cNvPicPr>
          <p:nvPr>
            <p:ph type="body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835150" y="1700213"/>
            <a:ext cx="5472113" cy="4495800"/>
          </a:xfrm>
        </p:spPr>
      </p:pic>
      <p:sp>
        <p:nvSpPr>
          <p:cNvPr id="6148" name="TextovéPole 1"/>
          <p:cNvSpPr txBox="1">
            <a:spLocks noChangeArrowheads="1"/>
          </p:cNvSpPr>
          <p:nvPr/>
        </p:nvSpPr>
        <p:spPr bwMode="auto">
          <a:xfrm>
            <a:off x="4932363" y="6381750"/>
            <a:ext cx="4049712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800"/>
              <a:t>[cit. 2012-30-06]. Dostupný pod licencí Creative Commons na WWW: </a:t>
            </a:r>
          </a:p>
          <a:p>
            <a:pPr eaLnBrk="1" hangingPunct="1"/>
            <a:r>
              <a:rPr lang="cs-CZ" altLang="cs-CZ" sz="800">
                <a:hlinkClick r:id="rId3"/>
              </a:rPr>
              <a:t>http://commons.wikimedia.org/wiki/File:Stripped-computer-case.JPG?uselang=cs</a:t>
            </a:r>
            <a:endParaRPr lang="cs-CZ" altLang="cs-CZ" sz="800"/>
          </a:p>
        </p:txBody>
      </p:sp>
      <p:sp>
        <p:nvSpPr>
          <p:cNvPr id="6149" name="TextovéPole 5"/>
          <p:cNvSpPr txBox="1">
            <a:spLocks noChangeArrowheads="1"/>
          </p:cNvSpPr>
          <p:nvPr/>
        </p:nvSpPr>
        <p:spPr bwMode="auto">
          <a:xfrm>
            <a:off x="107950" y="115888"/>
            <a:ext cx="244792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1400">
                <a:solidFill>
                  <a:srgbClr val="FFC000"/>
                </a:solidFill>
              </a:rPr>
              <a:t>Základní jednotka</a:t>
            </a:r>
            <a:endParaRPr lang="cs-CZ" altLang="cs-CZ" sz="14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600" dirty="0" smtClean="0"/>
              <a:t>Typy počítačových </a:t>
            </a:r>
            <a:r>
              <a:rPr lang="cs-CZ" sz="3600" dirty="0" err="1" smtClean="0"/>
              <a:t>skříňí</a:t>
            </a:r>
            <a:endParaRPr lang="cs-CZ" sz="3600" dirty="0" smtClean="0"/>
          </a:p>
        </p:txBody>
      </p:sp>
      <p:pic>
        <p:nvPicPr>
          <p:cNvPr id="7171" name="Picture 5"/>
          <p:cNvPicPr>
            <a:picLocks noChangeAspect="1" noChangeArrowheads="1"/>
          </p:cNvPicPr>
          <p:nvPr>
            <p:ph sz="quarter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5207000" y="3500438"/>
            <a:ext cx="3121025" cy="2171700"/>
          </a:xfrm>
          <a:noFill/>
        </p:spPr>
      </p:pic>
      <p:pic>
        <p:nvPicPr>
          <p:cNvPr id="7172" name="Picture 7"/>
          <p:cNvPicPr>
            <a:picLocks noChangeAspect="1" noChangeArrowheads="1"/>
          </p:cNvPicPr>
          <p:nvPr>
            <p:ph sz="quarter" idx="3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1331913" y="2636838"/>
            <a:ext cx="1897062" cy="3324225"/>
          </a:xfrm>
          <a:noFill/>
        </p:spPr>
      </p:pic>
      <p:sp>
        <p:nvSpPr>
          <p:cNvPr id="7173" name="TextovéPole 1"/>
          <p:cNvSpPr txBox="1">
            <a:spLocks noChangeArrowheads="1"/>
          </p:cNvSpPr>
          <p:nvPr/>
        </p:nvSpPr>
        <p:spPr bwMode="auto">
          <a:xfrm>
            <a:off x="323850" y="6230938"/>
            <a:ext cx="4049713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800"/>
              <a:t>[cit. 2012-30-06]. Dostupný pod licencí Creative Commons na WWW: </a:t>
            </a:r>
          </a:p>
          <a:p>
            <a:pPr eaLnBrk="1" hangingPunct="1"/>
            <a:r>
              <a:rPr lang="cs-CZ" altLang="cs-CZ" sz="800">
                <a:hlinkClick r:id="rId4"/>
              </a:rPr>
              <a:t>http://commons.wikimedia.org/wiki/File:Computer.tower.750pix.jpg?uselang=cs</a:t>
            </a:r>
            <a:endParaRPr lang="cs-CZ" altLang="cs-CZ" sz="800"/>
          </a:p>
        </p:txBody>
      </p:sp>
      <p:sp>
        <p:nvSpPr>
          <p:cNvPr id="7174" name="TextovéPole 1"/>
          <p:cNvSpPr txBox="1">
            <a:spLocks noChangeArrowheads="1"/>
          </p:cNvSpPr>
          <p:nvPr/>
        </p:nvSpPr>
        <p:spPr bwMode="auto">
          <a:xfrm>
            <a:off x="755650" y="1843088"/>
            <a:ext cx="252095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/>
              <a:t>Tower</a:t>
            </a:r>
          </a:p>
          <a:p>
            <a:pPr eaLnBrk="1" hangingPunct="1"/>
            <a:endParaRPr lang="cs-CZ" altLang="cs-CZ"/>
          </a:p>
        </p:txBody>
      </p:sp>
      <p:sp>
        <p:nvSpPr>
          <p:cNvPr id="7175" name="TextovéPole 2"/>
          <p:cNvSpPr txBox="1">
            <a:spLocks noChangeArrowheads="1"/>
          </p:cNvSpPr>
          <p:nvPr/>
        </p:nvSpPr>
        <p:spPr bwMode="auto">
          <a:xfrm>
            <a:off x="5724525" y="1989138"/>
            <a:ext cx="2087563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/>
              <a:t>Desktop</a:t>
            </a:r>
          </a:p>
          <a:p>
            <a:pPr eaLnBrk="1" hangingPunct="1"/>
            <a:endParaRPr lang="cs-CZ" altLang="cs-CZ"/>
          </a:p>
        </p:txBody>
      </p:sp>
      <p:sp>
        <p:nvSpPr>
          <p:cNvPr id="7176" name="TextovéPole 1"/>
          <p:cNvSpPr txBox="1">
            <a:spLocks noChangeArrowheads="1"/>
          </p:cNvSpPr>
          <p:nvPr/>
        </p:nvSpPr>
        <p:spPr bwMode="auto">
          <a:xfrm>
            <a:off x="4859338" y="6238875"/>
            <a:ext cx="4051300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800"/>
              <a:t>[cit. 2012-30-06]. Dostupný pod licencí Creative Commons na WWW: </a:t>
            </a:r>
          </a:p>
          <a:p>
            <a:pPr eaLnBrk="1" hangingPunct="1"/>
            <a:r>
              <a:rPr lang="cs-CZ" altLang="cs-CZ" sz="800">
                <a:hlinkClick r:id="rId5"/>
              </a:rPr>
              <a:t>http://cs.wikipedia.org/wiki/Soubor:IBM_PC_5150.jpg</a:t>
            </a:r>
            <a:endParaRPr lang="cs-CZ" altLang="cs-CZ" sz="800"/>
          </a:p>
        </p:txBody>
      </p:sp>
      <p:sp>
        <p:nvSpPr>
          <p:cNvPr id="7177" name="TextovéPole 12"/>
          <p:cNvSpPr txBox="1">
            <a:spLocks noChangeArrowheads="1"/>
          </p:cNvSpPr>
          <p:nvPr/>
        </p:nvSpPr>
        <p:spPr bwMode="auto">
          <a:xfrm>
            <a:off x="107950" y="115888"/>
            <a:ext cx="244792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1400">
                <a:solidFill>
                  <a:srgbClr val="FFC000"/>
                </a:solidFill>
              </a:rPr>
              <a:t>Základní jednotka</a:t>
            </a:r>
            <a:endParaRPr lang="cs-CZ" altLang="cs-CZ" sz="14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2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600" dirty="0"/>
              <a:t>N</a:t>
            </a:r>
            <a:r>
              <a:rPr lang="cs-CZ" sz="3600" dirty="0" smtClean="0"/>
              <a:t>apájecí zdroj</a:t>
            </a:r>
          </a:p>
        </p:txBody>
      </p:sp>
      <p:sp>
        <p:nvSpPr>
          <p:cNvPr id="27653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357188" y="1357313"/>
            <a:ext cx="4038600" cy="4495800"/>
          </a:xfrm>
        </p:spPr>
        <p:txBody>
          <a:bodyPr/>
          <a:lstStyle/>
          <a:p>
            <a:pPr eaLnBrk="1" hangingPunct="1">
              <a:lnSpc>
                <a:spcPct val="80000"/>
              </a:lnSpc>
              <a:defRPr/>
            </a:pPr>
            <a:r>
              <a:rPr lang="cs-CZ" sz="2000" dirty="0" smtClean="0"/>
              <a:t>Zabezpečuje napájení všech komponentů uvnitř skříně</a:t>
            </a:r>
          </a:p>
          <a:p>
            <a:pPr eaLnBrk="1" hangingPunct="1">
              <a:lnSpc>
                <a:spcPct val="80000"/>
              </a:lnSpc>
              <a:defRPr/>
            </a:pPr>
            <a:endParaRPr lang="cs-CZ" sz="2000" dirty="0" smtClean="0"/>
          </a:p>
          <a:p>
            <a:pPr eaLnBrk="1" hangingPunct="1">
              <a:lnSpc>
                <a:spcPct val="80000"/>
              </a:lnSpc>
              <a:defRPr/>
            </a:pPr>
            <a:r>
              <a:rPr lang="cs-CZ" sz="2000" dirty="0" smtClean="0"/>
              <a:t>Zajišťuje transformování 230 V na 12 V, 5 V nebo  3,5 V.</a:t>
            </a:r>
          </a:p>
          <a:p>
            <a:pPr eaLnBrk="1" hangingPunct="1">
              <a:lnSpc>
                <a:spcPct val="80000"/>
              </a:lnSpc>
              <a:defRPr/>
            </a:pPr>
            <a:endParaRPr lang="cs-CZ" sz="2000" dirty="0" smtClean="0"/>
          </a:p>
          <a:p>
            <a:pPr eaLnBrk="1" hangingPunct="1">
              <a:lnSpc>
                <a:spcPct val="80000"/>
              </a:lnSpc>
              <a:defRPr/>
            </a:pPr>
            <a:r>
              <a:rPr lang="cs-CZ" sz="2000" dirty="0" smtClean="0"/>
              <a:t>Konektor pro kabel napájení</a:t>
            </a:r>
          </a:p>
          <a:p>
            <a:pPr eaLnBrk="1" hangingPunct="1">
              <a:lnSpc>
                <a:spcPct val="80000"/>
              </a:lnSpc>
              <a:defRPr/>
            </a:pPr>
            <a:endParaRPr lang="cs-CZ" sz="2000" dirty="0" smtClean="0"/>
          </a:p>
          <a:p>
            <a:pPr eaLnBrk="1" hangingPunct="1">
              <a:lnSpc>
                <a:spcPct val="80000"/>
              </a:lnSpc>
              <a:defRPr/>
            </a:pPr>
            <a:r>
              <a:rPr lang="cs-CZ" sz="2000" dirty="0" smtClean="0"/>
              <a:t>Hlavní vypínač</a:t>
            </a:r>
          </a:p>
          <a:p>
            <a:pPr eaLnBrk="1" hangingPunct="1">
              <a:lnSpc>
                <a:spcPct val="80000"/>
              </a:lnSpc>
              <a:defRPr/>
            </a:pPr>
            <a:endParaRPr lang="cs-CZ" sz="2000" dirty="0" smtClean="0"/>
          </a:p>
          <a:p>
            <a:pPr eaLnBrk="1" hangingPunct="1">
              <a:lnSpc>
                <a:spcPct val="80000"/>
              </a:lnSpc>
              <a:defRPr/>
            </a:pPr>
            <a:r>
              <a:rPr lang="cs-CZ" sz="2000" dirty="0" smtClean="0"/>
              <a:t>Ventilátor</a:t>
            </a:r>
          </a:p>
          <a:p>
            <a:pPr eaLnBrk="1" hangingPunct="1">
              <a:lnSpc>
                <a:spcPct val="80000"/>
              </a:lnSpc>
              <a:defRPr/>
            </a:pPr>
            <a:endParaRPr lang="cs-CZ" sz="2000" dirty="0" smtClean="0"/>
          </a:p>
          <a:p>
            <a:pPr eaLnBrk="1" hangingPunct="1">
              <a:lnSpc>
                <a:spcPct val="80000"/>
              </a:lnSpc>
              <a:defRPr/>
            </a:pPr>
            <a:r>
              <a:rPr lang="cs-CZ" sz="2000" dirty="0" smtClean="0"/>
              <a:t>Výkon 350 W – 550 W.</a:t>
            </a:r>
          </a:p>
        </p:txBody>
      </p:sp>
      <p:sp>
        <p:nvSpPr>
          <p:cNvPr id="8196" name="TextovéPole 4"/>
          <p:cNvSpPr txBox="1">
            <a:spLocks noChangeArrowheads="1"/>
          </p:cNvSpPr>
          <p:nvPr/>
        </p:nvSpPr>
        <p:spPr bwMode="auto">
          <a:xfrm>
            <a:off x="928688" y="6027738"/>
            <a:ext cx="7358062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2400"/>
              <a:t>Čím větší výkon, tím více přídavných zařízení v PC </a:t>
            </a:r>
          </a:p>
          <a:p>
            <a:pPr eaLnBrk="1" hangingPunct="1"/>
            <a:endParaRPr lang="cs-CZ" altLang="cs-CZ" sz="2400"/>
          </a:p>
        </p:txBody>
      </p:sp>
      <p:pic>
        <p:nvPicPr>
          <p:cNvPr id="8197" name="Picture 7" descr="File:SMPS 0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08513" y="1773238"/>
            <a:ext cx="4049712" cy="236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198" name="TextovéPole 1"/>
          <p:cNvSpPr txBox="1">
            <a:spLocks noChangeArrowheads="1"/>
          </p:cNvSpPr>
          <p:nvPr/>
        </p:nvSpPr>
        <p:spPr bwMode="auto">
          <a:xfrm>
            <a:off x="4608513" y="4292600"/>
            <a:ext cx="4049712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800"/>
              <a:t>[cit. 2012-30-06]. Dostupný pod licencí Creative Commons na WWW: </a:t>
            </a:r>
          </a:p>
          <a:p>
            <a:pPr eaLnBrk="1" hangingPunct="1"/>
            <a:r>
              <a:rPr lang="cs-CZ" altLang="cs-CZ" sz="800">
                <a:hlinkClick r:id="rId3"/>
              </a:rPr>
              <a:t>http://commons.wikimedia.org/wiki/File:SMPS_01.JPG</a:t>
            </a:r>
            <a:endParaRPr lang="cs-CZ" altLang="cs-CZ" sz="800"/>
          </a:p>
        </p:txBody>
      </p:sp>
      <p:sp>
        <p:nvSpPr>
          <p:cNvPr id="8199" name="TextovéPole 9"/>
          <p:cNvSpPr txBox="1">
            <a:spLocks noChangeArrowheads="1"/>
          </p:cNvSpPr>
          <p:nvPr/>
        </p:nvSpPr>
        <p:spPr bwMode="auto">
          <a:xfrm>
            <a:off x="107950" y="115888"/>
            <a:ext cx="244792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1400">
                <a:solidFill>
                  <a:srgbClr val="FFC000"/>
                </a:solidFill>
              </a:rPr>
              <a:t>Základní jednotka</a:t>
            </a:r>
            <a:endParaRPr lang="cs-CZ" altLang="cs-CZ" sz="14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600" dirty="0"/>
              <a:t>Z</a:t>
            </a:r>
            <a:r>
              <a:rPr lang="cs-CZ" sz="3600" dirty="0" smtClean="0"/>
              <a:t>ákladní deska</a:t>
            </a:r>
          </a:p>
        </p:txBody>
      </p:sp>
      <p:pic>
        <p:nvPicPr>
          <p:cNvPr id="9219" name="Picture 5" descr="Soubor:ASRock K7VT4A Pro Mainboard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4075" y="2363788"/>
            <a:ext cx="6376988" cy="4065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220" name="TextovéPole 1"/>
          <p:cNvSpPr txBox="1">
            <a:spLocks noChangeArrowheads="1"/>
          </p:cNvSpPr>
          <p:nvPr/>
        </p:nvSpPr>
        <p:spPr bwMode="auto">
          <a:xfrm>
            <a:off x="5003800" y="6453188"/>
            <a:ext cx="4051300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800"/>
              <a:t>[cit. 2012-30-06]. Dostupný pod licencí Creative Commons na WWW: </a:t>
            </a:r>
          </a:p>
          <a:p>
            <a:pPr eaLnBrk="1" hangingPunct="1"/>
            <a:r>
              <a:rPr lang="cs-CZ" altLang="cs-CZ" sz="800">
                <a:hlinkClick r:id="rId3"/>
              </a:rPr>
              <a:t>http://commons.wikimedia.org/wiki/File:ASRock_K7VT4A_Pro_Mainboard.jpg</a:t>
            </a:r>
            <a:endParaRPr lang="cs-CZ" altLang="cs-CZ" sz="800"/>
          </a:p>
        </p:txBody>
      </p:sp>
      <p:sp>
        <p:nvSpPr>
          <p:cNvPr id="9221" name="TextovéPole 6"/>
          <p:cNvSpPr txBox="1">
            <a:spLocks noChangeArrowheads="1"/>
          </p:cNvSpPr>
          <p:nvPr/>
        </p:nvSpPr>
        <p:spPr bwMode="auto">
          <a:xfrm>
            <a:off x="107950" y="115888"/>
            <a:ext cx="244792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1400">
                <a:solidFill>
                  <a:srgbClr val="FFC000"/>
                </a:solidFill>
              </a:rPr>
              <a:t>Základní jednotka</a:t>
            </a:r>
            <a:endParaRPr lang="cs-CZ" altLang="cs-CZ" sz="1400"/>
          </a:p>
        </p:txBody>
      </p:sp>
      <p:sp>
        <p:nvSpPr>
          <p:cNvPr id="9222" name="TextovéPole 1"/>
          <p:cNvSpPr txBox="1">
            <a:spLocks noChangeArrowheads="1"/>
          </p:cNvSpPr>
          <p:nvPr/>
        </p:nvSpPr>
        <p:spPr bwMode="auto">
          <a:xfrm>
            <a:off x="468313" y="1557338"/>
            <a:ext cx="3671887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/>
              <a:t>Slučuje a spojuje všechny komponenty PC dohromady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4000" dirty="0"/>
              <a:t>Z</a:t>
            </a:r>
            <a:r>
              <a:rPr lang="cs-CZ" sz="4000" dirty="0" smtClean="0"/>
              <a:t>ákladní deska - sloty</a:t>
            </a:r>
          </a:p>
        </p:txBody>
      </p:sp>
      <p:sp>
        <p:nvSpPr>
          <p:cNvPr id="10243" name="TextovéPole 6"/>
          <p:cNvSpPr txBox="1">
            <a:spLocks noChangeArrowheads="1"/>
          </p:cNvSpPr>
          <p:nvPr/>
        </p:nvSpPr>
        <p:spPr bwMode="auto">
          <a:xfrm>
            <a:off x="107950" y="115888"/>
            <a:ext cx="244792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1400">
                <a:solidFill>
                  <a:srgbClr val="FFC000"/>
                </a:solidFill>
              </a:rPr>
              <a:t>Základní jednotka</a:t>
            </a:r>
            <a:endParaRPr lang="cs-CZ" altLang="cs-CZ" sz="1400"/>
          </a:p>
        </p:txBody>
      </p:sp>
      <p:pic>
        <p:nvPicPr>
          <p:cNvPr id="10244" name="Picture 7" descr="File:Pci-slot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24600" y="1484313"/>
            <a:ext cx="2058988" cy="2112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245" name="TextovéPole 1"/>
          <p:cNvSpPr txBox="1">
            <a:spLocks noChangeArrowheads="1"/>
          </p:cNvSpPr>
          <p:nvPr/>
        </p:nvSpPr>
        <p:spPr bwMode="auto">
          <a:xfrm>
            <a:off x="468313" y="1276350"/>
            <a:ext cx="4464050" cy="676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2000"/>
              <a:t>Slouží ke vložení přídavných karet</a:t>
            </a:r>
          </a:p>
          <a:p>
            <a:pPr eaLnBrk="1" hangingPunct="1"/>
            <a:endParaRPr lang="cs-CZ" altLang="cs-CZ"/>
          </a:p>
        </p:txBody>
      </p:sp>
      <p:sp>
        <p:nvSpPr>
          <p:cNvPr id="10246" name="TextovéPole 2"/>
          <p:cNvSpPr txBox="1">
            <a:spLocks noChangeArrowheads="1"/>
          </p:cNvSpPr>
          <p:nvPr/>
        </p:nvSpPr>
        <p:spPr bwMode="auto">
          <a:xfrm>
            <a:off x="468313" y="1989138"/>
            <a:ext cx="3527425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2000"/>
              <a:t>PCI slot</a:t>
            </a:r>
          </a:p>
          <a:p>
            <a:pPr eaLnBrk="1" hangingPunct="1"/>
            <a:r>
              <a:rPr lang="cs-CZ" altLang="cs-CZ" sz="2000"/>
              <a:t>nejrozšířenější typ u všech počítačů</a:t>
            </a:r>
          </a:p>
        </p:txBody>
      </p:sp>
      <p:sp>
        <p:nvSpPr>
          <p:cNvPr id="10247" name="TextovéPole 1"/>
          <p:cNvSpPr txBox="1">
            <a:spLocks noChangeArrowheads="1"/>
          </p:cNvSpPr>
          <p:nvPr/>
        </p:nvSpPr>
        <p:spPr bwMode="auto">
          <a:xfrm>
            <a:off x="4916488" y="3716338"/>
            <a:ext cx="4049712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800"/>
              <a:t>[cit. 2012-30-06]. Dostupný pod licencí Creative Commons na WWW: </a:t>
            </a:r>
          </a:p>
          <a:p>
            <a:pPr eaLnBrk="1" hangingPunct="1"/>
            <a:r>
              <a:rPr lang="cs-CZ" altLang="cs-CZ" sz="800">
                <a:hlinkClick r:id="rId3"/>
              </a:rPr>
              <a:t>http://commons.wikimedia.org/wiki/File:Pci-slots.jpg</a:t>
            </a:r>
            <a:endParaRPr lang="cs-CZ" altLang="cs-CZ" sz="800"/>
          </a:p>
        </p:txBody>
      </p:sp>
      <p:sp>
        <p:nvSpPr>
          <p:cNvPr id="10248" name="TextovéPole 7"/>
          <p:cNvSpPr txBox="1">
            <a:spLocks noChangeArrowheads="1"/>
          </p:cNvSpPr>
          <p:nvPr/>
        </p:nvSpPr>
        <p:spPr bwMode="auto">
          <a:xfrm>
            <a:off x="468313" y="3716338"/>
            <a:ext cx="3598862" cy="1293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2000"/>
              <a:t>AGP slot  2x, 4x, 8x </a:t>
            </a:r>
          </a:p>
          <a:p>
            <a:pPr eaLnBrk="1" hangingPunct="1"/>
            <a:r>
              <a:rPr lang="cs-CZ" altLang="cs-CZ" sz="2000"/>
              <a:t>je určen pro připojení pouze grafické karty </a:t>
            </a:r>
          </a:p>
          <a:p>
            <a:pPr eaLnBrk="1" hangingPunct="1"/>
            <a:endParaRPr lang="cs-CZ" altLang="cs-CZ"/>
          </a:p>
        </p:txBody>
      </p:sp>
      <p:sp>
        <p:nvSpPr>
          <p:cNvPr id="10249" name="TextovéPole 1"/>
          <p:cNvSpPr txBox="1">
            <a:spLocks noChangeArrowheads="1"/>
          </p:cNvSpPr>
          <p:nvPr/>
        </p:nvSpPr>
        <p:spPr bwMode="auto">
          <a:xfrm>
            <a:off x="4903788" y="6453188"/>
            <a:ext cx="4051300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800"/>
              <a:t>[cit. 2012-30-06]. Dostupný pod licencí Creative Commons na WWW: </a:t>
            </a:r>
          </a:p>
          <a:p>
            <a:pPr eaLnBrk="1" hangingPunct="1"/>
            <a:r>
              <a:rPr lang="cs-CZ" altLang="cs-CZ" sz="800">
                <a:hlinkClick r:id="rId4"/>
              </a:rPr>
              <a:t>http://commons.wikimedia.org/wiki/File:AGP_slot.jpg</a:t>
            </a:r>
            <a:endParaRPr lang="cs-CZ" altLang="cs-CZ" sz="800"/>
          </a:p>
        </p:txBody>
      </p:sp>
      <p:sp>
        <p:nvSpPr>
          <p:cNvPr id="10250" name="TextovéPole 16"/>
          <p:cNvSpPr txBox="1">
            <a:spLocks noChangeArrowheads="1"/>
          </p:cNvSpPr>
          <p:nvPr/>
        </p:nvSpPr>
        <p:spPr bwMode="auto">
          <a:xfrm>
            <a:off x="431800" y="5329238"/>
            <a:ext cx="3600450" cy="1293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2000"/>
              <a:t>PCI-Expres  slot </a:t>
            </a:r>
          </a:p>
          <a:p>
            <a:pPr eaLnBrk="1" hangingPunct="1"/>
            <a:r>
              <a:rPr lang="cs-CZ" altLang="cs-CZ" sz="2000"/>
              <a:t>je určen pro připojení pouze grafické karty </a:t>
            </a:r>
          </a:p>
          <a:p>
            <a:pPr eaLnBrk="1" hangingPunct="1"/>
            <a:endParaRPr lang="cs-CZ" altLang="cs-CZ"/>
          </a:p>
        </p:txBody>
      </p:sp>
      <p:pic>
        <p:nvPicPr>
          <p:cNvPr id="10251" name="Picture 6"/>
          <p:cNvPicPr>
            <a:picLocks noChangeAspect="1" noChangeArrowheads="1"/>
          </p:cNvPicPr>
          <p:nvPr>
            <p:ph sz="quarter" idx="2"/>
          </p:nvPr>
        </p:nvPicPr>
        <p:blipFill>
          <a:blip r:embed="rId5" cstate="print"/>
          <a:srcRect/>
          <a:stretch>
            <a:fillRect/>
          </a:stretch>
        </p:blipFill>
        <p:spPr>
          <a:xfrm>
            <a:off x="4932363" y="4221163"/>
            <a:ext cx="3240087" cy="2014537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sz="3600" dirty="0"/>
              <a:t>P</a:t>
            </a:r>
            <a:r>
              <a:rPr lang="cs-CZ" sz="3600" dirty="0" smtClean="0"/>
              <a:t>řipojení harddisku, </a:t>
            </a:r>
            <a:r>
              <a:rPr lang="cs-CZ" sz="3600" dirty="0" err="1" smtClean="0"/>
              <a:t>dvd</a:t>
            </a:r>
            <a:endParaRPr lang="cs-CZ" sz="3600" dirty="0"/>
          </a:p>
        </p:txBody>
      </p:sp>
      <p:sp>
        <p:nvSpPr>
          <p:cNvPr id="11267" name="Obdélník 2"/>
          <p:cNvSpPr>
            <a:spLocks noChangeArrowheads="1"/>
          </p:cNvSpPr>
          <p:nvPr/>
        </p:nvSpPr>
        <p:spPr bwMode="auto">
          <a:xfrm>
            <a:off x="403225" y="1296988"/>
            <a:ext cx="1870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IDE rozhraní</a:t>
            </a:r>
          </a:p>
        </p:txBody>
      </p:sp>
      <p:sp>
        <p:nvSpPr>
          <p:cNvPr id="11268" name="Obdélník 4"/>
          <p:cNvSpPr>
            <a:spLocks noChangeArrowheads="1"/>
          </p:cNvSpPr>
          <p:nvPr/>
        </p:nvSpPr>
        <p:spPr bwMode="auto">
          <a:xfrm>
            <a:off x="428625" y="4071938"/>
            <a:ext cx="37480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Seriál ATA (SATA) rozhraní</a:t>
            </a:r>
          </a:p>
        </p:txBody>
      </p:sp>
      <p:sp>
        <p:nvSpPr>
          <p:cNvPr id="11269" name="TextovéPole 10"/>
          <p:cNvSpPr txBox="1">
            <a:spLocks noChangeArrowheads="1"/>
          </p:cNvSpPr>
          <p:nvPr/>
        </p:nvSpPr>
        <p:spPr bwMode="auto">
          <a:xfrm>
            <a:off x="107950" y="115888"/>
            <a:ext cx="244792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1400">
                <a:solidFill>
                  <a:srgbClr val="FFC000"/>
                </a:solidFill>
              </a:rPr>
              <a:t>Základní jednotka</a:t>
            </a:r>
            <a:endParaRPr lang="cs-CZ" altLang="cs-CZ" sz="1400"/>
          </a:p>
        </p:txBody>
      </p:sp>
      <p:pic>
        <p:nvPicPr>
          <p:cNvPr id="11270" name="Picture 11" descr="File:SATA port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4106863"/>
            <a:ext cx="1704975" cy="2330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271" name="TextovéPole 1"/>
          <p:cNvSpPr txBox="1">
            <a:spLocks noChangeArrowheads="1"/>
          </p:cNvSpPr>
          <p:nvPr/>
        </p:nvSpPr>
        <p:spPr bwMode="auto">
          <a:xfrm>
            <a:off x="4500563" y="6519863"/>
            <a:ext cx="4049712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800"/>
              <a:t>[cit. 2012-30-06]. Dostupný pod licencí Creative Commons na WWW: </a:t>
            </a:r>
          </a:p>
          <a:p>
            <a:pPr eaLnBrk="1" hangingPunct="1"/>
            <a:r>
              <a:rPr lang="cs-CZ" altLang="cs-CZ" sz="800">
                <a:hlinkClick r:id="rId3"/>
              </a:rPr>
              <a:t>http://commons.wikimedia.org/wiki/File:SATA_ports.jpg</a:t>
            </a:r>
            <a:endParaRPr lang="cs-CZ" altLang="cs-CZ" sz="800"/>
          </a:p>
        </p:txBody>
      </p:sp>
      <p:pic>
        <p:nvPicPr>
          <p:cNvPr id="11272" name="Picture 13" descr="File:ATA on mainboard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05338" y="1268413"/>
            <a:ext cx="3194050" cy="2089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273" name="TextovéPole 1"/>
          <p:cNvSpPr txBox="1">
            <a:spLocks noChangeArrowheads="1"/>
          </p:cNvSpPr>
          <p:nvPr/>
        </p:nvSpPr>
        <p:spPr bwMode="auto">
          <a:xfrm>
            <a:off x="4356100" y="3387725"/>
            <a:ext cx="4049713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800"/>
              <a:t>[cit. 2012-30-06]. Dostupný pod licencí Creative Commons na WWW: </a:t>
            </a:r>
          </a:p>
          <a:p>
            <a:pPr eaLnBrk="1" hangingPunct="1"/>
            <a:r>
              <a:rPr lang="cs-CZ" altLang="cs-CZ" sz="800">
                <a:hlinkClick r:id="rId5"/>
              </a:rPr>
              <a:t>http://commons.wikimedia.org/wiki/File:ATA_on_mainboard.jpg</a:t>
            </a:r>
            <a:endParaRPr lang="cs-CZ" altLang="cs-CZ" sz="800"/>
          </a:p>
        </p:txBody>
      </p:sp>
      <p:pic>
        <p:nvPicPr>
          <p:cNvPr id="11274" name="Picture 15" descr="File:Tassma1 ubt.jpe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947738" y="1758950"/>
            <a:ext cx="2171700" cy="1630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275" name="TextovéPole 1"/>
          <p:cNvSpPr txBox="1">
            <a:spLocks noChangeArrowheads="1"/>
          </p:cNvSpPr>
          <p:nvPr/>
        </p:nvSpPr>
        <p:spPr bwMode="auto">
          <a:xfrm>
            <a:off x="247650" y="3413125"/>
            <a:ext cx="4051300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800"/>
              <a:t>[cit. 2012-30-06]. Dostupný pod licencí Creative Commons na WWW: </a:t>
            </a:r>
          </a:p>
          <a:p>
            <a:pPr eaLnBrk="1" hangingPunct="1"/>
            <a:r>
              <a:rPr lang="cs-CZ" altLang="cs-CZ" sz="800">
                <a:hlinkClick r:id="rId7"/>
              </a:rPr>
              <a:t>http://commons.wikimedia.org/wiki/File:Tassma1_ubt.jpeg</a:t>
            </a:r>
            <a:endParaRPr lang="cs-CZ" altLang="cs-CZ" sz="80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600" dirty="0"/>
              <a:t>Z</a:t>
            </a:r>
            <a:r>
              <a:rPr lang="cs-CZ" sz="3600" dirty="0" smtClean="0"/>
              <a:t>ákladní deska - porty</a:t>
            </a:r>
          </a:p>
        </p:txBody>
      </p:sp>
      <p:sp>
        <p:nvSpPr>
          <p:cNvPr id="32772" name="Rectangle 4"/>
          <p:cNvSpPr>
            <a:spLocks noGrp="1" noChangeArrowheads="1"/>
          </p:cNvSpPr>
          <p:nvPr>
            <p:ph type="body" sz="half" idx="1"/>
          </p:nvPr>
        </p:nvSpPr>
        <p:spPr>
          <a:xfrm>
            <a:off x="468313" y="1125538"/>
            <a:ext cx="7848600" cy="3240087"/>
          </a:xfrm>
        </p:spPr>
        <p:txBody>
          <a:bodyPr/>
          <a:lstStyle/>
          <a:p>
            <a:pPr marL="0" indent="0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s-CZ" sz="1800" dirty="0" smtClean="0"/>
              <a:t>1 - PS 2 připojení klávesnice (fialový)</a:t>
            </a:r>
          </a:p>
          <a:p>
            <a:pPr marL="0" indent="0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s-CZ" sz="1800" dirty="0" smtClean="0"/>
              <a:t>2 – PS 2 myš (zelený)</a:t>
            </a:r>
          </a:p>
          <a:p>
            <a:pPr marL="0" indent="0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s-CZ" sz="1800" dirty="0" smtClean="0"/>
              <a:t>3 - </a:t>
            </a:r>
            <a:r>
              <a:rPr lang="cs-CZ" sz="1800" dirty="0" smtClean="0">
                <a:effectLst/>
              </a:rPr>
              <a:t>RJ-45 připojení internetu</a:t>
            </a:r>
          </a:p>
          <a:p>
            <a:pPr marL="0" indent="0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s-CZ" sz="1800" dirty="0" smtClean="0">
                <a:effectLst/>
              </a:rPr>
              <a:t>4 - </a:t>
            </a:r>
            <a:r>
              <a:rPr lang="cs-CZ" sz="1800" dirty="0"/>
              <a:t>USB </a:t>
            </a:r>
            <a:r>
              <a:rPr lang="cs-CZ" sz="1800" dirty="0" smtClean="0"/>
              <a:t>port, nejpoužívanější </a:t>
            </a:r>
            <a:r>
              <a:rPr lang="cs-CZ" sz="1800" dirty="0"/>
              <a:t>připojování myši, tiskárny </a:t>
            </a:r>
            <a:r>
              <a:rPr lang="cs-CZ" sz="1800" dirty="0" err="1" smtClean="0"/>
              <a:t>scanery</a:t>
            </a:r>
            <a:r>
              <a:rPr lang="cs-CZ" sz="1800" dirty="0" smtClean="0"/>
              <a:t> </a:t>
            </a:r>
          </a:p>
          <a:p>
            <a:pPr marL="0" indent="0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s-CZ" sz="1800" dirty="0" smtClean="0"/>
              <a:t>5 – </a:t>
            </a:r>
            <a:r>
              <a:rPr lang="cs-CZ" sz="1800" dirty="0" smtClean="0"/>
              <a:t>Sériový </a:t>
            </a:r>
            <a:r>
              <a:rPr lang="cs-CZ" sz="1800" dirty="0"/>
              <a:t>port COM – starší typ, připojení </a:t>
            </a:r>
            <a:r>
              <a:rPr lang="cs-CZ" sz="1800" dirty="0" smtClean="0"/>
              <a:t>myši </a:t>
            </a:r>
            <a:endParaRPr lang="cs-CZ" sz="1800" dirty="0"/>
          </a:p>
          <a:p>
            <a:pPr marL="0" indent="0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s-CZ" sz="1800" dirty="0" smtClean="0"/>
              <a:t>6 - </a:t>
            </a:r>
            <a:r>
              <a:rPr lang="cs-CZ" sz="1800" dirty="0" smtClean="0"/>
              <a:t>Paralelní </a:t>
            </a:r>
            <a:r>
              <a:rPr lang="cs-CZ" sz="1800" dirty="0" smtClean="0"/>
              <a:t>port LPT – starší typ, připojení tiskáren, </a:t>
            </a:r>
            <a:r>
              <a:rPr lang="cs-CZ" sz="1800" dirty="0" err="1" smtClean="0"/>
              <a:t>scanerů</a:t>
            </a:r>
            <a:endParaRPr lang="cs-CZ" sz="1800" dirty="0" smtClean="0"/>
          </a:p>
          <a:p>
            <a:pPr marL="0" indent="0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s-CZ" sz="1800" dirty="0" smtClean="0"/>
              <a:t>7 – VGA, monitor</a:t>
            </a:r>
          </a:p>
          <a:p>
            <a:pPr marL="0" indent="0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s-CZ" sz="1800" dirty="0" smtClean="0"/>
              <a:t>8 – MIDI, joystick, klávesy….</a:t>
            </a:r>
          </a:p>
          <a:p>
            <a:pPr marL="0" indent="0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s-CZ" sz="1800" dirty="0" smtClean="0"/>
              <a:t>9 – Audio AUT, IN, MIKROFON </a:t>
            </a:r>
          </a:p>
        </p:txBody>
      </p:sp>
      <p:sp>
        <p:nvSpPr>
          <p:cNvPr id="12292" name="TextovéPole 8"/>
          <p:cNvSpPr txBox="1">
            <a:spLocks noChangeArrowheads="1"/>
          </p:cNvSpPr>
          <p:nvPr/>
        </p:nvSpPr>
        <p:spPr bwMode="auto">
          <a:xfrm>
            <a:off x="107950" y="115888"/>
            <a:ext cx="244792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1400">
                <a:solidFill>
                  <a:srgbClr val="FFC000"/>
                </a:solidFill>
              </a:rPr>
              <a:t>Základní jednotka</a:t>
            </a:r>
            <a:endParaRPr lang="cs-CZ" altLang="cs-CZ" sz="1400"/>
          </a:p>
        </p:txBody>
      </p:sp>
      <p:pic>
        <p:nvPicPr>
          <p:cNvPr id="12293" name="Picture 11" descr="File:Motherboard external connection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35025" y="4508500"/>
            <a:ext cx="7620000" cy="1809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294" name="TextovéPole 1"/>
          <p:cNvSpPr txBox="1">
            <a:spLocks noChangeArrowheads="1"/>
          </p:cNvSpPr>
          <p:nvPr/>
        </p:nvSpPr>
        <p:spPr bwMode="auto">
          <a:xfrm>
            <a:off x="4516438" y="6396038"/>
            <a:ext cx="4376737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800"/>
              <a:t>[cit. 2012-30-06]. Dostupný pod licencí Creative Commons na WWW: </a:t>
            </a:r>
          </a:p>
          <a:p>
            <a:pPr eaLnBrk="1" hangingPunct="1"/>
            <a:r>
              <a:rPr lang="cs-CZ" altLang="cs-CZ" sz="800">
                <a:hlinkClick r:id="rId3"/>
              </a:rPr>
              <a:t>http://commons.wikimedia.org/wiki/File:Motherboard_external_connections.jpg?uselang=cs</a:t>
            </a:r>
            <a:endParaRPr lang="cs-CZ" altLang="cs-CZ" sz="8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sz="3600" dirty="0" smtClean="0"/>
              <a:t>SOCKET na procesor</a:t>
            </a:r>
            <a:endParaRPr lang="cs-CZ" sz="36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250825" y="1450975"/>
            <a:ext cx="3929063" cy="1011238"/>
          </a:xfrm>
        </p:spPr>
        <p:txBody>
          <a:bodyPr/>
          <a:lstStyle/>
          <a:p>
            <a:pPr marL="0" indent="0">
              <a:buFont typeface="Wingdings" pitchFamily="2" charset="2"/>
              <a:buNone/>
              <a:defRPr/>
            </a:pPr>
            <a:r>
              <a:rPr lang="cs-CZ" sz="2400" dirty="0" smtClean="0"/>
              <a:t>Pro různé typy procesorů, slouží různé </a:t>
            </a:r>
            <a:r>
              <a:rPr lang="cs-CZ" sz="2400" dirty="0" err="1" smtClean="0"/>
              <a:t>sockety</a:t>
            </a:r>
            <a:r>
              <a:rPr lang="cs-CZ" sz="2400" dirty="0" smtClean="0"/>
              <a:t> </a:t>
            </a:r>
            <a:r>
              <a:rPr lang="cs-CZ" sz="2400" dirty="0" smtClean="0"/>
              <a:t>(patice)  </a:t>
            </a:r>
            <a:endParaRPr lang="cs-CZ" sz="2400" dirty="0"/>
          </a:p>
        </p:txBody>
      </p:sp>
      <p:sp>
        <p:nvSpPr>
          <p:cNvPr id="13316" name="TextovéPole 7"/>
          <p:cNvSpPr txBox="1">
            <a:spLocks noChangeArrowheads="1"/>
          </p:cNvSpPr>
          <p:nvPr/>
        </p:nvSpPr>
        <p:spPr bwMode="auto">
          <a:xfrm>
            <a:off x="107950" y="115888"/>
            <a:ext cx="244792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1400">
                <a:solidFill>
                  <a:srgbClr val="FFC000"/>
                </a:solidFill>
              </a:rPr>
              <a:t>Základní jednotka</a:t>
            </a:r>
            <a:endParaRPr lang="cs-CZ" altLang="cs-CZ" sz="1400"/>
          </a:p>
        </p:txBody>
      </p:sp>
      <p:pic>
        <p:nvPicPr>
          <p:cNvPr id="13317" name="Picture 8" descr="Soubor:Sockel 77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4663" y="1484313"/>
            <a:ext cx="2268537" cy="2089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8" name="TextovéPole 1"/>
          <p:cNvSpPr txBox="1">
            <a:spLocks noChangeArrowheads="1"/>
          </p:cNvSpPr>
          <p:nvPr/>
        </p:nvSpPr>
        <p:spPr bwMode="auto">
          <a:xfrm>
            <a:off x="4284663" y="3716338"/>
            <a:ext cx="3455987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800"/>
              <a:t>[cit. 2012-30-06]. Dostupný pod licencí Creative Commons na WWW: </a:t>
            </a:r>
          </a:p>
          <a:p>
            <a:pPr eaLnBrk="1" hangingPunct="1"/>
            <a:r>
              <a:rPr lang="cs-CZ" altLang="cs-CZ" sz="800">
                <a:hlinkClick r:id="rId3"/>
              </a:rPr>
              <a:t>http://commons.wikimedia.org/wiki/File:Sockel_775.jpg</a:t>
            </a:r>
            <a:endParaRPr lang="cs-CZ" altLang="cs-CZ" sz="800"/>
          </a:p>
        </p:txBody>
      </p:sp>
      <p:sp>
        <p:nvSpPr>
          <p:cNvPr id="13319" name="TextovéPole 3"/>
          <p:cNvSpPr txBox="1">
            <a:spLocks noChangeArrowheads="1"/>
          </p:cNvSpPr>
          <p:nvPr/>
        </p:nvSpPr>
        <p:spPr bwMode="auto">
          <a:xfrm>
            <a:off x="6732588" y="1484313"/>
            <a:ext cx="15113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/>
              <a:t>Socket 775</a:t>
            </a:r>
          </a:p>
        </p:txBody>
      </p:sp>
      <p:pic>
        <p:nvPicPr>
          <p:cNvPr id="13320" name="Picture 10" descr="Soubor:SocketA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8313" y="4041775"/>
            <a:ext cx="2820987" cy="2116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21" name="TextovéPole 1"/>
          <p:cNvSpPr txBox="1">
            <a:spLocks noChangeArrowheads="1"/>
          </p:cNvSpPr>
          <p:nvPr/>
        </p:nvSpPr>
        <p:spPr bwMode="auto">
          <a:xfrm>
            <a:off x="468313" y="6308725"/>
            <a:ext cx="3455987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800"/>
              <a:t>[cit. 2012-30-06]. Dostupný pod licencí Creative Commons na WWW: </a:t>
            </a:r>
          </a:p>
          <a:p>
            <a:pPr eaLnBrk="1" hangingPunct="1"/>
            <a:r>
              <a:rPr lang="cs-CZ" altLang="cs-CZ" sz="800">
                <a:hlinkClick r:id="rId5"/>
              </a:rPr>
              <a:t>http://commons.wikimedia.org/wiki/File:SocketA.jpg</a:t>
            </a:r>
            <a:endParaRPr lang="cs-CZ" altLang="cs-CZ" sz="800"/>
          </a:p>
        </p:txBody>
      </p:sp>
      <p:sp>
        <p:nvSpPr>
          <p:cNvPr id="13322" name="TextovéPole 13"/>
          <p:cNvSpPr txBox="1">
            <a:spLocks noChangeArrowheads="1"/>
          </p:cNvSpPr>
          <p:nvPr/>
        </p:nvSpPr>
        <p:spPr bwMode="auto">
          <a:xfrm>
            <a:off x="576263" y="3573463"/>
            <a:ext cx="15113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/>
              <a:t>Socket 462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600" dirty="0"/>
              <a:t>P</a:t>
            </a:r>
            <a:r>
              <a:rPr lang="cs-CZ" sz="3600" dirty="0" smtClean="0"/>
              <a:t>rocesor</a:t>
            </a:r>
          </a:p>
        </p:txBody>
      </p:sp>
      <p:sp>
        <p:nvSpPr>
          <p:cNvPr id="34820" name="Rectangle 4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600200"/>
            <a:ext cx="4475163" cy="3124200"/>
          </a:xfrm>
        </p:spPr>
        <p:txBody>
          <a:bodyPr/>
          <a:lstStyle/>
          <a:p>
            <a:pPr marL="0" indent="0"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cs-CZ" sz="1800" dirty="0" smtClean="0"/>
              <a:t>Nejdůležitější součástka – provádí a řídí veškeré operace počítače</a:t>
            </a:r>
          </a:p>
          <a:p>
            <a:pPr marL="0" indent="0"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endParaRPr lang="cs-CZ" sz="1800" dirty="0" smtClean="0"/>
          </a:p>
          <a:p>
            <a:pPr marL="0" indent="0"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cs-CZ" sz="1800" dirty="0" smtClean="0"/>
              <a:t>Procesor se vkládá do desky do </a:t>
            </a:r>
            <a:r>
              <a:rPr lang="cs-CZ" sz="1800" dirty="0" err="1" smtClean="0"/>
              <a:t>socketu</a:t>
            </a:r>
            <a:r>
              <a:rPr lang="cs-CZ" sz="1800" dirty="0" smtClean="0"/>
              <a:t> který je pro různé typy procesorů rozdílný</a:t>
            </a:r>
          </a:p>
          <a:p>
            <a:pPr marL="0" indent="0"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endParaRPr lang="cs-CZ" sz="1800" dirty="0" smtClean="0"/>
          </a:p>
          <a:p>
            <a:pPr marL="0" indent="0"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cs-CZ" sz="1800" dirty="0" smtClean="0"/>
              <a:t>Rychlost procesoru podstatně ovlivňuje  rychlost celého počítače</a:t>
            </a:r>
          </a:p>
          <a:p>
            <a:pPr marL="0" indent="0"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endParaRPr lang="cs-CZ" sz="1800" dirty="0" smtClean="0"/>
          </a:p>
          <a:p>
            <a:pPr marL="0" indent="0"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cs-CZ" sz="1800" dirty="0" smtClean="0"/>
              <a:t>Taktovací frekvence – kolik instrukcí vykoná procesor  za sec. </a:t>
            </a:r>
          </a:p>
          <a:p>
            <a:pPr marL="0" indent="0"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endParaRPr lang="cs-CZ" sz="1800" dirty="0" smtClean="0"/>
          </a:p>
        </p:txBody>
      </p:sp>
      <p:sp>
        <p:nvSpPr>
          <p:cNvPr id="14340" name="TextovéPole 8"/>
          <p:cNvSpPr txBox="1">
            <a:spLocks noChangeArrowheads="1"/>
          </p:cNvSpPr>
          <p:nvPr/>
        </p:nvSpPr>
        <p:spPr bwMode="auto">
          <a:xfrm>
            <a:off x="107950" y="115888"/>
            <a:ext cx="244792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1400">
                <a:solidFill>
                  <a:srgbClr val="FFC000"/>
                </a:solidFill>
              </a:rPr>
              <a:t>Základní jednotka</a:t>
            </a:r>
            <a:endParaRPr lang="cs-CZ" altLang="cs-CZ" sz="1400"/>
          </a:p>
        </p:txBody>
      </p:sp>
      <p:pic>
        <p:nvPicPr>
          <p:cNvPr id="14341" name="Picture 9" descr="File:IntelCore2DuoE660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8625" y="1268413"/>
            <a:ext cx="2471738" cy="2447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42" name="TextovéPole 1"/>
          <p:cNvSpPr txBox="1">
            <a:spLocks noChangeArrowheads="1"/>
          </p:cNvSpPr>
          <p:nvPr/>
        </p:nvSpPr>
        <p:spPr bwMode="auto">
          <a:xfrm>
            <a:off x="4932363" y="3886200"/>
            <a:ext cx="3455987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800"/>
              <a:t>[cit. 2012-30-06]. Dostupný pod licencí Creative Commons na WWW: </a:t>
            </a:r>
          </a:p>
          <a:p>
            <a:pPr eaLnBrk="1" hangingPunct="1"/>
            <a:r>
              <a:rPr lang="cs-CZ" altLang="cs-CZ" sz="800">
                <a:hlinkClick r:id="rId3"/>
              </a:rPr>
              <a:t>http://commons.wikimedia.org/wiki/File:IntelCore2DuoE6600.jpg</a:t>
            </a:r>
            <a:endParaRPr lang="cs-CZ" altLang="cs-CZ" sz="800"/>
          </a:p>
        </p:txBody>
      </p:sp>
      <p:pic>
        <p:nvPicPr>
          <p:cNvPr id="14343" name="Picture 13" descr="Intel Sandy Bridge will Account for 20 of Intel Desktops in Q1 2011 Dell Sandy Bridge / Cougar Point Laptop: Release and Specs for 2011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00688" y="4365625"/>
            <a:ext cx="2460625" cy="1914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44" name="TextovéPole 1"/>
          <p:cNvSpPr txBox="1">
            <a:spLocks noChangeArrowheads="1"/>
          </p:cNvSpPr>
          <p:nvPr/>
        </p:nvSpPr>
        <p:spPr bwMode="auto">
          <a:xfrm>
            <a:off x="5002213" y="6381750"/>
            <a:ext cx="3457575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800"/>
              <a:t>[cit. 2012-30-06]. Dostupný pod licencí Creative Commons na WWW: </a:t>
            </a:r>
          </a:p>
          <a:p>
            <a:pPr eaLnBrk="1" hangingPunct="1"/>
            <a:r>
              <a:rPr lang="cs-CZ" altLang="cs-CZ" sz="800">
                <a:hlinkClick r:id="rId5"/>
              </a:rPr>
              <a:t>http://commons.wikimedia.org/wiki/File:Intel_SB82437VX.jpg</a:t>
            </a:r>
            <a:endParaRPr lang="cs-CZ" altLang="cs-CZ" sz="800"/>
          </a:p>
        </p:txBody>
      </p:sp>
      <p:sp>
        <p:nvSpPr>
          <p:cNvPr id="14345" name="TextovéPole 4"/>
          <p:cNvSpPr txBox="1">
            <a:spLocks noChangeArrowheads="1"/>
          </p:cNvSpPr>
          <p:nvPr/>
        </p:nvSpPr>
        <p:spPr bwMode="auto">
          <a:xfrm>
            <a:off x="157163" y="4868863"/>
            <a:ext cx="5214937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2000"/>
              <a:t>Dnes se používají VÍCEJÁDROVÉ procesory (dva a více procesorů v jednom jádře) – větší výkon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600" dirty="0" smtClean="0"/>
              <a:t>Chladič procesoru</a:t>
            </a:r>
          </a:p>
        </p:txBody>
      </p:sp>
      <p:sp>
        <p:nvSpPr>
          <p:cNvPr id="40964" name="Rectangle 4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  <a:defRPr/>
            </a:pPr>
            <a:r>
              <a:rPr lang="cs-CZ" sz="2000" dirty="0" smtClean="0"/>
              <a:t>Současné procesory jsou tak výkonné, že vyvíjejí nadměrné množství tepla, které se musí odvádět. </a:t>
            </a:r>
            <a:r>
              <a:rPr lang="cs-CZ" sz="2000" dirty="0" smtClean="0"/>
              <a:t>Pokud se teplo </a:t>
            </a:r>
            <a:r>
              <a:rPr lang="cs-CZ" sz="2000" dirty="0" smtClean="0"/>
              <a:t>neodvede, </a:t>
            </a:r>
            <a:r>
              <a:rPr lang="cs-CZ" sz="2000" dirty="0" smtClean="0"/>
              <a:t>procesor přestane pracovat.</a:t>
            </a:r>
            <a:endParaRPr lang="cs-CZ" sz="2000" dirty="0" smtClean="0"/>
          </a:p>
          <a:p>
            <a:pPr eaLnBrk="1" hangingPunct="1">
              <a:lnSpc>
                <a:spcPct val="80000"/>
              </a:lnSpc>
              <a:defRPr/>
            </a:pPr>
            <a:endParaRPr lang="cs-CZ" sz="2000" dirty="0" smtClean="0"/>
          </a:p>
          <a:p>
            <a:pPr eaLnBrk="1" hangingPunct="1">
              <a:lnSpc>
                <a:spcPct val="80000"/>
              </a:lnSpc>
              <a:defRPr/>
            </a:pPr>
            <a:r>
              <a:rPr lang="cs-CZ" sz="2000" dirty="0" smtClean="0"/>
              <a:t>Pasivní chlazení – žebrový chladič odvádějící teplo</a:t>
            </a:r>
          </a:p>
          <a:p>
            <a:pPr eaLnBrk="1" hangingPunct="1">
              <a:lnSpc>
                <a:spcPct val="80000"/>
              </a:lnSpc>
              <a:defRPr/>
            </a:pPr>
            <a:endParaRPr lang="cs-CZ" sz="2000" dirty="0" smtClean="0"/>
          </a:p>
          <a:p>
            <a:pPr eaLnBrk="1" hangingPunct="1">
              <a:lnSpc>
                <a:spcPct val="80000"/>
              </a:lnSpc>
              <a:defRPr/>
            </a:pPr>
            <a:r>
              <a:rPr lang="cs-CZ" sz="2000" dirty="0" smtClean="0"/>
              <a:t>Aktivní chladič – na pasivní chladič je přidán </a:t>
            </a:r>
            <a:r>
              <a:rPr lang="cs-CZ" sz="2000" dirty="0" smtClean="0"/>
              <a:t>ventilátor, </a:t>
            </a:r>
            <a:r>
              <a:rPr lang="cs-CZ" sz="2000" dirty="0" smtClean="0"/>
              <a:t>který daleko lépe odvádí teplo </a:t>
            </a:r>
          </a:p>
        </p:txBody>
      </p:sp>
      <p:sp>
        <p:nvSpPr>
          <p:cNvPr id="15364" name="TextovéPole 6"/>
          <p:cNvSpPr txBox="1">
            <a:spLocks noChangeArrowheads="1"/>
          </p:cNvSpPr>
          <p:nvPr/>
        </p:nvSpPr>
        <p:spPr bwMode="auto">
          <a:xfrm>
            <a:off x="107950" y="115888"/>
            <a:ext cx="244792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1400">
                <a:solidFill>
                  <a:srgbClr val="FFC000"/>
                </a:solidFill>
              </a:rPr>
              <a:t>Základní jednotka</a:t>
            </a:r>
            <a:endParaRPr lang="cs-CZ" altLang="cs-CZ" sz="1400"/>
          </a:p>
        </p:txBody>
      </p:sp>
      <p:pic>
        <p:nvPicPr>
          <p:cNvPr id="15365" name="Picture 7" descr="Soubor:Pasivni chladic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95963" y="1268413"/>
            <a:ext cx="2530475" cy="1892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6" name="TextovéPole 1"/>
          <p:cNvSpPr txBox="1">
            <a:spLocks noChangeArrowheads="1"/>
          </p:cNvSpPr>
          <p:nvPr/>
        </p:nvSpPr>
        <p:spPr bwMode="auto">
          <a:xfrm>
            <a:off x="5219700" y="3284538"/>
            <a:ext cx="3455988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800"/>
              <a:t>[cit. 2012-30-06]. Dostupný pod licencí Creative Commons na WWW: </a:t>
            </a:r>
          </a:p>
          <a:p>
            <a:pPr eaLnBrk="1" hangingPunct="1"/>
            <a:r>
              <a:rPr lang="cs-CZ" altLang="cs-CZ" sz="800">
                <a:hlinkClick r:id="rId3"/>
              </a:rPr>
              <a:t>http://commons.wikimedia.org/wiki/File:Pasivni_chladic.jpg</a:t>
            </a:r>
            <a:endParaRPr lang="cs-CZ" altLang="cs-CZ" sz="800"/>
          </a:p>
        </p:txBody>
      </p:sp>
      <p:pic>
        <p:nvPicPr>
          <p:cNvPr id="15367" name="Picture 9" descr="File:Cooler Heatpipe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24525" y="3860800"/>
            <a:ext cx="2447925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8" name="TextovéPole 1"/>
          <p:cNvSpPr txBox="1">
            <a:spLocks noChangeArrowheads="1"/>
          </p:cNvSpPr>
          <p:nvPr/>
        </p:nvSpPr>
        <p:spPr bwMode="auto">
          <a:xfrm>
            <a:off x="5178425" y="5876925"/>
            <a:ext cx="3714750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800"/>
              <a:t>[cit. 2012-30-06]. Dostupný pod licencí Creative Commons na WWW: </a:t>
            </a:r>
          </a:p>
          <a:p>
            <a:pPr eaLnBrk="1" hangingPunct="1"/>
            <a:r>
              <a:rPr lang="cs-CZ" altLang="cs-CZ" sz="800">
                <a:hlinkClick r:id="rId5"/>
              </a:rPr>
              <a:t>http://commons.wikimedia.org/wiki/File:Cooler_Heatpipe.jpg?uselang=cs</a:t>
            </a:r>
            <a:endParaRPr lang="cs-CZ" altLang="cs-CZ" sz="8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600" dirty="0"/>
              <a:t>P</a:t>
            </a:r>
            <a:r>
              <a:rPr lang="cs-CZ" sz="3600" dirty="0" smtClean="0"/>
              <a:t>aměť RAM</a:t>
            </a:r>
          </a:p>
        </p:txBody>
      </p:sp>
      <p:sp>
        <p:nvSpPr>
          <p:cNvPr id="44036" name="Rectangle 4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  <a:defRPr/>
            </a:pPr>
            <a:r>
              <a:rPr lang="cs-CZ" sz="2000" dirty="0" smtClean="0"/>
              <a:t>Počítač zpracovává každou sec statisíce operací a musí si mezi výpočty ukládat do rychle přístupné paměti.</a:t>
            </a:r>
          </a:p>
          <a:p>
            <a:pPr eaLnBrk="1" hangingPunct="1">
              <a:lnSpc>
                <a:spcPct val="80000"/>
              </a:lnSpc>
              <a:defRPr/>
            </a:pPr>
            <a:endParaRPr lang="cs-CZ" sz="2000" dirty="0" smtClean="0"/>
          </a:p>
          <a:p>
            <a:pPr eaLnBrk="1" hangingPunct="1">
              <a:lnSpc>
                <a:spcPct val="80000"/>
              </a:lnSpc>
              <a:defRPr/>
            </a:pPr>
            <a:r>
              <a:rPr lang="cs-CZ" sz="2000" dirty="0" smtClean="0"/>
              <a:t>RAM (</a:t>
            </a:r>
            <a:r>
              <a:rPr lang="cs-CZ" sz="2000" dirty="0" err="1" smtClean="0"/>
              <a:t>Randos</a:t>
            </a:r>
            <a:r>
              <a:rPr lang="cs-CZ" sz="2000" dirty="0" smtClean="0"/>
              <a:t> </a:t>
            </a:r>
            <a:r>
              <a:rPr lang="cs-CZ" sz="2000" dirty="0" err="1" smtClean="0"/>
              <a:t>Acces</a:t>
            </a:r>
            <a:r>
              <a:rPr lang="cs-CZ" sz="2000" dirty="0" smtClean="0"/>
              <a:t> </a:t>
            </a:r>
            <a:r>
              <a:rPr lang="cs-CZ" sz="2000" dirty="0" err="1" smtClean="0"/>
              <a:t>Memory</a:t>
            </a:r>
            <a:r>
              <a:rPr lang="cs-CZ" sz="2000" dirty="0" smtClean="0"/>
              <a:t>) operační paměť několikanásobně rychlejší než harddisk</a:t>
            </a:r>
          </a:p>
          <a:p>
            <a:pPr marL="0" indent="0"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endParaRPr lang="cs-CZ" sz="2000" dirty="0" smtClean="0"/>
          </a:p>
        </p:txBody>
      </p:sp>
      <p:pic>
        <p:nvPicPr>
          <p:cNvPr id="16388" name="Picture 8" descr="File:DIMM DDR3 1600 low voltage IMGP6412 wp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3800" y="1557338"/>
            <a:ext cx="3744913" cy="2919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89" name="TextovéPole 10"/>
          <p:cNvSpPr txBox="1">
            <a:spLocks noChangeArrowheads="1"/>
          </p:cNvSpPr>
          <p:nvPr/>
        </p:nvSpPr>
        <p:spPr bwMode="auto">
          <a:xfrm>
            <a:off x="107950" y="115888"/>
            <a:ext cx="244792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1400">
                <a:solidFill>
                  <a:srgbClr val="FFC000"/>
                </a:solidFill>
              </a:rPr>
              <a:t>Základní jednotka</a:t>
            </a:r>
            <a:endParaRPr lang="cs-CZ" altLang="cs-CZ" sz="1400"/>
          </a:p>
        </p:txBody>
      </p:sp>
      <p:sp>
        <p:nvSpPr>
          <p:cNvPr id="16390" name="TextovéPole 1"/>
          <p:cNvSpPr txBox="1">
            <a:spLocks noChangeArrowheads="1"/>
          </p:cNvSpPr>
          <p:nvPr/>
        </p:nvSpPr>
        <p:spPr bwMode="auto">
          <a:xfrm>
            <a:off x="4999038" y="4652963"/>
            <a:ext cx="37131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800"/>
              <a:t>[cit. 2012-30-06]. Dostupný pod licencí Creative Commons na WWW: </a:t>
            </a:r>
          </a:p>
          <a:p>
            <a:pPr eaLnBrk="1" hangingPunct="1"/>
            <a:r>
              <a:rPr lang="cs-CZ" altLang="cs-CZ" sz="800">
                <a:hlinkClick r:id="rId3"/>
              </a:rPr>
              <a:t>http://commons.wikimedia.org/wiki/File:DIMM_DDR3_1600_low_voltage_IMGP6412_wp.jpg?uselang=cs</a:t>
            </a:r>
            <a:endParaRPr lang="cs-CZ" altLang="cs-CZ" sz="8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600" dirty="0"/>
              <a:t>H</a:t>
            </a:r>
            <a:r>
              <a:rPr lang="cs-CZ" sz="3600" dirty="0" smtClean="0"/>
              <a:t>arddisk</a:t>
            </a:r>
          </a:p>
        </p:txBody>
      </p:sp>
      <p:sp>
        <p:nvSpPr>
          <p:cNvPr id="48132" name="Rectangle 4"/>
          <p:cNvSpPr>
            <a:spLocks noGrp="1" noChangeArrowheads="1"/>
          </p:cNvSpPr>
          <p:nvPr>
            <p:ph type="body" sz="half" idx="1"/>
          </p:nvPr>
        </p:nvSpPr>
        <p:spPr>
          <a:xfrm>
            <a:off x="107950" y="1600200"/>
            <a:ext cx="4608513" cy="2620963"/>
          </a:xfrm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cs-CZ" sz="2000" dirty="0" smtClean="0"/>
              <a:t>Hlavní záznamové medium počítače</a:t>
            </a:r>
          </a:p>
          <a:p>
            <a:pPr eaLnBrk="1" hangingPunct="1">
              <a:lnSpc>
                <a:spcPct val="90000"/>
              </a:lnSpc>
              <a:defRPr/>
            </a:pPr>
            <a:endParaRPr lang="cs-CZ" sz="2000" dirty="0" smtClean="0"/>
          </a:p>
          <a:p>
            <a:pPr eaLnBrk="1" hangingPunct="1">
              <a:lnSpc>
                <a:spcPct val="90000"/>
              </a:lnSpc>
              <a:defRPr/>
            </a:pPr>
            <a:r>
              <a:rPr lang="cs-CZ" sz="2000" dirty="0" smtClean="0"/>
              <a:t>Kapacita  250 GB – 5000 GB (5 TB – </a:t>
            </a:r>
            <a:r>
              <a:rPr lang="cs-CZ" sz="2000" dirty="0" err="1" smtClean="0"/>
              <a:t>terabytů</a:t>
            </a:r>
            <a:r>
              <a:rPr lang="cs-CZ" sz="2000" dirty="0" smtClean="0"/>
              <a:t>))</a:t>
            </a:r>
          </a:p>
          <a:p>
            <a:pPr eaLnBrk="1" hangingPunct="1">
              <a:lnSpc>
                <a:spcPct val="90000"/>
              </a:lnSpc>
              <a:defRPr/>
            </a:pPr>
            <a:endParaRPr lang="cs-CZ" sz="2000" dirty="0" smtClean="0"/>
          </a:p>
          <a:p>
            <a:pPr eaLnBrk="1" hangingPunct="1">
              <a:lnSpc>
                <a:spcPct val="90000"/>
              </a:lnSpc>
              <a:defRPr/>
            </a:pPr>
            <a:r>
              <a:rPr lang="cs-CZ" sz="2000" dirty="0" smtClean="0"/>
              <a:t>Po vypnutí elektrického proudu data na harddisku zůstávají</a:t>
            </a:r>
          </a:p>
        </p:txBody>
      </p:sp>
      <p:sp>
        <p:nvSpPr>
          <p:cNvPr id="17412" name="TextovéPole 5"/>
          <p:cNvSpPr txBox="1">
            <a:spLocks noChangeArrowheads="1"/>
          </p:cNvSpPr>
          <p:nvPr/>
        </p:nvSpPr>
        <p:spPr bwMode="auto">
          <a:xfrm>
            <a:off x="107950" y="115888"/>
            <a:ext cx="244792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1400">
                <a:solidFill>
                  <a:srgbClr val="FFC000"/>
                </a:solidFill>
              </a:rPr>
              <a:t>Základní jednotka</a:t>
            </a:r>
            <a:endParaRPr lang="cs-CZ" altLang="cs-CZ" sz="1400"/>
          </a:p>
        </p:txBody>
      </p:sp>
      <p:pic>
        <p:nvPicPr>
          <p:cNvPr id="17413" name="Picture 6" descr="File:Harddisk 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92725" y="1557338"/>
            <a:ext cx="3505200" cy="2730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4" name="TextovéPole 1"/>
          <p:cNvSpPr txBox="1">
            <a:spLocks noChangeArrowheads="1"/>
          </p:cNvSpPr>
          <p:nvPr/>
        </p:nvSpPr>
        <p:spPr bwMode="auto">
          <a:xfrm>
            <a:off x="4999038" y="4652963"/>
            <a:ext cx="3713162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800"/>
              <a:t>[cit. 2012-30-06]. Dostupný pod licencí Creative Commons na WWW: </a:t>
            </a:r>
          </a:p>
          <a:p>
            <a:pPr eaLnBrk="1" hangingPunct="1"/>
            <a:r>
              <a:rPr lang="cs-CZ" altLang="cs-CZ" sz="800">
                <a:hlinkClick r:id="rId3"/>
              </a:rPr>
              <a:t>http://commons.wikimedia.org/wiki/File:Harddisk_1.jpg</a:t>
            </a:r>
            <a:endParaRPr lang="cs-CZ" altLang="cs-CZ" sz="8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600" dirty="0"/>
              <a:t>G</a:t>
            </a:r>
            <a:r>
              <a:rPr lang="cs-CZ" sz="3600" dirty="0" smtClean="0"/>
              <a:t>rafická karta</a:t>
            </a:r>
          </a:p>
        </p:txBody>
      </p:sp>
      <p:sp>
        <p:nvSpPr>
          <p:cNvPr id="66564" name="Rectangle 4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179388" y="1628775"/>
            <a:ext cx="4043362" cy="2087563"/>
          </a:xfrm>
        </p:spPr>
        <p:txBody>
          <a:bodyPr/>
          <a:lstStyle/>
          <a:p>
            <a:pPr marL="0" indent="0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s-CZ" sz="2000" dirty="0" smtClean="0"/>
              <a:t>Slouží k přenosu dat na grafické výstupní zařízení monitor</a:t>
            </a:r>
          </a:p>
          <a:p>
            <a:pPr marL="0" indent="0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endParaRPr lang="cs-CZ" sz="2000" dirty="0" smtClean="0"/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s-CZ" sz="2000" dirty="0" smtClean="0"/>
              <a:t>		- LCD monitor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s-CZ" sz="2000" dirty="0" smtClean="0"/>
              <a:t>		- dataprojektor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s-CZ" sz="2000" dirty="0" smtClean="0"/>
              <a:t>		- televize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endParaRPr lang="cs-CZ" sz="2000" dirty="0" smtClean="0"/>
          </a:p>
        </p:txBody>
      </p:sp>
      <p:sp>
        <p:nvSpPr>
          <p:cNvPr id="18436" name="TextovéPole 6"/>
          <p:cNvSpPr txBox="1">
            <a:spLocks noChangeArrowheads="1"/>
          </p:cNvSpPr>
          <p:nvPr/>
        </p:nvSpPr>
        <p:spPr bwMode="auto">
          <a:xfrm>
            <a:off x="107950" y="115888"/>
            <a:ext cx="244792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1400">
                <a:solidFill>
                  <a:srgbClr val="FFC000"/>
                </a:solidFill>
              </a:rPr>
              <a:t>Základní jednotka</a:t>
            </a:r>
            <a:endParaRPr lang="cs-CZ" altLang="cs-CZ" sz="1400"/>
          </a:p>
        </p:txBody>
      </p:sp>
      <p:pic>
        <p:nvPicPr>
          <p:cNvPr id="18437" name="Picture 7" descr="File:ATI Radeon HD 4890 Graphics Card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54625" y="1276350"/>
            <a:ext cx="3627438" cy="2873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8" name="TextovéPole 1"/>
          <p:cNvSpPr txBox="1">
            <a:spLocks noChangeArrowheads="1"/>
          </p:cNvSpPr>
          <p:nvPr/>
        </p:nvSpPr>
        <p:spPr bwMode="auto">
          <a:xfrm>
            <a:off x="4751388" y="4246563"/>
            <a:ext cx="4176712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800"/>
              <a:t>[cit. 2012-30-06]. Dostupný pod licencí Creative Commons na WWW: </a:t>
            </a:r>
          </a:p>
          <a:p>
            <a:pPr eaLnBrk="1" hangingPunct="1"/>
            <a:r>
              <a:rPr lang="cs-CZ" altLang="cs-CZ" sz="800">
                <a:hlinkClick r:id="rId3"/>
              </a:rPr>
              <a:t>http://commons.wikimedia.org/wiki/File:ATI_Radeon_HD_4890_Graphics_Card.jpg</a:t>
            </a:r>
            <a:endParaRPr lang="cs-CZ" altLang="cs-CZ" sz="800"/>
          </a:p>
        </p:txBody>
      </p:sp>
      <p:pic>
        <p:nvPicPr>
          <p:cNvPr id="18439" name="Picture 9" descr="File:DVI D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1188" y="5289550"/>
            <a:ext cx="1944687" cy="995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40" name="TextovéPole 9"/>
          <p:cNvSpPr txBox="1">
            <a:spLocks noChangeArrowheads="1"/>
          </p:cNvSpPr>
          <p:nvPr/>
        </p:nvSpPr>
        <p:spPr bwMode="auto">
          <a:xfrm>
            <a:off x="512763" y="4581525"/>
            <a:ext cx="214312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2400"/>
              <a:t>DVI</a:t>
            </a:r>
          </a:p>
          <a:p>
            <a:pPr algn="ctr" eaLnBrk="1" hangingPunct="1"/>
            <a:r>
              <a:rPr lang="cs-CZ" altLang="cs-CZ" sz="1600"/>
              <a:t>výstup na LCD</a:t>
            </a:r>
          </a:p>
        </p:txBody>
      </p:sp>
      <p:pic>
        <p:nvPicPr>
          <p:cNvPr id="18441" name="Picture 11" descr="File:HDMI connector-female PNr°0057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059113" y="5289550"/>
            <a:ext cx="2295525" cy="1003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42" name="TextovéPole 6"/>
          <p:cNvSpPr txBox="1">
            <a:spLocks noChangeArrowheads="1"/>
          </p:cNvSpPr>
          <p:nvPr/>
        </p:nvSpPr>
        <p:spPr bwMode="auto">
          <a:xfrm>
            <a:off x="3059113" y="4246563"/>
            <a:ext cx="1571625" cy="892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2400"/>
              <a:t>HDMI</a:t>
            </a:r>
          </a:p>
          <a:p>
            <a:pPr algn="ctr" eaLnBrk="1" hangingPunct="1"/>
            <a:r>
              <a:rPr lang="cs-CZ" altLang="cs-CZ" sz="1400"/>
              <a:t>výstup</a:t>
            </a:r>
          </a:p>
          <a:p>
            <a:pPr algn="ctr" eaLnBrk="1" hangingPunct="1"/>
            <a:r>
              <a:rPr lang="cs-CZ" altLang="cs-CZ" sz="1400"/>
              <a:t>Na Digital TV</a:t>
            </a:r>
          </a:p>
        </p:txBody>
      </p:sp>
      <p:pic>
        <p:nvPicPr>
          <p:cNvPr id="18443" name="Picture 13" descr="http://upload.wikimedia.org/wikipedia/commons/thumb/9/94/VGA_female_connector.jpg/320px-VGA_female_connector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300788" y="5289550"/>
            <a:ext cx="2016125" cy="893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44" name="TextovéPole 1"/>
          <p:cNvSpPr txBox="1">
            <a:spLocks noChangeArrowheads="1"/>
          </p:cNvSpPr>
          <p:nvPr/>
        </p:nvSpPr>
        <p:spPr bwMode="auto">
          <a:xfrm>
            <a:off x="5889625" y="6292850"/>
            <a:ext cx="328453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800"/>
              <a:t>[cit. 2012-30-06]. Dostupný pod licencí Creative Commons na WWW: </a:t>
            </a:r>
          </a:p>
          <a:p>
            <a:pPr eaLnBrk="1" hangingPunct="1"/>
            <a:r>
              <a:rPr lang="cs-CZ" altLang="cs-CZ" sz="800">
                <a:hlinkClick r:id="rId7"/>
              </a:rPr>
              <a:t>http://commons.wikimedia.org/wiki/File:VGA_female_connector.jpg</a:t>
            </a:r>
            <a:endParaRPr lang="cs-CZ" altLang="cs-CZ" sz="800"/>
          </a:p>
        </p:txBody>
      </p:sp>
      <p:sp>
        <p:nvSpPr>
          <p:cNvPr id="18445" name="TextovéPole 1"/>
          <p:cNvSpPr txBox="1">
            <a:spLocks noChangeArrowheads="1"/>
          </p:cNvSpPr>
          <p:nvPr/>
        </p:nvSpPr>
        <p:spPr bwMode="auto">
          <a:xfrm>
            <a:off x="2555875" y="6302375"/>
            <a:ext cx="34559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800"/>
              <a:t>[cit. 2012-30-06]. Dostupný pod licencí Creative Commons na WWW: </a:t>
            </a:r>
          </a:p>
          <a:p>
            <a:pPr eaLnBrk="1" hangingPunct="1"/>
            <a:r>
              <a:rPr lang="cs-CZ" altLang="cs-CZ" sz="800">
                <a:hlinkClick r:id="rId8"/>
              </a:rPr>
              <a:t>http://commons.wikimedia.org/wiki/File:HDMI_connector-female_PNr%C2%B00057.jpg</a:t>
            </a:r>
            <a:endParaRPr lang="cs-CZ" altLang="cs-CZ" sz="800"/>
          </a:p>
        </p:txBody>
      </p:sp>
      <p:sp>
        <p:nvSpPr>
          <p:cNvPr id="18446" name="TextovéPole 1"/>
          <p:cNvSpPr txBox="1">
            <a:spLocks noChangeArrowheads="1"/>
          </p:cNvSpPr>
          <p:nvPr/>
        </p:nvSpPr>
        <p:spPr bwMode="auto">
          <a:xfrm>
            <a:off x="-12700" y="6302375"/>
            <a:ext cx="27368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800"/>
              <a:t>[cit. 2012-30-06]. Dostupný pod licencí Creative Commons na WWW: </a:t>
            </a:r>
          </a:p>
          <a:p>
            <a:pPr eaLnBrk="1" hangingPunct="1"/>
            <a:r>
              <a:rPr lang="cs-CZ" altLang="cs-CZ" sz="800">
                <a:hlinkClick r:id="rId9"/>
              </a:rPr>
              <a:t>http://commons.wikimedia.org/wiki/File:DVI_D.jpg</a:t>
            </a:r>
            <a:endParaRPr lang="cs-CZ" altLang="cs-CZ" sz="800"/>
          </a:p>
        </p:txBody>
      </p:sp>
      <p:sp>
        <p:nvSpPr>
          <p:cNvPr id="18447" name="TextovéPole 9"/>
          <p:cNvSpPr txBox="1">
            <a:spLocks noChangeArrowheads="1"/>
          </p:cNvSpPr>
          <p:nvPr/>
        </p:nvSpPr>
        <p:spPr bwMode="auto">
          <a:xfrm>
            <a:off x="6237288" y="4581525"/>
            <a:ext cx="214312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2400"/>
              <a:t>VGA</a:t>
            </a:r>
          </a:p>
          <a:p>
            <a:pPr algn="ctr" eaLnBrk="1" hangingPunct="1"/>
            <a:r>
              <a:rPr lang="cs-CZ" altLang="cs-CZ" sz="1600"/>
              <a:t>výstup na monitor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600" dirty="0"/>
              <a:t>T</a:t>
            </a:r>
            <a:r>
              <a:rPr lang="cs-CZ" sz="3600" dirty="0" smtClean="0"/>
              <a:t>elevizní karta (tuner)</a:t>
            </a:r>
          </a:p>
        </p:txBody>
      </p:sp>
      <p:sp>
        <p:nvSpPr>
          <p:cNvPr id="69638" name="Rectangle 6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  <a:defRPr/>
            </a:pPr>
            <a:r>
              <a:rPr lang="cs-CZ" sz="2000" dirty="0" smtClean="0"/>
              <a:t>Umožňuje příjem televizních programů, rádia, teletextu, videa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cs-CZ" sz="2000" dirty="0" smtClean="0"/>
              <a:t>    a jejich vysílání na monitor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endParaRPr lang="cs-CZ" sz="2000" dirty="0" smtClean="0"/>
          </a:p>
          <a:p>
            <a:pPr eaLnBrk="1" hangingPunct="1">
              <a:lnSpc>
                <a:spcPct val="80000"/>
              </a:lnSpc>
              <a:defRPr/>
            </a:pPr>
            <a:r>
              <a:rPr lang="cs-CZ" sz="2000" dirty="0" smtClean="0"/>
              <a:t>lze zachytávat jednotlivé obrázky, nahrávat na video, listovat teletextem</a:t>
            </a:r>
          </a:p>
          <a:p>
            <a:pPr eaLnBrk="1" hangingPunct="1">
              <a:lnSpc>
                <a:spcPct val="80000"/>
              </a:lnSpc>
              <a:defRPr/>
            </a:pPr>
            <a:endParaRPr lang="cs-CZ" sz="2000" dirty="0" smtClean="0"/>
          </a:p>
          <a:p>
            <a:pPr eaLnBrk="1" hangingPunct="1">
              <a:lnSpc>
                <a:spcPct val="80000"/>
              </a:lnSpc>
              <a:defRPr/>
            </a:pPr>
            <a:r>
              <a:rPr lang="cs-CZ" sz="2000" dirty="0" smtClean="0"/>
              <a:t>Vstup </a:t>
            </a:r>
            <a:r>
              <a:rPr lang="cs-CZ" sz="2000" dirty="0" err="1" smtClean="0"/>
              <a:t>koaxialního</a:t>
            </a:r>
            <a:r>
              <a:rPr lang="cs-CZ" sz="2000" dirty="0" smtClean="0"/>
              <a:t> kabelu</a:t>
            </a:r>
          </a:p>
          <a:p>
            <a:pPr eaLnBrk="1" hangingPunct="1">
              <a:lnSpc>
                <a:spcPct val="80000"/>
              </a:lnSpc>
              <a:defRPr/>
            </a:pPr>
            <a:endParaRPr lang="cs-CZ" sz="2000" dirty="0" smtClean="0"/>
          </a:p>
          <a:p>
            <a:pPr eaLnBrk="1" hangingPunct="1">
              <a:lnSpc>
                <a:spcPct val="80000"/>
              </a:lnSpc>
              <a:defRPr/>
            </a:pPr>
            <a:r>
              <a:rPr lang="cs-CZ" sz="2000" dirty="0" smtClean="0"/>
              <a:t>Výstup na </a:t>
            </a:r>
            <a:r>
              <a:rPr lang="cs-CZ" sz="2000" dirty="0" err="1" smtClean="0"/>
              <a:t>koaxialní</a:t>
            </a:r>
            <a:r>
              <a:rPr lang="cs-CZ" sz="2000" dirty="0" smtClean="0"/>
              <a:t> kabel</a:t>
            </a:r>
          </a:p>
          <a:p>
            <a:pPr eaLnBrk="1" hangingPunct="1">
              <a:lnSpc>
                <a:spcPct val="80000"/>
              </a:lnSpc>
              <a:defRPr/>
            </a:pPr>
            <a:endParaRPr lang="cs-CZ" sz="2000" dirty="0" smtClean="0"/>
          </a:p>
          <a:p>
            <a:pPr eaLnBrk="1" hangingPunct="1">
              <a:lnSpc>
                <a:spcPct val="80000"/>
              </a:lnSpc>
              <a:defRPr/>
            </a:pPr>
            <a:r>
              <a:rPr lang="cs-CZ" sz="2000" dirty="0" smtClean="0"/>
              <a:t>Výstup stereo zvuku</a:t>
            </a:r>
          </a:p>
          <a:p>
            <a:pPr eaLnBrk="1" hangingPunct="1">
              <a:lnSpc>
                <a:spcPct val="80000"/>
              </a:lnSpc>
              <a:defRPr/>
            </a:pPr>
            <a:endParaRPr lang="cs-CZ" sz="2000" dirty="0" smtClean="0"/>
          </a:p>
          <a:p>
            <a:pPr eaLnBrk="1" hangingPunct="1">
              <a:lnSpc>
                <a:spcPct val="80000"/>
              </a:lnSpc>
              <a:defRPr/>
            </a:pPr>
            <a:r>
              <a:rPr lang="cs-CZ" sz="2000" dirty="0" smtClean="0"/>
              <a:t>Výstup na TV (S-video, </a:t>
            </a:r>
            <a:r>
              <a:rPr lang="cs-CZ" sz="2000" dirty="0" err="1" smtClean="0"/>
              <a:t>Cinch</a:t>
            </a:r>
            <a:r>
              <a:rPr lang="cs-CZ" sz="2000" dirty="0" smtClean="0"/>
              <a:t>)</a:t>
            </a:r>
          </a:p>
        </p:txBody>
      </p:sp>
      <p:sp>
        <p:nvSpPr>
          <p:cNvPr id="19460" name="TextovéPole 5"/>
          <p:cNvSpPr txBox="1">
            <a:spLocks noChangeArrowheads="1"/>
          </p:cNvSpPr>
          <p:nvPr/>
        </p:nvSpPr>
        <p:spPr bwMode="auto">
          <a:xfrm>
            <a:off x="107950" y="115888"/>
            <a:ext cx="244792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1400">
                <a:solidFill>
                  <a:srgbClr val="FFC000"/>
                </a:solidFill>
              </a:rPr>
              <a:t>Základní jednotka</a:t>
            </a:r>
            <a:endParaRPr lang="cs-CZ" altLang="cs-CZ" sz="1400"/>
          </a:p>
        </p:txBody>
      </p:sp>
      <p:pic>
        <p:nvPicPr>
          <p:cNvPr id="19461" name="Picture 6" descr="http://upload.wikimedia.org/wikipedia/commons/thumb/c/cc/AVerMedia_TVPhone98.jpg/320px-AVerMedia_TVPhone9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3438" y="1484313"/>
            <a:ext cx="3889375" cy="2916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62" name="TextovéPole 1"/>
          <p:cNvSpPr txBox="1">
            <a:spLocks noChangeArrowheads="1"/>
          </p:cNvSpPr>
          <p:nvPr/>
        </p:nvSpPr>
        <p:spPr bwMode="auto">
          <a:xfrm>
            <a:off x="4643438" y="4584700"/>
            <a:ext cx="4176712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800"/>
              <a:t>[cit. 2012-30-06]. Dostupný pod licencí Creative Commons na WWW: </a:t>
            </a:r>
          </a:p>
          <a:p>
            <a:pPr eaLnBrk="1" hangingPunct="1"/>
            <a:r>
              <a:rPr lang="cs-CZ" altLang="cs-CZ" sz="800">
                <a:hlinkClick r:id="rId3"/>
              </a:rPr>
              <a:t>http://commons.wikimedia.org/wiki/File:AVerMedia_TVPhone98.jpg</a:t>
            </a:r>
            <a:endParaRPr lang="cs-CZ" altLang="cs-CZ" sz="8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600" dirty="0"/>
              <a:t>Z</a:t>
            </a:r>
            <a:r>
              <a:rPr lang="cs-CZ" sz="3600" dirty="0" smtClean="0"/>
              <a:t>vuková karta</a:t>
            </a:r>
          </a:p>
        </p:txBody>
      </p:sp>
      <p:sp>
        <p:nvSpPr>
          <p:cNvPr id="73732" name="Rectangle 4"/>
          <p:cNvSpPr>
            <a:spLocks noGrp="1" noChangeArrowheads="1"/>
          </p:cNvSpPr>
          <p:nvPr>
            <p:ph type="body" sz="half" idx="1"/>
          </p:nvPr>
        </p:nvSpPr>
        <p:spPr>
          <a:xfrm>
            <a:off x="250825" y="1196975"/>
            <a:ext cx="4038600" cy="4495800"/>
          </a:xfrm>
        </p:spPr>
        <p:txBody>
          <a:bodyPr/>
          <a:lstStyle/>
          <a:p>
            <a:pPr marL="0" indent="0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s-CZ" sz="2000" dirty="0" smtClean="0"/>
              <a:t>Slouží k záznamu a reprodukci zvuku v počítači</a:t>
            </a:r>
          </a:p>
          <a:p>
            <a:pPr eaLnBrk="1" hangingPunct="1">
              <a:lnSpc>
                <a:spcPct val="90000"/>
              </a:lnSpc>
              <a:defRPr/>
            </a:pPr>
            <a:endParaRPr lang="cs-CZ" sz="2000" dirty="0" smtClean="0"/>
          </a:p>
          <a:p>
            <a:pPr eaLnBrk="1" hangingPunct="1">
              <a:lnSpc>
                <a:spcPct val="90000"/>
              </a:lnSpc>
              <a:defRPr/>
            </a:pPr>
            <a:r>
              <a:rPr lang="cs-CZ" sz="2000" dirty="0" smtClean="0"/>
              <a:t>Vstup - jiný zdroj (magnetofon)</a:t>
            </a:r>
          </a:p>
          <a:p>
            <a:pPr eaLnBrk="1" hangingPunct="1">
              <a:lnSpc>
                <a:spcPct val="90000"/>
              </a:lnSpc>
              <a:defRPr/>
            </a:pPr>
            <a:endParaRPr lang="cs-CZ" sz="2000" dirty="0" smtClean="0"/>
          </a:p>
          <a:p>
            <a:pPr eaLnBrk="1" hangingPunct="1">
              <a:lnSpc>
                <a:spcPct val="90000"/>
              </a:lnSpc>
              <a:defRPr/>
            </a:pPr>
            <a:r>
              <a:rPr lang="cs-CZ" sz="2000" dirty="0" smtClean="0"/>
              <a:t>Vstup – mikrofon</a:t>
            </a:r>
          </a:p>
          <a:p>
            <a:pPr eaLnBrk="1" hangingPunct="1">
              <a:lnSpc>
                <a:spcPct val="90000"/>
              </a:lnSpc>
              <a:defRPr/>
            </a:pPr>
            <a:endParaRPr lang="cs-CZ" sz="2000" dirty="0" smtClean="0"/>
          </a:p>
          <a:p>
            <a:pPr eaLnBrk="1" hangingPunct="1">
              <a:lnSpc>
                <a:spcPct val="90000"/>
              </a:lnSpc>
              <a:defRPr/>
            </a:pPr>
            <a:r>
              <a:rPr lang="cs-CZ" sz="2000" dirty="0" smtClean="0"/>
              <a:t>Vstup - </a:t>
            </a:r>
            <a:r>
              <a:rPr lang="cs-CZ" sz="2000" dirty="0" err="1" smtClean="0"/>
              <a:t>gameport</a:t>
            </a:r>
            <a:r>
              <a:rPr lang="cs-CZ" sz="2000" dirty="0" smtClean="0"/>
              <a:t> (</a:t>
            </a:r>
            <a:r>
              <a:rPr lang="cs-CZ" sz="2000" dirty="0" err="1" smtClean="0"/>
              <a:t>joistick</a:t>
            </a:r>
            <a:r>
              <a:rPr lang="cs-CZ" sz="2000" dirty="0" smtClean="0"/>
              <a:t>), </a:t>
            </a:r>
            <a:r>
              <a:rPr lang="cs-CZ" sz="2000" dirty="0" err="1" smtClean="0"/>
              <a:t>midi</a:t>
            </a:r>
            <a:r>
              <a:rPr lang="cs-CZ" sz="2000" dirty="0" smtClean="0"/>
              <a:t> zařízení</a:t>
            </a:r>
          </a:p>
          <a:p>
            <a:pPr eaLnBrk="1" hangingPunct="1">
              <a:lnSpc>
                <a:spcPct val="90000"/>
              </a:lnSpc>
              <a:defRPr/>
            </a:pPr>
            <a:endParaRPr lang="cs-CZ" sz="2000" dirty="0" smtClean="0"/>
          </a:p>
          <a:p>
            <a:pPr marL="0" indent="0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endParaRPr lang="cs-CZ" sz="2000" dirty="0" smtClean="0"/>
          </a:p>
          <a:p>
            <a:pPr eaLnBrk="1" hangingPunct="1">
              <a:lnSpc>
                <a:spcPct val="90000"/>
              </a:lnSpc>
              <a:defRPr/>
            </a:pPr>
            <a:r>
              <a:rPr lang="cs-CZ" sz="2000" dirty="0" smtClean="0"/>
              <a:t>Výstup – reproduktor</a:t>
            </a:r>
          </a:p>
          <a:p>
            <a:pPr eaLnBrk="1" hangingPunct="1">
              <a:lnSpc>
                <a:spcPct val="90000"/>
              </a:lnSpc>
              <a:defRPr/>
            </a:pPr>
            <a:endParaRPr lang="cs-CZ" sz="2000" dirty="0" smtClean="0"/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endParaRPr lang="cs-CZ" sz="2400" dirty="0" smtClean="0"/>
          </a:p>
          <a:p>
            <a:pPr eaLnBrk="1" hangingPunct="1">
              <a:lnSpc>
                <a:spcPct val="90000"/>
              </a:lnSpc>
              <a:defRPr/>
            </a:pPr>
            <a:endParaRPr lang="cs-CZ" sz="2400" dirty="0" smtClean="0"/>
          </a:p>
          <a:p>
            <a:pPr eaLnBrk="1" hangingPunct="1">
              <a:lnSpc>
                <a:spcPct val="90000"/>
              </a:lnSpc>
              <a:defRPr/>
            </a:pPr>
            <a:endParaRPr lang="cs-CZ" sz="2400" dirty="0" smtClean="0"/>
          </a:p>
        </p:txBody>
      </p:sp>
      <p:sp>
        <p:nvSpPr>
          <p:cNvPr id="20484" name="TextovéPole 5"/>
          <p:cNvSpPr txBox="1">
            <a:spLocks noChangeArrowheads="1"/>
          </p:cNvSpPr>
          <p:nvPr/>
        </p:nvSpPr>
        <p:spPr bwMode="auto">
          <a:xfrm>
            <a:off x="107950" y="115888"/>
            <a:ext cx="244792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1400">
                <a:solidFill>
                  <a:srgbClr val="FFC000"/>
                </a:solidFill>
              </a:rPr>
              <a:t>Základní jednotka</a:t>
            </a:r>
            <a:endParaRPr lang="cs-CZ" altLang="cs-CZ" sz="1400"/>
          </a:p>
        </p:txBody>
      </p:sp>
      <p:sp>
        <p:nvSpPr>
          <p:cNvPr id="20485" name="TextovéPole 1"/>
          <p:cNvSpPr txBox="1">
            <a:spLocks noChangeArrowheads="1"/>
          </p:cNvSpPr>
          <p:nvPr/>
        </p:nvSpPr>
        <p:spPr bwMode="auto">
          <a:xfrm>
            <a:off x="4643438" y="4584700"/>
            <a:ext cx="4176712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800"/>
              <a:t>[cit. 2012-30-06]. Dostupný pod licencí Creative Commons na WWW: </a:t>
            </a:r>
          </a:p>
          <a:p>
            <a:pPr eaLnBrk="1" hangingPunct="1"/>
            <a:r>
              <a:rPr lang="cs-CZ" altLang="cs-CZ" sz="800">
                <a:hlinkClick r:id="rId2"/>
              </a:rPr>
              <a:t>http://commons.wikimedia.org/wiki/File:Soundcard_Audigy_LS_ubt.jpeg</a:t>
            </a:r>
            <a:endParaRPr lang="cs-CZ" altLang="cs-CZ" sz="800"/>
          </a:p>
        </p:txBody>
      </p:sp>
      <p:pic>
        <p:nvPicPr>
          <p:cNvPr id="20486" name="Picture 6" descr="File:Soundcard Audigy LS ubt.jpe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48175" y="1412875"/>
            <a:ext cx="3935413" cy="2952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4000" dirty="0"/>
              <a:t>S</a:t>
            </a:r>
            <a:r>
              <a:rPr lang="cs-CZ" sz="4000" dirty="0" smtClean="0"/>
              <a:t>íťová  karta</a:t>
            </a:r>
          </a:p>
        </p:txBody>
      </p:sp>
      <p:sp>
        <p:nvSpPr>
          <p:cNvPr id="77828" name="Rectangle 4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600200"/>
            <a:ext cx="4038600" cy="892175"/>
          </a:xfrm>
        </p:spPr>
        <p:txBody>
          <a:bodyPr/>
          <a:lstStyle/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sz="2000" dirty="0" smtClean="0"/>
              <a:t>Umožňuje síťové  propojení s ostatními počítači a do internetu</a:t>
            </a:r>
          </a:p>
        </p:txBody>
      </p:sp>
      <p:sp>
        <p:nvSpPr>
          <p:cNvPr id="21508" name="TextovéPole 5"/>
          <p:cNvSpPr txBox="1">
            <a:spLocks noChangeArrowheads="1"/>
          </p:cNvSpPr>
          <p:nvPr/>
        </p:nvSpPr>
        <p:spPr bwMode="auto">
          <a:xfrm>
            <a:off x="107950" y="115888"/>
            <a:ext cx="244792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1400">
                <a:solidFill>
                  <a:srgbClr val="FFC000"/>
                </a:solidFill>
              </a:rPr>
              <a:t>Základní jednotka</a:t>
            </a:r>
            <a:endParaRPr lang="cs-CZ" altLang="cs-CZ" sz="1400"/>
          </a:p>
        </p:txBody>
      </p:sp>
      <p:pic>
        <p:nvPicPr>
          <p:cNvPr id="21509" name="Picture 6" descr="File:NIC-FA31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46600" y="1628775"/>
            <a:ext cx="4241800" cy="2738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10" name="TextovéPole 1"/>
          <p:cNvSpPr txBox="1">
            <a:spLocks noChangeArrowheads="1"/>
          </p:cNvSpPr>
          <p:nvPr/>
        </p:nvSpPr>
        <p:spPr bwMode="auto">
          <a:xfrm>
            <a:off x="4643438" y="4584700"/>
            <a:ext cx="4176712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800"/>
              <a:t>[cit. 2012-30-06]. Dostupný pod licencí Creative Commons na WWW: </a:t>
            </a:r>
          </a:p>
          <a:p>
            <a:pPr eaLnBrk="1" hangingPunct="1"/>
            <a:r>
              <a:rPr lang="cs-CZ" altLang="cs-CZ" sz="800">
                <a:hlinkClick r:id="rId3"/>
              </a:rPr>
              <a:t>http://commons.wikimedia.org/wiki/File:NIC-FA312.jpg</a:t>
            </a:r>
            <a:endParaRPr lang="cs-CZ" altLang="cs-CZ" sz="8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9pPr>
          </a:lstStyle>
          <a:p>
            <a:pPr eaLnBrk="1" hangingPunct="1">
              <a:defRPr/>
            </a:pPr>
            <a:r>
              <a:rPr lang="cs-CZ" sz="4000" dirty="0" smtClean="0"/>
              <a:t>WI-FI  karta</a:t>
            </a:r>
          </a:p>
        </p:txBody>
      </p:sp>
      <p:sp>
        <p:nvSpPr>
          <p:cNvPr id="3" name="Rectangle 4"/>
          <p:cNvSpPr txBox="1">
            <a:spLocks noChangeArrowheads="1"/>
          </p:cNvSpPr>
          <p:nvPr/>
        </p:nvSpPr>
        <p:spPr>
          <a:xfrm>
            <a:off x="457200" y="1600200"/>
            <a:ext cx="4038600" cy="892175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n"/>
              <a:defRPr sz="32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sz="28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Char char="§"/>
              <a:defRPr sz="24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9pPr>
          </a:lstStyle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sz="2000" smtClean="0"/>
              <a:t>Umožňuje síťové  propojení s ostatními počítači a do internetu</a:t>
            </a:r>
            <a:endParaRPr lang="cs-CZ" sz="2000" dirty="0" smtClean="0"/>
          </a:p>
        </p:txBody>
      </p:sp>
      <p:sp>
        <p:nvSpPr>
          <p:cNvPr id="22532" name="TextovéPole 3"/>
          <p:cNvSpPr txBox="1">
            <a:spLocks noChangeArrowheads="1"/>
          </p:cNvSpPr>
          <p:nvPr/>
        </p:nvSpPr>
        <p:spPr bwMode="auto">
          <a:xfrm>
            <a:off x="107950" y="115888"/>
            <a:ext cx="244792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1400">
                <a:solidFill>
                  <a:srgbClr val="FFC000"/>
                </a:solidFill>
              </a:rPr>
              <a:t>Základní jednotka</a:t>
            </a:r>
            <a:endParaRPr lang="cs-CZ" altLang="cs-CZ" sz="1400"/>
          </a:p>
        </p:txBody>
      </p:sp>
      <p:pic>
        <p:nvPicPr>
          <p:cNvPr id="22533" name="Picture 2" descr="File:Wifi netcard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59338" y="1268413"/>
            <a:ext cx="3005137" cy="2808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4" name="TextovéPole 1"/>
          <p:cNvSpPr txBox="1">
            <a:spLocks noChangeArrowheads="1"/>
          </p:cNvSpPr>
          <p:nvPr/>
        </p:nvSpPr>
        <p:spPr bwMode="auto">
          <a:xfrm>
            <a:off x="4643438" y="4584700"/>
            <a:ext cx="4176712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800"/>
              <a:t>[cit. 2012-30-06]. Dostupný pod licencí Creative Commons na WWW: </a:t>
            </a:r>
          </a:p>
          <a:p>
            <a:pPr eaLnBrk="1" hangingPunct="1"/>
            <a:r>
              <a:rPr lang="cs-CZ" altLang="cs-CZ" sz="800">
                <a:hlinkClick r:id="rId3"/>
              </a:rPr>
              <a:t>http://commons.wikimedia.org/wiki/File:Wifi_netcard.jpg</a:t>
            </a:r>
            <a:endParaRPr lang="cs-CZ" altLang="cs-CZ" sz="80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4000" dirty="0"/>
              <a:t>D</a:t>
            </a:r>
            <a:r>
              <a:rPr lang="cs-CZ" sz="4000" dirty="0" smtClean="0"/>
              <a:t>isketová jednotka</a:t>
            </a:r>
          </a:p>
        </p:txBody>
      </p:sp>
      <p:sp>
        <p:nvSpPr>
          <p:cNvPr id="86020" name="Rectangle 4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2000" dirty="0" smtClean="0"/>
              <a:t>Slouží k zápisu a čtení dat na disketě</a:t>
            </a:r>
          </a:p>
          <a:p>
            <a:pPr eaLnBrk="1" hangingPunct="1">
              <a:defRPr/>
            </a:pPr>
            <a:endParaRPr lang="cs-CZ" sz="2000" dirty="0" smtClean="0"/>
          </a:p>
          <a:p>
            <a:pPr eaLnBrk="1" hangingPunct="1">
              <a:defRPr/>
            </a:pPr>
            <a:r>
              <a:rPr lang="cs-CZ" sz="2000" dirty="0" smtClean="0"/>
              <a:t>Diskety 3,5“</a:t>
            </a:r>
          </a:p>
          <a:p>
            <a:pPr eaLnBrk="1" hangingPunct="1">
              <a:defRPr/>
            </a:pPr>
            <a:endParaRPr lang="cs-CZ" sz="2000" dirty="0" smtClean="0"/>
          </a:p>
          <a:p>
            <a:pPr eaLnBrk="1" hangingPunct="1">
              <a:defRPr/>
            </a:pPr>
            <a:r>
              <a:rPr lang="cs-CZ" sz="2000" dirty="0" smtClean="0"/>
              <a:t>Princip čtení a zápisu dat podobný jako u harddisku</a:t>
            </a:r>
          </a:p>
          <a:p>
            <a:pPr eaLnBrk="1" hangingPunct="1">
              <a:defRPr/>
            </a:pPr>
            <a:endParaRPr lang="cs-CZ" sz="2000" dirty="0" smtClean="0"/>
          </a:p>
          <a:p>
            <a:pPr eaLnBrk="1" hangingPunct="1">
              <a:defRPr/>
            </a:pPr>
            <a:r>
              <a:rPr lang="cs-CZ" sz="2000" dirty="0" smtClean="0"/>
              <a:t>Kapacita diskety 1.44 MB</a:t>
            </a:r>
          </a:p>
        </p:txBody>
      </p:sp>
      <p:sp>
        <p:nvSpPr>
          <p:cNvPr id="23556" name="TextovéPole 5"/>
          <p:cNvSpPr txBox="1">
            <a:spLocks noChangeArrowheads="1"/>
          </p:cNvSpPr>
          <p:nvPr/>
        </p:nvSpPr>
        <p:spPr bwMode="auto">
          <a:xfrm>
            <a:off x="107950" y="115888"/>
            <a:ext cx="244792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1400">
                <a:solidFill>
                  <a:srgbClr val="FFC000"/>
                </a:solidFill>
              </a:rPr>
              <a:t>Základní jednotka</a:t>
            </a:r>
            <a:endParaRPr lang="cs-CZ" altLang="cs-CZ" sz="1400"/>
          </a:p>
        </p:txBody>
      </p:sp>
      <p:pic>
        <p:nvPicPr>
          <p:cNvPr id="23557" name="Picture 6" descr="http://upload.wikimedia.org/wikipedia/commons/thumb/9/95/Diskettenlaufwerk.jpg/320px-Diskettenlaufwerk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3438" y="1484313"/>
            <a:ext cx="3816350" cy="2468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558" name="TextovéPole 1"/>
          <p:cNvSpPr txBox="1">
            <a:spLocks noChangeArrowheads="1"/>
          </p:cNvSpPr>
          <p:nvPr/>
        </p:nvSpPr>
        <p:spPr bwMode="auto">
          <a:xfrm>
            <a:off x="4572000" y="4259263"/>
            <a:ext cx="3600450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800"/>
              <a:t>[cit. 2012-30-06]. Dostupný pod licencí Creative Commons na WWW: </a:t>
            </a:r>
          </a:p>
          <a:p>
            <a:pPr eaLnBrk="1" hangingPunct="1"/>
            <a:r>
              <a:rPr lang="cs-CZ" altLang="cs-CZ" sz="800">
                <a:hlinkClick r:id="rId3"/>
              </a:rPr>
              <a:t>http://commons.wikimedia.org/wiki/File:Diskettenlaufwerk.jpg</a:t>
            </a:r>
            <a:endParaRPr lang="cs-CZ" altLang="cs-CZ" sz="8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600" dirty="0" smtClean="0"/>
              <a:t>DVD ROM mechanika</a:t>
            </a:r>
          </a:p>
        </p:txBody>
      </p:sp>
      <p:sp>
        <p:nvSpPr>
          <p:cNvPr id="92164" name="Rectangle 4"/>
          <p:cNvSpPr>
            <a:spLocks noGrp="1" noChangeArrowheads="1"/>
          </p:cNvSpPr>
          <p:nvPr>
            <p:ph type="body" sz="half" idx="1"/>
          </p:nvPr>
        </p:nvSpPr>
        <p:spPr>
          <a:xfrm>
            <a:off x="395288" y="1484313"/>
            <a:ext cx="4038600" cy="2520950"/>
          </a:xfrm>
        </p:spPr>
        <p:txBody>
          <a:bodyPr/>
          <a:lstStyle/>
          <a:p>
            <a:pPr eaLnBrk="1" hangingPunct="1">
              <a:defRPr/>
            </a:pPr>
            <a:r>
              <a:rPr lang="cs-CZ" sz="2000" dirty="0" smtClean="0"/>
              <a:t>Digital </a:t>
            </a:r>
            <a:r>
              <a:rPr lang="cs-CZ" sz="2000" dirty="0" err="1" smtClean="0"/>
              <a:t>Versataile</a:t>
            </a:r>
            <a:r>
              <a:rPr lang="cs-CZ" sz="2000" dirty="0" smtClean="0"/>
              <a:t> </a:t>
            </a:r>
            <a:r>
              <a:rPr lang="cs-CZ" sz="2000" dirty="0" err="1" smtClean="0"/>
              <a:t>Disc</a:t>
            </a:r>
            <a:endParaRPr lang="cs-CZ" sz="2000" dirty="0" smtClean="0"/>
          </a:p>
          <a:p>
            <a:pPr eaLnBrk="1" hangingPunct="1">
              <a:defRPr/>
            </a:pPr>
            <a:endParaRPr lang="cs-CZ" sz="2000" dirty="0" smtClean="0"/>
          </a:p>
          <a:p>
            <a:pPr eaLnBrk="1" hangingPunct="1">
              <a:defRPr/>
            </a:pPr>
            <a:r>
              <a:rPr lang="cs-CZ" sz="2000" dirty="0" smtClean="0"/>
              <a:t>Kapacita DVD disku 4,7 GB (až 18 GB)</a:t>
            </a:r>
          </a:p>
          <a:p>
            <a:pPr eaLnBrk="1" hangingPunct="1">
              <a:defRPr/>
            </a:pPr>
            <a:endParaRPr lang="cs-CZ" sz="2000" dirty="0" smtClean="0"/>
          </a:p>
          <a:p>
            <a:pPr eaLnBrk="1" hangingPunct="1">
              <a:defRPr/>
            </a:pPr>
            <a:r>
              <a:rPr lang="cs-CZ" sz="2000" dirty="0" err="1" smtClean="0"/>
              <a:t>Kompaktibilita</a:t>
            </a:r>
            <a:r>
              <a:rPr lang="cs-CZ" sz="2000" dirty="0" smtClean="0"/>
              <a:t> </a:t>
            </a:r>
            <a:r>
              <a:rPr lang="cs-CZ" sz="2000" dirty="0" smtClean="0"/>
              <a:t>s CD disky</a:t>
            </a:r>
          </a:p>
          <a:p>
            <a:pPr eaLnBrk="1" hangingPunct="1">
              <a:defRPr/>
            </a:pPr>
            <a:endParaRPr lang="cs-CZ" dirty="0" smtClean="0"/>
          </a:p>
          <a:p>
            <a:pPr eaLnBrk="1" hangingPunct="1">
              <a:defRPr/>
            </a:pPr>
            <a:endParaRPr lang="cs-CZ" dirty="0" smtClean="0"/>
          </a:p>
        </p:txBody>
      </p:sp>
      <p:sp>
        <p:nvSpPr>
          <p:cNvPr id="24580" name="TextovéPole 5"/>
          <p:cNvSpPr txBox="1">
            <a:spLocks noChangeArrowheads="1"/>
          </p:cNvSpPr>
          <p:nvPr/>
        </p:nvSpPr>
        <p:spPr bwMode="auto">
          <a:xfrm>
            <a:off x="107950" y="115888"/>
            <a:ext cx="244792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1400">
                <a:solidFill>
                  <a:srgbClr val="FFC000"/>
                </a:solidFill>
              </a:rPr>
              <a:t>Základní jednotka</a:t>
            </a:r>
            <a:endParaRPr lang="cs-CZ" altLang="cs-CZ" sz="1400"/>
          </a:p>
        </p:txBody>
      </p:sp>
      <p:pic>
        <p:nvPicPr>
          <p:cNvPr id="24581" name="Picture 6" descr="http://upload.wikimedia.org/wikipedia/commons/thumb/7/7f/Dvdburner.jpg/320px-Dvdburne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27538" y="2278063"/>
            <a:ext cx="4078287" cy="1439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582" name="TextovéPole 1"/>
          <p:cNvSpPr txBox="1">
            <a:spLocks noChangeArrowheads="1"/>
          </p:cNvSpPr>
          <p:nvPr/>
        </p:nvSpPr>
        <p:spPr bwMode="auto">
          <a:xfrm>
            <a:off x="4667250" y="3921125"/>
            <a:ext cx="3600450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800"/>
              <a:t>[cit. 2012-30-06]. Dostupný pod licencí Creative Commons na WWW: </a:t>
            </a:r>
          </a:p>
          <a:p>
            <a:pPr eaLnBrk="1" hangingPunct="1"/>
            <a:r>
              <a:rPr lang="cs-CZ" altLang="cs-CZ" sz="800">
                <a:hlinkClick r:id="rId3"/>
              </a:rPr>
              <a:t>http://commons.wikimedia.org/wiki/File:Dvdburner.jpg</a:t>
            </a:r>
            <a:endParaRPr lang="cs-CZ" altLang="cs-CZ" sz="8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sz="3600" dirty="0" smtClean="0"/>
              <a:t>BLUE RAY  mechanika</a:t>
            </a:r>
            <a:endParaRPr lang="cs-CZ" sz="3600" dirty="0"/>
          </a:p>
        </p:txBody>
      </p:sp>
      <p:sp>
        <p:nvSpPr>
          <p:cNvPr id="25603" name="TextovéPole 2"/>
          <p:cNvSpPr txBox="1">
            <a:spLocks noChangeArrowheads="1"/>
          </p:cNvSpPr>
          <p:nvPr/>
        </p:nvSpPr>
        <p:spPr bwMode="auto">
          <a:xfrm>
            <a:off x="357188" y="2000250"/>
            <a:ext cx="3000375" cy="2246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2000" dirty="0"/>
              <a:t>Pracuje na podobném principu jako CD, DVD</a:t>
            </a:r>
          </a:p>
          <a:p>
            <a:pPr eaLnBrk="1" hangingPunct="1"/>
            <a:endParaRPr lang="cs-CZ" altLang="cs-CZ" sz="2000" dirty="0"/>
          </a:p>
          <a:p>
            <a:pPr eaLnBrk="1" hangingPunct="1"/>
            <a:r>
              <a:rPr lang="cs-CZ" altLang="cs-CZ" sz="2000" dirty="0"/>
              <a:t>Kapacita BLUE RAY 50GB</a:t>
            </a:r>
          </a:p>
          <a:p>
            <a:pPr eaLnBrk="1" hangingPunct="1"/>
            <a:endParaRPr lang="cs-CZ" altLang="cs-CZ" sz="2000" dirty="0"/>
          </a:p>
          <a:p>
            <a:pPr eaLnBrk="1" hangingPunct="1"/>
            <a:r>
              <a:rPr lang="cs-CZ" altLang="cs-CZ" sz="2000" dirty="0" err="1" smtClean="0"/>
              <a:t>Kompaktibilita</a:t>
            </a:r>
            <a:r>
              <a:rPr lang="cs-CZ" altLang="cs-CZ" sz="2000" dirty="0" smtClean="0"/>
              <a:t> </a:t>
            </a:r>
            <a:r>
              <a:rPr lang="cs-CZ" altLang="cs-CZ" sz="2000" dirty="0"/>
              <a:t>s CD,DVD disky</a:t>
            </a:r>
          </a:p>
        </p:txBody>
      </p:sp>
      <p:sp>
        <p:nvSpPr>
          <p:cNvPr id="25604" name="TextovéPole 5"/>
          <p:cNvSpPr txBox="1">
            <a:spLocks noChangeArrowheads="1"/>
          </p:cNvSpPr>
          <p:nvPr/>
        </p:nvSpPr>
        <p:spPr bwMode="auto">
          <a:xfrm>
            <a:off x="107950" y="115888"/>
            <a:ext cx="244792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1400">
                <a:solidFill>
                  <a:srgbClr val="FFC000"/>
                </a:solidFill>
              </a:rPr>
              <a:t>Základní jednotka</a:t>
            </a:r>
            <a:endParaRPr lang="cs-CZ" altLang="cs-CZ" sz="1400"/>
          </a:p>
        </p:txBody>
      </p:sp>
      <p:pic>
        <p:nvPicPr>
          <p:cNvPr id="25605" name="Picture 6" descr="http://www.hdtvblog.cz/obrazky/pioneer/blu-ray-mechanika-vypalovacka-8x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40200" y="2060575"/>
            <a:ext cx="4286250" cy="1724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5606" name="TextovéPole 1"/>
          <p:cNvSpPr txBox="1">
            <a:spLocks noChangeArrowheads="1"/>
          </p:cNvSpPr>
          <p:nvPr/>
        </p:nvSpPr>
        <p:spPr bwMode="auto">
          <a:xfrm>
            <a:off x="4667250" y="3921125"/>
            <a:ext cx="3600450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800"/>
              <a:t>[cit. 2012-30-06]. Dostupný pod licencí Creative Commons na WWW: </a:t>
            </a:r>
          </a:p>
          <a:p>
            <a:pPr eaLnBrk="1" hangingPunct="1"/>
            <a:r>
              <a:rPr lang="cs-CZ" altLang="cs-CZ" sz="800">
                <a:hlinkClick r:id="rId3"/>
              </a:rPr>
              <a:t>http://commons.wikimedia.org/wiki/File:Blu-ray_HD_DVD.JPG?uselang=cs</a:t>
            </a:r>
            <a:endParaRPr lang="cs-CZ" altLang="cs-CZ" sz="80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6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4000" dirty="0" smtClean="0"/>
              <a:t>Základní jednotka – CD, DVD…. mechanika</a:t>
            </a:r>
          </a:p>
        </p:txBody>
      </p:sp>
      <p:sp>
        <p:nvSpPr>
          <p:cNvPr id="26627" name="TextovéPole 7"/>
          <p:cNvSpPr txBox="1">
            <a:spLocks noChangeArrowheads="1"/>
          </p:cNvSpPr>
          <p:nvPr/>
        </p:nvSpPr>
        <p:spPr bwMode="auto">
          <a:xfrm>
            <a:off x="107950" y="115888"/>
            <a:ext cx="244792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1400">
                <a:solidFill>
                  <a:srgbClr val="FFC000"/>
                </a:solidFill>
              </a:rPr>
              <a:t>Základní jednotka</a:t>
            </a:r>
            <a:endParaRPr lang="cs-CZ" altLang="cs-CZ" sz="1400"/>
          </a:p>
        </p:txBody>
      </p:sp>
      <p:pic>
        <p:nvPicPr>
          <p:cNvPr id="26628" name="Picture 8" descr="http://extrahardware.cnews.cz/sites/default/files/pictures/clanky/archive/2009/03brezen/vypalovacka/foto/800/3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188" y="1773238"/>
            <a:ext cx="7620000" cy="4152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629" name="TextovéPole 1"/>
          <p:cNvSpPr txBox="1">
            <a:spLocks noChangeArrowheads="1"/>
          </p:cNvSpPr>
          <p:nvPr/>
        </p:nvSpPr>
        <p:spPr bwMode="auto">
          <a:xfrm>
            <a:off x="5076825" y="6165850"/>
            <a:ext cx="3598863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800"/>
              <a:t>[cit. 2012-30-06] </a:t>
            </a:r>
          </a:p>
          <a:p>
            <a:pPr eaLnBrk="1" hangingPunct="1"/>
            <a:r>
              <a:rPr lang="cs-CZ" altLang="cs-CZ" sz="800">
                <a:hlinkClick r:id="rId3"/>
              </a:rPr>
              <a:t>http://extrahardware.cnews.cz/galerie/y_frame_index.php?30</a:t>
            </a:r>
            <a:endParaRPr lang="cs-CZ" altLang="cs-CZ" sz="8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9pPr>
          </a:lstStyle>
          <a:p>
            <a:pPr>
              <a:defRPr/>
            </a:pPr>
            <a:r>
              <a:rPr lang="cs-CZ" sz="3600" dirty="0" smtClean="0"/>
              <a:t>Vyhledejte na internetu</a:t>
            </a:r>
            <a:endParaRPr lang="cs-CZ" sz="3600" dirty="0"/>
          </a:p>
        </p:txBody>
      </p:sp>
      <p:sp>
        <p:nvSpPr>
          <p:cNvPr id="27651" name="TextovéPole 2"/>
          <p:cNvSpPr txBox="1">
            <a:spLocks noChangeArrowheads="1"/>
          </p:cNvSpPr>
          <p:nvPr/>
        </p:nvSpPr>
        <p:spPr bwMode="auto">
          <a:xfrm>
            <a:off x="1042988" y="981075"/>
            <a:ext cx="7129462" cy="5797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/>
              <a:t>Obrázky skříní počítačů (desktop, tower, bigtower… )</a:t>
            </a:r>
          </a:p>
          <a:p>
            <a:pPr eaLnBrk="1" hangingPunct="1"/>
            <a:endParaRPr lang="cs-CZ" altLang="cs-CZ"/>
          </a:p>
          <a:p>
            <a:pPr eaLnBrk="1" hangingPunct="1"/>
            <a:r>
              <a:rPr lang="cs-CZ" altLang="cs-CZ"/>
              <a:t>Obrázky slotů pro připojení přídavných karet </a:t>
            </a:r>
          </a:p>
          <a:p>
            <a:pPr eaLnBrk="1" hangingPunct="1"/>
            <a:endParaRPr lang="cs-CZ" altLang="cs-CZ"/>
          </a:p>
          <a:p>
            <a:pPr eaLnBrk="1" hangingPunct="1"/>
            <a:r>
              <a:rPr lang="cs-CZ" altLang="cs-CZ"/>
              <a:t>Obrázky portů základní desky</a:t>
            </a:r>
          </a:p>
          <a:p>
            <a:pPr algn="ctr"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altLang="cs-CZ" sz="1400"/>
              <a:t>1 - PS 2 </a:t>
            </a:r>
          </a:p>
          <a:p>
            <a:pPr algn="ctr"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altLang="cs-CZ" sz="1400"/>
              <a:t>2 - RJ-45 připojení internetu</a:t>
            </a:r>
          </a:p>
          <a:p>
            <a:pPr algn="ctr"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altLang="cs-CZ" sz="1400"/>
              <a:t>3 - USB  </a:t>
            </a:r>
          </a:p>
          <a:p>
            <a:pPr algn="ctr"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altLang="cs-CZ" sz="1400"/>
              <a:t>4 – Seriový port COM </a:t>
            </a:r>
          </a:p>
          <a:p>
            <a:pPr algn="ctr"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altLang="cs-CZ" sz="1400"/>
              <a:t>5 - Paralerní port LPT </a:t>
            </a:r>
          </a:p>
          <a:p>
            <a:pPr algn="ctr"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altLang="cs-CZ" sz="1400"/>
              <a:t>6 – VGA</a:t>
            </a:r>
          </a:p>
          <a:p>
            <a:pPr algn="ctr"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altLang="cs-CZ" sz="1400"/>
              <a:t>7 – MIDI, joystick, klávesy….</a:t>
            </a:r>
          </a:p>
          <a:p>
            <a:pPr algn="ctr"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altLang="cs-CZ" sz="1400"/>
              <a:t>8 – Audio </a:t>
            </a:r>
          </a:p>
          <a:p>
            <a:pPr eaLnBrk="1" hangingPunct="1"/>
            <a:endParaRPr lang="cs-CZ" altLang="cs-CZ"/>
          </a:p>
          <a:p>
            <a:pPr eaLnBrk="1" hangingPunct="1"/>
            <a:r>
              <a:rPr lang="cs-CZ" altLang="cs-CZ"/>
              <a:t>Obrázky procesorů a soketů</a:t>
            </a:r>
          </a:p>
          <a:p>
            <a:pPr eaLnBrk="1" hangingPunct="1"/>
            <a:endParaRPr lang="cs-CZ" altLang="cs-CZ"/>
          </a:p>
          <a:p>
            <a:pPr eaLnBrk="1" hangingPunct="1"/>
            <a:r>
              <a:rPr lang="cs-CZ" altLang="cs-CZ"/>
              <a:t>Obrázky chladičů procesoru</a:t>
            </a:r>
          </a:p>
          <a:p>
            <a:pPr eaLnBrk="1" hangingPunct="1"/>
            <a:endParaRPr lang="cs-CZ" altLang="cs-CZ"/>
          </a:p>
          <a:p>
            <a:pPr eaLnBrk="1" hangingPunct="1"/>
            <a:r>
              <a:rPr lang="cs-CZ" altLang="cs-CZ"/>
              <a:t>Obrázky pamětí RAM – druhy</a:t>
            </a:r>
          </a:p>
          <a:p>
            <a:pPr eaLnBrk="1" hangingPunct="1"/>
            <a:endParaRPr lang="cs-CZ" altLang="cs-CZ"/>
          </a:p>
          <a:p>
            <a:pPr eaLnBrk="1" hangingPunct="1"/>
            <a:r>
              <a:rPr lang="cs-CZ" altLang="cs-CZ"/>
              <a:t>Obrázky grafických karet (dle slotu) + porty </a:t>
            </a:r>
          </a:p>
          <a:p>
            <a:pPr eaLnBrk="1" hangingPunct="1"/>
            <a:endParaRPr lang="cs-CZ" altLang="cs-CZ"/>
          </a:p>
          <a:p>
            <a:pPr eaLnBrk="1" hangingPunct="1"/>
            <a:r>
              <a:rPr lang="cs-CZ" altLang="cs-CZ"/>
              <a:t>Obrázky ostatných přídavných karet</a:t>
            </a:r>
          </a:p>
        </p:txBody>
      </p:sp>
      <p:sp>
        <p:nvSpPr>
          <p:cNvPr id="27652" name="TextovéPole 7"/>
          <p:cNvSpPr txBox="1">
            <a:spLocks noChangeArrowheads="1"/>
          </p:cNvSpPr>
          <p:nvPr/>
        </p:nvSpPr>
        <p:spPr bwMode="auto">
          <a:xfrm>
            <a:off x="107950" y="115888"/>
            <a:ext cx="244792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1400">
                <a:solidFill>
                  <a:srgbClr val="FFC000"/>
                </a:solidFill>
              </a:rPr>
              <a:t>Základní jednotka</a:t>
            </a:r>
            <a:endParaRPr lang="cs-CZ" altLang="cs-CZ" sz="140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/>
        </p:nvSpPr>
        <p:spPr bwMode="auto">
          <a:xfrm>
            <a:off x="457200" y="194310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9pPr>
          </a:lstStyle>
          <a:p>
            <a:pPr>
              <a:defRPr/>
            </a:pPr>
            <a:r>
              <a:rPr lang="cs-CZ" dirty="0" smtClean="0"/>
              <a:t>Použitá literatura:</a:t>
            </a:r>
            <a:endParaRPr lang="cs-CZ" dirty="0"/>
          </a:p>
        </p:txBody>
      </p:sp>
      <p:sp>
        <p:nvSpPr>
          <p:cNvPr id="28675" name="TextovéPole 3"/>
          <p:cNvSpPr txBox="1">
            <a:spLocks noChangeArrowheads="1"/>
          </p:cNvSpPr>
          <p:nvPr/>
        </p:nvSpPr>
        <p:spPr bwMode="auto">
          <a:xfrm>
            <a:off x="976313" y="4268788"/>
            <a:ext cx="6840537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/>
              <a:t>Navrátil, P.: S počítačem nejen k maturitě 1 a 2 díl. 6. vyd., Computer Media 2006. 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Štěrbina">
  <a:themeElements>
    <a:clrScheme name="Štěrbina 1">
      <a:dk1>
        <a:srgbClr val="8C0000"/>
      </a:dk1>
      <a:lt1>
        <a:srgbClr val="FFFFFF"/>
      </a:lt1>
      <a:dk2>
        <a:srgbClr val="720000"/>
      </a:dk2>
      <a:lt2>
        <a:srgbClr val="FFFFCC"/>
      </a:lt2>
      <a:accent1>
        <a:srgbClr val="FF3300"/>
      </a:accent1>
      <a:accent2>
        <a:srgbClr val="BE7960"/>
      </a:accent2>
      <a:accent3>
        <a:srgbClr val="BCAAAA"/>
      </a:accent3>
      <a:accent4>
        <a:srgbClr val="DADADA"/>
      </a:accent4>
      <a:accent5>
        <a:srgbClr val="FFADAA"/>
      </a:accent5>
      <a:accent6>
        <a:srgbClr val="AC6D56"/>
      </a:accent6>
      <a:hlink>
        <a:srgbClr val="FFCC66"/>
      </a:hlink>
      <a:folHlink>
        <a:srgbClr val="FF9900"/>
      </a:folHlink>
    </a:clrScheme>
    <a:fontScheme name="Štěrbina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Štěrbina 1">
        <a:dk1>
          <a:srgbClr val="8C0000"/>
        </a:dk1>
        <a:lt1>
          <a:srgbClr val="FFFFFF"/>
        </a:lt1>
        <a:dk2>
          <a:srgbClr val="720000"/>
        </a:dk2>
        <a:lt2>
          <a:srgbClr val="FFFFCC"/>
        </a:lt2>
        <a:accent1>
          <a:srgbClr val="FF3300"/>
        </a:accent1>
        <a:accent2>
          <a:srgbClr val="BE7960"/>
        </a:accent2>
        <a:accent3>
          <a:srgbClr val="BCAAAA"/>
        </a:accent3>
        <a:accent4>
          <a:srgbClr val="DADADA"/>
        </a:accent4>
        <a:accent5>
          <a:srgbClr val="FFADAA"/>
        </a:accent5>
        <a:accent6>
          <a:srgbClr val="AC6D56"/>
        </a:accent6>
        <a:hlink>
          <a:srgbClr val="FFCC66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2">
        <a:dk1>
          <a:srgbClr val="674E2F"/>
        </a:dk1>
        <a:lt1>
          <a:srgbClr val="FFFFFF"/>
        </a:lt1>
        <a:dk2>
          <a:srgbClr val="533F27"/>
        </a:dk2>
        <a:lt2>
          <a:srgbClr val="D8B274"/>
        </a:lt2>
        <a:accent1>
          <a:srgbClr val="CC990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E2CAAA"/>
        </a:accent5>
        <a:accent6>
          <a:srgbClr val="81552A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3">
        <a:dk1>
          <a:srgbClr val="646464"/>
        </a:dk1>
        <a:lt1>
          <a:srgbClr val="FFFFFF"/>
        </a:lt1>
        <a:dk2>
          <a:srgbClr val="545454"/>
        </a:dk2>
        <a:lt2>
          <a:srgbClr val="D4D4CE"/>
        </a:lt2>
        <a:accent1>
          <a:srgbClr val="49747D"/>
        </a:accent1>
        <a:accent2>
          <a:srgbClr val="8F9699"/>
        </a:accent2>
        <a:accent3>
          <a:srgbClr val="B3B3B3"/>
        </a:accent3>
        <a:accent4>
          <a:srgbClr val="DADADA"/>
        </a:accent4>
        <a:accent5>
          <a:srgbClr val="B1BCBF"/>
        </a:accent5>
        <a:accent6>
          <a:srgbClr val="81878A"/>
        </a:accent6>
        <a:hlink>
          <a:srgbClr val="8DC4D7"/>
        </a:hlink>
        <a:folHlink>
          <a:srgbClr val="7FB97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4">
        <a:dk1>
          <a:srgbClr val="3A7400"/>
        </a:dk1>
        <a:lt1>
          <a:srgbClr val="FFFFFF"/>
        </a:lt1>
        <a:dk2>
          <a:srgbClr val="2E5C00"/>
        </a:dk2>
        <a:lt2>
          <a:srgbClr val="FFFFFF"/>
        </a:lt2>
        <a:accent1>
          <a:srgbClr val="79CA02"/>
        </a:accent1>
        <a:accent2>
          <a:srgbClr val="008080"/>
        </a:accent2>
        <a:accent3>
          <a:srgbClr val="ADB5AA"/>
        </a:accent3>
        <a:accent4>
          <a:srgbClr val="DADADA"/>
        </a:accent4>
        <a:accent5>
          <a:srgbClr val="BEE1AA"/>
        </a:accent5>
        <a:accent6>
          <a:srgbClr val="007373"/>
        </a:accent6>
        <a:hlink>
          <a:srgbClr val="A8DE0E"/>
        </a:hlink>
        <a:folHlink>
          <a:srgbClr val="00CC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5">
        <a:dk1>
          <a:srgbClr val="008885"/>
        </a:dk1>
        <a:lt1>
          <a:srgbClr val="FFFFFF"/>
        </a:lt1>
        <a:dk2>
          <a:srgbClr val="007572"/>
        </a:dk2>
        <a:lt2>
          <a:srgbClr val="FFFF99"/>
        </a:lt2>
        <a:accent1>
          <a:srgbClr val="33CCCC"/>
        </a:accent1>
        <a:accent2>
          <a:srgbClr val="6D6FC7"/>
        </a:accent2>
        <a:accent3>
          <a:srgbClr val="AABDBC"/>
        </a:accent3>
        <a:accent4>
          <a:srgbClr val="DADADA"/>
        </a:accent4>
        <a:accent5>
          <a:srgbClr val="ADE2E2"/>
        </a:accent5>
        <a:accent6>
          <a:srgbClr val="6264B4"/>
        </a:accent6>
        <a:hlink>
          <a:srgbClr val="FFFFCC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6">
        <a:dk1>
          <a:srgbClr val="0000AC"/>
        </a:dk1>
        <a:lt1>
          <a:srgbClr val="FFFFFF"/>
        </a:lt1>
        <a:dk2>
          <a:srgbClr val="000086"/>
        </a:dk2>
        <a:lt2>
          <a:srgbClr val="CCFFFF"/>
        </a:lt2>
        <a:accent1>
          <a:srgbClr val="0099FF"/>
        </a:accent1>
        <a:accent2>
          <a:srgbClr val="00B000"/>
        </a:accent2>
        <a:accent3>
          <a:srgbClr val="AAAAC3"/>
        </a:accent3>
        <a:accent4>
          <a:srgbClr val="DADADA"/>
        </a:accent4>
        <a:accent5>
          <a:srgbClr val="AACAFF"/>
        </a:accent5>
        <a:accent6>
          <a:srgbClr val="009F00"/>
        </a:accent6>
        <a:hlink>
          <a:srgbClr val="FFE701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7">
        <a:dk1>
          <a:srgbClr val="7474A2"/>
        </a:dk1>
        <a:lt1>
          <a:srgbClr val="FFFFFF"/>
        </a:lt1>
        <a:dk2>
          <a:srgbClr val="5E5E8E"/>
        </a:dk2>
        <a:lt2>
          <a:srgbClr val="D1D1DF"/>
        </a:lt2>
        <a:accent1>
          <a:srgbClr val="CC66FF"/>
        </a:accent1>
        <a:accent2>
          <a:srgbClr val="6666FF"/>
        </a:accent2>
        <a:accent3>
          <a:srgbClr val="B6B6C6"/>
        </a:accent3>
        <a:accent4>
          <a:srgbClr val="DADADA"/>
        </a:accent4>
        <a:accent5>
          <a:srgbClr val="E2B8FF"/>
        </a:accent5>
        <a:accent6>
          <a:srgbClr val="5C5CE7"/>
        </a:accent6>
        <a:hlink>
          <a:srgbClr val="FFCC99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8">
        <a:dk1>
          <a:srgbClr val="000000"/>
        </a:dk1>
        <a:lt1>
          <a:srgbClr val="D0DAE2"/>
        </a:lt1>
        <a:dk2>
          <a:srgbClr val="000000"/>
        </a:dk2>
        <a:lt2>
          <a:srgbClr val="E7EDF1"/>
        </a:lt2>
        <a:accent1>
          <a:srgbClr val="33CCCC"/>
        </a:accent1>
        <a:accent2>
          <a:srgbClr val="0099CC"/>
        </a:accent2>
        <a:accent3>
          <a:srgbClr val="E4EAEE"/>
        </a:accent3>
        <a:accent4>
          <a:srgbClr val="000000"/>
        </a:accent4>
        <a:accent5>
          <a:srgbClr val="ADE2E2"/>
        </a:accent5>
        <a:accent6>
          <a:srgbClr val="008AB9"/>
        </a:accent6>
        <a:hlink>
          <a:srgbClr val="3333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Štěrbina 9">
        <a:dk1>
          <a:srgbClr val="000000"/>
        </a:dk1>
        <a:lt1>
          <a:srgbClr val="FFFFFF"/>
        </a:lt1>
        <a:dk2>
          <a:srgbClr val="000000"/>
        </a:dk2>
        <a:lt2>
          <a:srgbClr val="E6E6E6"/>
        </a:lt2>
        <a:accent1>
          <a:srgbClr val="66CCFF"/>
        </a:accent1>
        <a:accent2>
          <a:srgbClr val="9999FF"/>
        </a:accent2>
        <a:accent3>
          <a:srgbClr val="FFFFFF"/>
        </a:accent3>
        <a:accent4>
          <a:srgbClr val="000000"/>
        </a:accent4>
        <a:accent5>
          <a:srgbClr val="B8E2FF"/>
        </a:accent5>
        <a:accent6>
          <a:srgbClr val="8A8AE7"/>
        </a:accent6>
        <a:hlink>
          <a:srgbClr val="3333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Slit</Template>
  <TotalTime>1251</TotalTime>
  <Words>1292</Words>
  <Application>Microsoft Office PowerPoint</Application>
  <PresentationFormat>Předvádění na obrazovce (4:3)</PresentationFormat>
  <Paragraphs>287</Paragraphs>
  <Slides>26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26</vt:i4>
      </vt:variant>
    </vt:vector>
  </HeadingPairs>
  <TitlesOfParts>
    <vt:vector size="33" baseType="lpstr">
      <vt:lpstr>Tahoma</vt:lpstr>
      <vt:lpstr>Arial</vt:lpstr>
      <vt:lpstr>Wingdings</vt:lpstr>
      <vt:lpstr>Calibri</vt:lpstr>
      <vt:lpstr>Arial CE</vt:lpstr>
      <vt:lpstr>Times New Roman</vt:lpstr>
      <vt:lpstr>Štěrbina</vt:lpstr>
      <vt:lpstr>Snímek 1</vt:lpstr>
      <vt:lpstr>Základní jednotka   (interní zařízení)</vt:lpstr>
      <vt:lpstr>Skříň počítače – přední panel</vt:lpstr>
      <vt:lpstr>Skříň počítače</vt:lpstr>
      <vt:lpstr>Typy počítačových skříňí</vt:lpstr>
      <vt:lpstr>Napájecí zdroj</vt:lpstr>
      <vt:lpstr>Základní deska</vt:lpstr>
      <vt:lpstr>Základní deska - sloty</vt:lpstr>
      <vt:lpstr>Připojení harddisku, dvd</vt:lpstr>
      <vt:lpstr>Základní deska - porty</vt:lpstr>
      <vt:lpstr>SOCKET na procesor</vt:lpstr>
      <vt:lpstr>Procesor</vt:lpstr>
      <vt:lpstr>Chladič procesoru</vt:lpstr>
      <vt:lpstr>Paměť RAM</vt:lpstr>
      <vt:lpstr>Harddisk</vt:lpstr>
      <vt:lpstr>Grafická karta</vt:lpstr>
      <vt:lpstr>Televizní karta (tuner)</vt:lpstr>
      <vt:lpstr>Zvuková karta</vt:lpstr>
      <vt:lpstr>Síťová  karta</vt:lpstr>
      <vt:lpstr>Snímek 20</vt:lpstr>
      <vt:lpstr>Disketová jednotka</vt:lpstr>
      <vt:lpstr>DVD ROM mechanika</vt:lpstr>
      <vt:lpstr>BLUE RAY  mechanika</vt:lpstr>
      <vt:lpstr>Základní jednotka – CD, DVD…. mechanika</vt:lpstr>
      <vt:lpstr>Snímek 25</vt:lpstr>
      <vt:lpstr>Snímek 26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části počítače</dc:title>
  <dc:creator>ALFA</dc:creator>
  <cp:lastModifiedBy>Dum</cp:lastModifiedBy>
  <cp:revision>85</cp:revision>
  <dcterms:created xsi:type="dcterms:W3CDTF">2005-09-24T11:41:42Z</dcterms:created>
  <dcterms:modified xsi:type="dcterms:W3CDTF">2014-06-14T20:59:28Z</dcterms:modified>
</cp:coreProperties>
</file>