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87" r:id="rId2"/>
    <p:sldId id="256" r:id="rId3"/>
    <p:sldId id="257" r:id="rId4"/>
    <p:sldId id="258" r:id="rId5"/>
    <p:sldId id="274" r:id="rId6"/>
    <p:sldId id="259" r:id="rId7"/>
    <p:sldId id="266" r:id="rId8"/>
    <p:sldId id="267" r:id="rId9"/>
    <p:sldId id="276" r:id="rId10"/>
    <p:sldId id="277" r:id="rId11"/>
    <p:sldId id="278" r:id="rId12"/>
    <p:sldId id="284" r:id="rId13"/>
    <p:sldId id="279" r:id="rId14"/>
    <p:sldId id="285" r:id="rId15"/>
    <p:sldId id="281" r:id="rId16"/>
    <p:sldId id="283" r:id="rId17"/>
    <p:sldId id="282" r:id="rId18"/>
    <p:sldId id="272" r:id="rId19"/>
    <p:sldId id="261" r:id="rId20"/>
    <p:sldId id="262" r:id="rId21"/>
    <p:sldId id="286" r:id="rId22"/>
    <p:sldId id="288" r:id="rId2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41" autoAdjust="0"/>
    <p:restoredTop sz="94660"/>
  </p:normalViewPr>
  <p:slideViewPr>
    <p:cSldViewPr>
      <p:cViewPr varScale="1">
        <p:scale>
          <a:sx n="99" d="100"/>
          <a:sy n="99" d="100"/>
        </p:scale>
        <p:origin x="-4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221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9225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99755B-21E6-4616-8AAA-D069D89AC02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EAAD59D-4F22-4793-9E83-33150644B1D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A2C3BF-1C05-48E4-86AA-B56FEFC5151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3F146C-C239-4383-9B97-2177EC1BD1D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D6F66A4-BFD3-4C96-8251-4D2F9670589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CDA58A-EFEA-4E4B-87B8-CEBA0D44FC4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0DA8B88-658A-45F8-B849-13CA4CAAAC0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FFC3FC5-79CA-48F5-B1D1-DEB9E1DC085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A8EA01-3CB7-4FA0-9E32-948FA3C8ED8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33BFC7-0CD7-447E-88B1-46EB68D8F12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CCAD5B-EE61-4CB3-9318-1124942256F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42A48-112C-42E5-85F5-F8AE3B4BD46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468372-C3B5-442B-B53B-2DF86FD4D66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8195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197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59FBBA5D-2314-40C0-BA40-B62F5930B50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18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alaxy_Nexus_smartphone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Laski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INF.0709.1S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Software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 seznamuje žáky s druhy počítačových programů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Operační systémy, uživatelské programy, licence, autorské právo 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software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188913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89225" y="2700338"/>
            <a:ext cx="4073525" cy="1016000"/>
          </a:xfr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6000" dirty="0" smtClean="0">
                <a:solidFill>
                  <a:srgbClr val="FFC000"/>
                </a:solidFill>
              </a:rPr>
              <a:t>SOFTWARE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SOFTWARE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dirty="0" smtClean="0"/>
              <a:t>Program je posloupnost instrukcí, které počítač postupně vykonává a provádí tak určitou činnost</a:t>
            </a:r>
          </a:p>
        </p:txBody>
      </p:sp>
      <p:sp>
        <p:nvSpPr>
          <p:cNvPr id="5124" name="Obdélník 1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ROZDĚLENÍ SOFTWARE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defRPr/>
            </a:pPr>
            <a:endParaRPr lang="cs-CZ" dirty="0" smtClean="0"/>
          </a:p>
          <a:p>
            <a:pPr algn="ctr" eaLnBrk="1" hangingPunct="1">
              <a:defRPr/>
            </a:pPr>
            <a:endParaRPr lang="cs-CZ" dirty="0" smtClean="0"/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dirty="0" smtClean="0"/>
              <a:t>Operační systémy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dirty="0" smtClean="0"/>
              <a:t>(</a:t>
            </a:r>
            <a:r>
              <a:rPr lang="cs-CZ" dirty="0"/>
              <a:t>W</a:t>
            </a:r>
            <a:r>
              <a:rPr lang="cs-CZ" dirty="0" smtClean="0"/>
              <a:t>indows 7)</a:t>
            </a:r>
          </a:p>
          <a:p>
            <a:pPr algn="ctr" eaLnBrk="1" hangingPunct="1">
              <a:defRPr/>
            </a:pPr>
            <a:endParaRPr lang="cs-CZ" dirty="0" smtClean="0"/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dirty="0" smtClean="0"/>
              <a:t>Aplikační programy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dirty="0" smtClean="0"/>
              <a:t>(</a:t>
            </a:r>
            <a:r>
              <a:rPr lang="cs-CZ" dirty="0" err="1" smtClean="0"/>
              <a:t>Word,Excel</a:t>
            </a:r>
            <a:r>
              <a:rPr lang="cs-CZ" dirty="0" smtClean="0"/>
              <a:t>)</a:t>
            </a:r>
          </a:p>
        </p:txBody>
      </p:sp>
      <p:sp>
        <p:nvSpPr>
          <p:cNvPr id="6148" name="Obdélník 3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SOFTWARE</a:t>
            </a:r>
          </a:p>
        </p:txBody>
      </p:sp>
      <p:sp>
        <p:nvSpPr>
          <p:cNvPr id="7171" name="Text Box 4"/>
          <p:cNvSpPr txBox="1">
            <a:spLocks noChangeArrowheads="1"/>
          </p:cNvSpPr>
          <p:nvPr/>
        </p:nvSpPr>
        <p:spPr bwMode="auto">
          <a:xfrm>
            <a:off x="1258888" y="5373688"/>
            <a:ext cx="6840537" cy="879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cs-CZ" altLang="cs-CZ" sz="2400"/>
              <a:t>HARDWARE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altLang="cs-CZ"/>
              <a:t>(procesor ,harddisk, maibord, klávesnice myš, ...)</a:t>
            </a:r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2051050" y="3068638"/>
            <a:ext cx="4824413" cy="18462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cs-CZ" altLang="cs-CZ" sz="2400"/>
              <a:t>OPERAČNÍ SYSTÉM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altLang="cs-CZ"/>
              <a:t>SOFTWARE zabezpečující základní chod PC, prostředník mezi hardwarem a aplikačním softwarem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altLang="cs-CZ"/>
              <a:t>(WINDOWS, LINUX…..)</a:t>
            </a:r>
          </a:p>
        </p:txBody>
      </p:sp>
      <p:sp>
        <p:nvSpPr>
          <p:cNvPr id="7173" name="Text Box 8"/>
          <p:cNvSpPr txBox="1">
            <a:spLocks noChangeArrowheads="1"/>
          </p:cNvSpPr>
          <p:nvPr/>
        </p:nvSpPr>
        <p:spPr bwMode="auto">
          <a:xfrm>
            <a:off x="2268538" y="1628775"/>
            <a:ext cx="4464050" cy="1154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cs-CZ" altLang="cs-CZ" sz="2400"/>
              <a:t>APLIKAČNÍ SOFTWARE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altLang="cs-CZ"/>
              <a:t>(EXCEL, WORD, COREL, POWER POINT.....)</a:t>
            </a:r>
          </a:p>
        </p:txBody>
      </p:sp>
      <p:sp>
        <p:nvSpPr>
          <p:cNvPr id="2" name="Šipka nahoru 1"/>
          <p:cNvSpPr/>
          <p:nvPr/>
        </p:nvSpPr>
        <p:spPr>
          <a:xfrm>
            <a:off x="4211638" y="2636838"/>
            <a:ext cx="360362" cy="50165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4140200" y="4868863"/>
            <a:ext cx="360363" cy="50165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7176" name="Obdélník 7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OPERAČNÍ SYSTÉM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dirty="0" smtClean="0"/>
              <a:t>Operační systém je program, které řídí procesy mezi počítačem a uživatelem.</a:t>
            </a:r>
          </a:p>
          <a:p>
            <a:pPr marL="0" indent="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dirty="0" smtClean="0"/>
              <a:t>Je to nejzákladnější program, bez kterého počítač nemůže pracovat</a:t>
            </a:r>
          </a:p>
          <a:p>
            <a:pPr marL="0" indent="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dirty="0"/>
          </a:p>
          <a:p>
            <a:pPr marL="0" indent="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Uživatelské rozhraní – interface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714500"/>
            <a:ext cx="8229600" cy="490538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je prostředí, v němž se uživatel systému pohybuje</a:t>
            </a:r>
          </a:p>
        </p:txBody>
      </p:sp>
      <p:pic>
        <p:nvPicPr>
          <p:cNvPr id="9220" name="Picture 7" descr="http://www.subsowespac.org/sh_xp/MS-DOS_Prompt_MemoryChec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5" y="3929063"/>
            <a:ext cx="4429125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7" descr="http://openbookproject.net/courses/intro2ict/_images/windows_xp_screensho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950" y="2781300"/>
            <a:ext cx="4029075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1"/>
          <p:cNvSpPr txBox="1">
            <a:spLocks noChangeArrowheads="1"/>
          </p:cNvSpPr>
          <p:nvPr/>
        </p:nvSpPr>
        <p:spPr bwMode="auto">
          <a:xfrm>
            <a:off x="5594350" y="3313113"/>
            <a:ext cx="3240088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textové rozhraní (MS-DOS)</a:t>
            </a:r>
          </a:p>
          <a:p>
            <a:pPr eaLnBrk="1" hangingPunct="1"/>
            <a:endParaRPr lang="cs-CZ" altLang="cs-CZ"/>
          </a:p>
        </p:txBody>
      </p:sp>
      <p:sp>
        <p:nvSpPr>
          <p:cNvPr id="9223" name="TextovéPole 2"/>
          <p:cNvSpPr txBox="1">
            <a:spLocks noChangeArrowheads="1"/>
          </p:cNvSpPr>
          <p:nvPr/>
        </p:nvSpPr>
        <p:spPr bwMode="auto">
          <a:xfrm>
            <a:off x="530225" y="2349500"/>
            <a:ext cx="3959225" cy="61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lvl="1" eaLnBrk="1" hangingPunct="1"/>
            <a:r>
              <a:rPr lang="cs-CZ" altLang="cs-CZ" sz="1600"/>
              <a:t>grafické rozhraní (MS Windows)</a:t>
            </a:r>
          </a:p>
          <a:p>
            <a:pPr eaLnBrk="1" hangingPunct="1"/>
            <a:endParaRPr lang="cs-CZ" altLang="cs-CZ"/>
          </a:p>
        </p:txBody>
      </p:sp>
      <p:sp>
        <p:nvSpPr>
          <p:cNvPr id="9224" name="Obdélník 8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9225" name="Obdélník 1"/>
          <p:cNvSpPr>
            <a:spLocks noChangeArrowheads="1"/>
          </p:cNvSpPr>
          <p:nvPr/>
        </p:nvSpPr>
        <p:spPr bwMode="auto">
          <a:xfrm>
            <a:off x="530225" y="6092825"/>
            <a:ext cx="3816350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Microsoft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OPERAČNÍ SYSTEMY pro počítače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188" y="1341438"/>
            <a:ext cx="136842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b="1" dirty="0"/>
              <a:t> </a:t>
            </a:r>
            <a:r>
              <a:rPr lang="cs-CZ" sz="2400" dirty="0">
                <a:solidFill>
                  <a:schemeClr val="accent4"/>
                </a:solidFill>
              </a:rPr>
              <a:t>PC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79838" y="1304925"/>
            <a:ext cx="13684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400" dirty="0"/>
              <a:t>Apple</a:t>
            </a:r>
            <a:endParaRPr lang="cs-CZ" sz="2400" dirty="0">
              <a:solidFill>
                <a:schemeClr val="accent4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888" y="1350963"/>
            <a:ext cx="2590800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b="1" dirty="0"/>
              <a:t> </a:t>
            </a:r>
            <a:r>
              <a:rPr lang="cs-CZ" sz="2400" dirty="0">
                <a:solidFill>
                  <a:schemeClr val="accent4"/>
                </a:solidFill>
              </a:rPr>
              <a:t>Palmtop, </a:t>
            </a:r>
            <a:r>
              <a:rPr lang="cs-CZ" sz="2400" dirty="0" err="1">
                <a:solidFill>
                  <a:schemeClr val="accent4"/>
                </a:solidFill>
              </a:rPr>
              <a:t>smartphon</a:t>
            </a:r>
            <a:r>
              <a:rPr lang="cs-CZ" sz="2400" dirty="0">
                <a:solidFill>
                  <a:schemeClr val="accent4"/>
                </a:solidFill>
              </a:rPr>
              <a:t> … 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10246" name="TextovéPole 3"/>
          <p:cNvSpPr txBox="1">
            <a:spLocks noChangeArrowheads="1"/>
          </p:cNvSpPr>
          <p:nvPr/>
        </p:nvSpPr>
        <p:spPr bwMode="auto">
          <a:xfrm>
            <a:off x="3348038" y="3068638"/>
            <a:ext cx="158432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pt-BR" altLang="cs-CZ" sz="2000"/>
              <a:t>Systém 6 </a:t>
            </a:r>
          </a:p>
          <a:p>
            <a:pPr eaLnBrk="1" hangingPunct="1"/>
            <a:r>
              <a:rPr lang="pt-BR" altLang="cs-CZ" sz="2000"/>
              <a:t>Systém 7 </a:t>
            </a:r>
          </a:p>
          <a:p>
            <a:pPr eaLnBrk="1" hangingPunct="1"/>
            <a:r>
              <a:rPr lang="pt-BR" altLang="cs-CZ" sz="2000"/>
              <a:t>Mac OS 8 </a:t>
            </a:r>
          </a:p>
          <a:p>
            <a:pPr eaLnBrk="1" hangingPunct="1"/>
            <a:r>
              <a:rPr lang="pt-BR" altLang="cs-CZ" sz="2000"/>
              <a:t>Mac OS 9</a:t>
            </a:r>
            <a:endParaRPr lang="cs-CZ" altLang="cs-CZ" sz="2000"/>
          </a:p>
          <a:p>
            <a:pPr eaLnBrk="1" hangingPunct="1"/>
            <a:r>
              <a:rPr lang="cs-CZ" altLang="cs-CZ" sz="2000"/>
              <a:t>Mac OS X </a:t>
            </a:r>
            <a:endParaRPr lang="pt-BR" altLang="cs-CZ" sz="2000"/>
          </a:p>
          <a:p>
            <a:pPr eaLnBrk="1" hangingPunct="1"/>
            <a:endParaRPr lang="cs-CZ" altLang="cs-CZ"/>
          </a:p>
        </p:txBody>
      </p:sp>
      <p:sp>
        <p:nvSpPr>
          <p:cNvPr id="10247" name="TextovéPole 8"/>
          <p:cNvSpPr txBox="1">
            <a:spLocks noChangeArrowheads="1"/>
          </p:cNvSpPr>
          <p:nvPr/>
        </p:nvSpPr>
        <p:spPr bwMode="auto">
          <a:xfrm>
            <a:off x="406400" y="3068638"/>
            <a:ext cx="2232025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/>
              <a:t>Windows XP </a:t>
            </a:r>
          </a:p>
          <a:p>
            <a:pPr eaLnBrk="1" hangingPunct="1"/>
            <a:r>
              <a:rPr lang="cs-CZ" altLang="cs-CZ" sz="2000"/>
              <a:t>Windows Vista </a:t>
            </a:r>
            <a:endParaRPr lang="pt-BR" altLang="cs-CZ" sz="2000"/>
          </a:p>
          <a:p>
            <a:pPr eaLnBrk="1" hangingPunct="1"/>
            <a:r>
              <a:rPr lang="cs-CZ" altLang="cs-CZ" sz="2000"/>
              <a:t>Windows 7 </a:t>
            </a:r>
            <a:endParaRPr lang="pt-BR" altLang="cs-CZ" sz="2000"/>
          </a:p>
          <a:p>
            <a:pPr eaLnBrk="1" hangingPunct="1"/>
            <a:r>
              <a:rPr lang="cs-CZ" altLang="cs-CZ" sz="2000"/>
              <a:t>Windows 8</a:t>
            </a:r>
          </a:p>
          <a:p>
            <a:pPr eaLnBrk="1" hangingPunct="1"/>
            <a:endParaRPr lang="cs-CZ" altLang="cs-CZ" sz="2000"/>
          </a:p>
          <a:p>
            <a:pPr eaLnBrk="1" hangingPunct="1"/>
            <a:r>
              <a:rPr lang="cs-CZ" altLang="cs-CZ" sz="2000"/>
              <a:t>Linux </a:t>
            </a:r>
          </a:p>
          <a:p>
            <a:pPr eaLnBrk="1" hangingPunct="1"/>
            <a:endParaRPr lang="cs-CZ" altLang="cs-CZ" sz="2000"/>
          </a:p>
          <a:p>
            <a:pPr eaLnBrk="1" hangingPunct="1"/>
            <a:r>
              <a:rPr lang="cs-CZ" altLang="cs-CZ" sz="2000"/>
              <a:t>OS/2</a:t>
            </a:r>
          </a:p>
          <a:p>
            <a:pPr eaLnBrk="1" hangingPunct="1"/>
            <a:r>
              <a:rPr lang="cs-CZ" altLang="cs-CZ" sz="2000"/>
              <a:t>AROS</a:t>
            </a:r>
          </a:p>
          <a:p>
            <a:pPr eaLnBrk="1" hangingPunct="1"/>
            <a:endParaRPr lang="pt-BR" altLang="cs-CZ" sz="2000"/>
          </a:p>
        </p:txBody>
      </p:sp>
      <p:sp>
        <p:nvSpPr>
          <p:cNvPr id="10248" name="TextovéPole 4"/>
          <p:cNvSpPr txBox="1">
            <a:spLocks noChangeArrowheads="1"/>
          </p:cNvSpPr>
          <p:nvPr/>
        </p:nvSpPr>
        <p:spPr bwMode="auto">
          <a:xfrm>
            <a:off x="6499225" y="2914650"/>
            <a:ext cx="1889125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/>
              <a:t>Android </a:t>
            </a:r>
          </a:p>
          <a:p>
            <a:pPr eaLnBrk="1" hangingPunct="1"/>
            <a:r>
              <a:rPr lang="cs-CZ" altLang="cs-CZ" sz="2000"/>
              <a:t>EPOC</a:t>
            </a:r>
          </a:p>
          <a:p>
            <a:pPr eaLnBrk="1" hangingPunct="1"/>
            <a:r>
              <a:rPr lang="cs-CZ" altLang="cs-CZ" sz="2000"/>
              <a:t>Linux  Ubuntu </a:t>
            </a:r>
          </a:p>
          <a:p>
            <a:pPr eaLnBrk="1" hangingPunct="1"/>
            <a:r>
              <a:rPr lang="cs-CZ" altLang="cs-CZ" sz="2000"/>
              <a:t>iOS </a:t>
            </a:r>
          </a:p>
          <a:p>
            <a:pPr eaLnBrk="1" hangingPunct="1"/>
            <a:r>
              <a:rPr lang="cs-CZ" altLang="cs-CZ" sz="2000"/>
              <a:t>Palm OS </a:t>
            </a:r>
          </a:p>
          <a:p>
            <a:pPr eaLnBrk="1" hangingPunct="1"/>
            <a:r>
              <a:rPr lang="cs-CZ" altLang="cs-CZ" sz="2000"/>
              <a:t>Symbian OS</a:t>
            </a:r>
          </a:p>
          <a:p>
            <a:pPr eaLnBrk="1" hangingPunct="1"/>
            <a:endParaRPr lang="cs-CZ" altLang="cs-CZ"/>
          </a:p>
        </p:txBody>
      </p:sp>
      <p:sp>
        <p:nvSpPr>
          <p:cNvPr id="10249" name="Obdélník 10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OPERAČNÍ SYSTÉM - WINDOWS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2836863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Nejrozšířenější OS pro PC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Příjemné uživatelské rozhraní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/>
              <a:t>J</a:t>
            </a:r>
            <a:r>
              <a:rPr lang="cs-CZ" sz="2400" dirty="0" smtClean="0"/>
              <a:t>ednoduchá obsluha</a:t>
            </a:r>
            <a:endParaRPr lang="cs-CZ" sz="28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</p:txBody>
      </p:sp>
      <p:pic>
        <p:nvPicPr>
          <p:cNvPr id="11268" name="Picture 7" descr="http://computrgeek.files.wordpress.com/2008/04/vista-side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5" y="3005138"/>
            <a:ext cx="447675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Obdélník 5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11270" name="Obdélník 5"/>
          <p:cNvSpPr>
            <a:spLocks noChangeArrowheads="1"/>
          </p:cNvSpPr>
          <p:nvPr/>
        </p:nvSpPr>
        <p:spPr bwMode="auto">
          <a:xfrm>
            <a:off x="323850" y="6122988"/>
            <a:ext cx="3816350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Microsoft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OPERAČNÍ SYSTÉM - OS2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Příjemné uživatelské rozhraní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Velmi stabilní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Málo rozšířený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Málo aplikačního softwaru</a:t>
            </a:r>
          </a:p>
          <a:p>
            <a:pPr eaLnBrk="1" hangingPunct="1">
              <a:defRPr/>
            </a:pPr>
            <a:endParaRPr lang="cs-CZ" sz="2800" dirty="0" smtClean="0"/>
          </a:p>
        </p:txBody>
      </p:sp>
      <p:pic>
        <p:nvPicPr>
          <p:cNvPr id="12292" name="Picture 10" descr="http://pcdesktops.emuunlim.com/pictures/skins/nextstart/os2_warp_v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24338" y="2924175"/>
            <a:ext cx="4760912" cy="380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Obdélník 4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12294" name="Obdélník 5"/>
          <p:cNvSpPr>
            <a:spLocks noChangeArrowheads="1"/>
          </p:cNvSpPr>
          <p:nvPr/>
        </p:nvSpPr>
        <p:spPr bwMode="auto">
          <a:xfrm>
            <a:off x="179388" y="6453188"/>
            <a:ext cx="3816350" cy="23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IBM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OPERAČNÍ SYSTÉM - LINUX</a:t>
            </a:r>
            <a:br>
              <a:rPr lang="cs-CZ" sz="3600" dirty="0" smtClean="0"/>
            </a:br>
            <a:r>
              <a:rPr lang="cs-CZ" sz="3600" dirty="0" smtClean="0"/>
              <a:t>MANDRAKE, SUSE, RED HAT 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Program je většinou zdarma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Stabilní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/>
              <a:t>N</a:t>
            </a:r>
            <a:r>
              <a:rPr lang="cs-CZ" sz="2400" dirty="0" smtClean="0"/>
              <a:t>ěkolik uživatelských rozhraní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/>
              <a:t>A</a:t>
            </a:r>
            <a:r>
              <a:rPr lang="cs-CZ" sz="2400" dirty="0" smtClean="0"/>
              <a:t>plikační programy jsou zdarma a volně šiřitelné</a:t>
            </a:r>
          </a:p>
        </p:txBody>
      </p:sp>
      <p:pic>
        <p:nvPicPr>
          <p:cNvPr id="13316" name="Picture 7" descr="http://www.sosej.cz/screenshots/suse-linux-liv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6463" y="1484313"/>
            <a:ext cx="3810000" cy="2857500"/>
          </a:xfrm>
          <a:noFill/>
        </p:spPr>
      </p:pic>
      <p:pic>
        <p:nvPicPr>
          <p:cNvPr id="13317" name="Picture 9" descr="http://static.howstuffworks.com/gif/operating-system-linu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38" y="3643313"/>
            <a:ext cx="3810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Obdélník 5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13319" name="Obdélník 6"/>
          <p:cNvSpPr>
            <a:spLocks noChangeArrowheads="1"/>
          </p:cNvSpPr>
          <p:nvPr/>
        </p:nvSpPr>
        <p:spPr bwMode="auto">
          <a:xfrm>
            <a:off x="131763" y="6464300"/>
            <a:ext cx="3816350" cy="23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Linux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OPERAČNÍ SYSTÉM - AROS </a:t>
            </a:r>
          </a:p>
        </p:txBody>
      </p:sp>
      <p:pic>
        <p:nvPicPr>
          <p:cNvPr id="14339" name="Picture 4" descr="http://mama.indstate.edu/users/nova/arosshow/AROS_built_on_AR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2420938"/>
            <a:ext cx="5314950" cy="398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495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Program je málo používaný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</p:txBody>
      </p:sp>
      <p:sp>
        <p:nvSpPr>
          <p:cNvPr id="14341" name="Obdélník 5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14342" name="Obdélník 5"/>
          <p:cNvSpPr>
            <a:spLocks noChangeArrowheads="1"/>
          </p:cNvSpPr>
          <p:nvPr/>
        </p:nvSpPr>
        <p:spPr bwMode="auto">
          <a:xfrm>
            <a:off x="107950" y="6524625"/>
            <a:ext cx="3816350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Aros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OPERAČNÍ SYSTÉM – MAC OS X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2967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OS pro počítače APLLE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Velmi stabilní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Příjemné uživatelské rozhraní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endParaRPr lang="cs-CZ" sz="2800" dirty="0" smtClean="0"/>
          </a:p>
        </p:txBody>
      </p:sp>
      <p:pic>
        <p:nvPicPr>
          <p:cNvPr id="15364" name="Picture 7" descr="http://www.wired.com/news/images/full/bigmac12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0" y="2781300"/>
            <a:ext cx="466725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Obdélník 4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15366" name="Obdélník 5"/>
          <p:cNvSpPr>
            <a:spLocks noChangeArrowheads="1"/>
          </p:cNvSpPr>
          <p:nvPr/>
        </p:nvSpPr>
        <p:spPr bwMode="auto">
          <a:xfrm>
            <a:off x="323850" y="6453188"/>
            <a:ext cx="4319588" cy="23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Macintosh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OPERAČNÍ SYSTÉM – ANDROID</a:t>
            </a:r>
          </a:p>
        </p:txBody>
      </p:sp>
      <p:pic>
        <p:nvPicPr>
          <p:cNvPr id="16387" name="Picture 2" descr="File:Galaxy Nexus smartpho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1557338"/>
            <a:ext cx="2879725" cy="464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1600200"/>
            <a:ext cx="5554663" cy="16129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OS pro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effectLst/>
              </a:rPr>
              <a:t>(telefony</a:t>
            </a:r>
            <a:r>
              <a:rPr lang="cs-CZ" sz="2400" dirty="0">
                <a:effectLst/>
              </a:rPr>
              <a:t>, PDA, navigace, </a:t>
            </a:r>
            <a:r>
              <a:rPr lang="cs-CZ" sz="2400" dirty="0" smtClean="0">
                <a:effectLst/>
              </a:rPr>
              <a:t>tablety)</a:t>
            </a:r>
            <a:endParaRPr lang="cs-CZ" sz="2400" dirty="0" smtClean="0"/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endParaRPr lang="cs-CZ" sz="2800" dirty="0" smtClean="0"/>
          </a:p>
        </p:txBody>
      </p:sp>
      <p:sp>
        <p:nvSpPr>
          <p:cNvPr id="16389" name="TextovéPole 1"/>
          <p:cNvSpPr txBox="1">
            <a:spLocks noChangeArrowheads="1"/>
          </p:cNvSpPr>
          <p:nvPr/>
        </p:nvSpPr>
        <p:spPr bwMode="auto">
          <a:xfrm>
            <a:off x="5219700" y="6442075"/>
            <a:ext cx="37623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http://commons.wikimedia.org/wiki/File:Galaxy_Nexus_smartphone.jpg</a:t>
            </a:r>
            <a:endParaRPr lang="cs-CZ" altLang="cs-CZ" sz="800"/>
          </a:p>
        </p:txBody>
      </p:sp>
      <p:sp>
        <p:nvSpPr>
          <p:cNvPr id="16390" name="Obdélník 5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OPERAČNÍ SYSTEMY pro SERVERY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2357438"/>
            <a:ext cx="8229600" cy="3738562"/>
          </a:xfrm>
          <a:prstGeom prst="rect">
            <a:avLst/>
          </a:prstGeom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endParaRPr lang="cs-CZ" sz="3200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2427288" y="4005263"/>
            <a:ext cx="4360862" cy="2232025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cs-CZ" sz="2000" kern="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WINDOWS SERVER </a:t>
            </a:r>
            <a:r>
              <a:rPr lang="cs-CZ" sz="20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2008</a:t>
            </a:r>
          </a:p>
          <a:p>
            <a:pPr algn="ctr" eaLnBrk="1" hangingPunct="1"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cs-CZ" sz="2000" dirty="0"/>
              <a:t> </a:t>
            </a:r>
          </a:p>
          <a:p>
            <a:pPr algn="ctr" eaLnBrk="1" hangingPunct="1"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cs-CZ" sz="2000" dirty="0"/>
              <a:t>SUSE Linux </a:t>
            </a:r>
            <a:r>
              <a:rPr lang="cs-CZ" sz="2000" dirty="0" err="1"/>
              <a:t>Enterprise</a:t>
            </a:r>
            <a:r>
              <a:rPr lang="cs-CZ" sz="2000" dirty="0"/>
              <a:t> Server </a:t>
            </a:r>
          </a:p>
          <a:p>
            <a:pPr algn="ctr" eaLnBrk="1" hangingPunct="1"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endParaRPr lang="cs-CZ" sz="2000" dirty="0"/>
          </a:p>
          <a:p>
            <a:pPr algn="ctr" eaLnBrk="1" hangingPunct="1"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r>
              <a:rPr lang="cs-CZ" sz="2000" dirty="0"/>
              <a:t>Novell Open </a:t>
            </a:r>
            <a:r>
              <a:rPr lang="cs-CZ" sz="2000" dirty="0" err="1"/>
              <a:t>Enterprise</a:t>
            </a:r>
            <a:r>
              <a:rPr lang="cs-CZ" sz="2000" dirty="0"/>
              <a:t> server </a:t>
            </a:r>
            <a:endParaRPr lang="cs-CZ" sz="2000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</p:txBody>
      </p:sp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357188" y="1714500"/>
            <a:ext cx="8501062" cy="166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dirty="0"/>
              <a:t>Aby jednotlivé PC mohly využívat služby v </a:t>
            </a:r>
            <a:r>
              <a:rPr lang="cs-CZ" altLang="cs-CZ" dirty="0" smtClean="0"/>
              <a:t>síti, </a:t>
            </a:r>
            <a:r>
              <a:rPr lang="cs-CZ" altLang="cs-CZ" dirty="0"/>
              <a:t>musí být zapojeny přes</a:t>
            </a:r>
          </a:p>
          <a:p>
            <a:pPr algn="ctr" eaLnBrk="1" hangingPunct="1"/>
            <a:r>
              <a:rPr lang="cs-CZ" altLang="cs-CZ" dirty="0"/>
              <a:t> </a:t>
            </a:r>
          </a:p>
          <a:p>
            <a:pPr algn="ctr" eaLnBrk="1" hangingPunct="1"/>
            <a:r>
              <a:rPr lang="cs-CZ" altLang="cs-CZ" sz="2400" dirty="0"/>
              <a:t>HLAVNÍ POČÍTAČ – </a:t>
            </a:r>
            <a:r>
              <a:rPr lang="cs-CZ" altLang="cs-CZ" sz="2400" dirty="0" smtClean="0"/>
              <a:t>SERVER,</a:t>
            </a:r>
            <a:endParaRPr lang="cs-CZ" altLang="cs-CZ" sz="2400" dirty="0"/>
          </a:p>
          <a:p>
            <a:pPr algn="ctr" eaLnBrk="1" hangingPunct="1"/>
            <a:endParaRPr lang="cs-CZ" altLang="cs-CZ" sz="2400" dirty="0"/>
          </a:p>
          <a:p>
            <a:pPr algn="ctr" eaLnBrk="1" hangingPunct="1"/>
            <a:r>
              <a:rPr lang="cs-CZ" altLang="cs-CZ" dirty="0"/>
              <a:t> na kterém je nainstalován speciální operační systém.</a:t>
            </a:r>
          </a:p>
        </p:txBody>
      </p:sp>
      <p:sp>
        <p:nvSpPr>
          <p:cNvPr id="17414" name="Obdélník 5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179388" y="1557338"/>
            <a:ext cx="8964612" cy="455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1600"/>
              <a:t>doménové služby - správa zásad zabezpečení skupin (vnitřní síť)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souborový server - poskytování a sdílení diskového prostoru (prostor na síťovém disku)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tiskový server - poskytování a sdílení tiskáren ( možnost tisku na síť. tiskárnách)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databázový server - organizace a sdílení databází (využítí společných dat)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DHCP, DNS server - přidělování IP adres klientů a překlad jmen (připojování do sítě)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připojení sítě do internetu - Proxy server nebo paketový filtr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firewall - antivirové a bezpečnostní služby (ochrana sítě proti cizímu připojení)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webový server - podpora www prezentací a aplikací (vystavení www stránek)</a:t>
            </a:r>
          </a:p>
          <a:p>
            <a:pPr algn="ctr" eaLnBrk="1" hangingPunct="1"/>
            <a:endParaRPr lang="cs-CZ" altLang="cs-CZ" sz="1600"/>
          </a:p>
          <a:p>
            <a:pPr algn="ctr" eaLnBrk="1" hangingPunct="1"/>
            <a:r>
              <a:rPr lang="cs-CZ" altLang="cs-CZ" sz="1600"/>
              <a:t>poštovní server - správa elektronické pošty (maily)</a:t>
            </a:r>
          </a:p>
          <a:p>
            <a:pPr algn="ctr" eaLnBrk="1" hangingPunct="1"/>
            <a:endParaRPr lang="cs-CZ" alt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SÍŤOVÉ SLUŽBY</a:t>
            </a:r>
          </a:p>
        </p:txBody>
      </p:sp>
      <p:sp>
        <p:nvSpPr>
          <p:cNvPr id="18436" name="Obdélník 4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OPERAČNÍ SYSTEMY </a:t>
            </a:r>
            <a:br>
              <a:rPr lang="cs-CZ" dirty="0" smtClean="0"/>
            </a:br>
            <a:r>
              <a:rPr lang="cs-CZ" dirty="0" smtClean="0"/>
              <a:t>víceuživatelské (síťové)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85750" y="1643063"/>
            <a:ext cx="4614863" cy="1828800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WINDOWS SERVER 2008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 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 smtClean="0"/>
              <a:t>SUSE Linux </a:t>
            </a:r>
            <a:r>
              <a:rPr lang="cs-CZ" sz="2000" dirty="0" err="1" smtClean="0"/>
              <a:t>Enterprise</a:t>
            </a:r>
            <a:r>
              <a:rPr lang="cs-CZ" sz="2000" dirty="0" smtClean="0"/>
              <a:t> Server 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2000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Novell Open </a:t>
            </a:r>
            <a:r>
              <a:rPr lang="cs-CZ" sz="2000" dirty="0" err="1"/>
              <a:t>Enterprise</a:t>
            </a:r>
            <a:r>
              <a:rPr lang="cs-CZ" sz="2000" dirty="0"/>
              <a:t> server</a:t>
            </a:r>
            <a:endParaRPr lang="cs-CZ" sz="2000" dirty="0" smtClean="0"/>
          </a:p>
        </p:txBody>
      </p:sp>
      <p:pic>
        <p:nvPicPr>
          <p:cNvPr id="19460" name="Picture 2" descr="http://bzupages.com/attachments/12330d1262800426-windows-server-2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1700213"/>
            <a:ext cx="3349625" cy="268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0" descr="http://www.svetsiti.cz/tipy/2005/VMwarePlayer_soubory/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8400" y="3209925"/>
            <a:ext cx="3541713" cy="282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 descr="http://www.downpanda.com/image/novell-netware-revisor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3994150"/>
            <a:ext cx="3719513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Obdélník 8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19464" name="Obdélník 7"/>
          <p:cNvSpPr>
            <a:spLocks noChangeArrowheads="1"/>
          </p:cNvSpPr>
          <p:nvPr/>
        </p:nvSpPr>
        <p:spPr bwMode="auto">
          <a:xfrm>
            <a:off x="4691063" y="6475413"/>
            <a:ext cx="4202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Microsoft, Linux, Novell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UŽIVATELSKÉ </a:t>
            </a:r>
            <a:r>
              <a:rPr lang="cs-CZ" sz="3600" dirty="0" smtClean="0"/>
              <a:t>PROGRAMY - PŘEHLED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16113"/>
            <a:ext cx="4140200" cy="4900612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sz="1600" dirty="0" smtClean="0"/>
              <a:t>1 - Textové </a:t>
            </a:r>
            <a:r>
              <a:rPr lang="cs-CZ" sz="1600" dirty="0"/>
              <a:t>editory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/>
              <a:t>psaní textových </a:t>
            </a:r>
            <a:r>
              <a:rPr lang="cs-CZ" sz="1600" dirty="0" smtClean="0"/>
              <a:t>dokumentů</a:t>
            </a:r>
            <a:endParaRPr lang="cs-CZ" sz="1600" dirty="0"/>
          </a:p>
          <a:p>
            <a:pPr marL="457200" lvl="1" indent="0">
              <a:buFontTx/>
              <a:buNone/>
              <a:defRPr/>
            </a:pPr>
            <a:r>
              <a:rPr lang="cs-CZ" sz="1600" dirty="0"/>
              <a:t>MS </a:t>
            </a:r>
            <a:r>
              <a:rPr lang="cs-CZ" sz="1600" dirty="0" err="1"/>
              <a:t>NotePad</a:t>
            </a:r>
            <a:r>
              <a:rPr lang="cs-CZ" sz="1600" dirty="0"/>
              <a:t>, MS </a:t>
            </a:r>
            <a:r>
              <a:rPr lang="cs-CZ" sz="1600" dirty="0" smtClean="0"/>
              <a:t>WORD</a:t>
            </a:r>
            <a:endParaRPr lang="cs-CZ" sz="16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16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600" dirty="0" smtClean="0"/>
              <a:t>2 - Tabulkové </a:t>
            </a:r>
            <a:r>
              <a:rPr lang="cs-CZ" sz="1600" dirty="0"/>
              <a:t>kalkulátory 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/>
              <a:t>slouží ke zpracování dat 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/>
              <a:t>MS EXCEL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6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600" dirty="0" smtClean="0"/>
              <a:t>3 - Databázové </a:t>
            </a:r>
            <a:r>
              <a:rPr lang="cs-CZ" sz="1600" dirty="0"/>
              <a:t>systémy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/>
              <a:t>umožňují zpracovat (třídit) různé typy dat 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/>
              <a:t>MS ACCESS</a:t>
            </a:r>
          </a:p>
          <a:p>
            <a:pPr marL="57150" indent="0">
              <a:buFont typeface="Wingdings" pitchFamily="2" charset="2"/>
              <a:buNone/>
              <a:defRPr/>
            </a:pPr>
            <a:endParaRPr lang="cs-CZ" sz="1600" dirty="0" smtClean="0"/>
          </a:p>
          <a:p>
            <a:pPr marL="57150" indent="0">
              <a:buFont typeface="Wingdings" pitchFamily="2" charset="2"/>
              <a:buNone/>
              <a:defRPr/>
            </a:pPr>
            <a:r>
              <a:rPr lang="cs-CZ" sz="1600" dirty="0" smtClean="0"/>
              <a:t>4 - Grafické editory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 smtClean="0"/>
              <a:t>tvorba </a:t>
            </a:r>
            <a:r>
              <a:rPr lang="cs-CZ" sz="1600" dirty="0"/>
              <a:t>a úprava </a:t>
            </a:r>
            <a:r>
              <a:rPr lang="cs-CZ" sz="1600" dirty="0" smtClean="0"/>
              <a:t>obrázků, fotografií</a:t>
            </a:r>
            <a:endParaRPr lang="cs-CZ" sz="1600" dirty="0"/>
          </a:p>
          <a:p>
            <a:pPr marL="514350" lvl="1" indent="0">
              <a:buFontTx/>
              <a:buNone/>
              <a:defRPr/>
            </a:pPr>
            <a:r>
              <a:rPr lang="cs-CZ" sz="1600" dirty="0"/>
              <a:t>Adobe </a:t>
            </a:r>
            <a:r>
              <a:rPr lang="cs-CZ" sz="1600" dirty="0" err="1"/>
              <a:t>Photoshop</a:t>
            </a:r>
            <a:r>
              <a:rPr lang="cs-CZ" sz="1600" dirty="0" smtClean="0"/>
              <a:t>, </a:t>
            </a:r>
            <a:r>
              <a:rPr lang="cs-CZ" sz="1600" dirty="0"/>
              <a:t>Corel </a:t>
            </a:r>
            <a:r>
              <a:rPr lang="cs-CZ" sz="1600" dirty="0" err="1"/>
              <a:t>Draw</a:t>
            </a:r>
            <a:endParaRPr lang="cs-CZ" sz="16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4859338" y="3213100"/>
            <a:ext cx="4176712" cy="355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cs-CZ" sz="1600" dirty="0" smtClean="0"/>
              <a:t>5 - Multimediální aplikace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 smtClean="0"/>
              <a:t>zpracování zvuku </a:t>
            </a:r>
            <a:r>
              <a:rPr lang="cs-CZ" sz="1600" dirty="0" err="1" smtClean="0"/>
              <a:t>WinAmp</a:t>
            </a:r>
            <a:endParaRPr lang="cs-CZ" sz="1600" dirty="0" smtClean="0"/>
          </a:p>
          <a:p>
            <a:pPr marL="457200" lvl="1" indent="0">
              <a:buFontTx/>
              <a:buNone/>
              <a:defRPr/>
            </a:pPr>
            <a:r>
              <a:rPr lang="cs-CZ" sz="1600" dirty="0" smtClean="0"/>
              <a:t>zpracování videa </a:t>
            </a:r>
            <a:r>
              <a:rPr lang="cs-CZ" sz="1600" dirty="0" err="1" smtClean="0"/>
              <a:t>Pinacle</a:t>
            </a:r>
            <a:r>
              <a:rPr lang="cs-CZ" sz="1600" dirty="0" smtClean="0"/>
              <a:t> Studio</a:t>
            </a:r>
          </a:p>
          <a:p>
            <a:pPr marL="57150" indent="0">
              <a:buFont typeface="Wingdings" pitchFamily="2" charset="2"/>
              <a:buNone/>
              <a:defRPr/>
            </a:pPr>
            <a:endParaRPr lang="cs-CZ" sz="1600" dirty="0" smtClean="0"/>
          </a:p>
          <a:p>
            <a:pPr marL="57150" indent="0">
              <a:buFont typeface="Wingdings" pitchFamily="2" charset="2"/>
              <a:buNone/>
              <a:defRPr/>
            </a:pPr>
            <a:r>
              <a:rPr lang="cs-CZ" sz="1600" dirty="0" smtClean="0"/>
              <a:t>6 - Informační a komunikační aplikace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 smtClean="0"/>
              <a:t>prohlížení WWW MSIE, </a:t>
            </a:r>
            <a:r>
              <a:rPr lang="cs-CZ" sz="1600" dirty="0" err="1" smtClean="0"/>
              <a:t>Mozilla</a:t>
            </a:r>
            <a:r>
              <a:rPr lang="cs-CZ" sz="1600" dirty="0" smtClean="0"/>
              <a:t> </a:t>
            </a:r>
            <a:r>
              <a:rPr lang="cs-CZ" sz="1600" dirty="0" err="1" smtClean="0"/>
              <a:t>Firefox</a:t>
            </a:r>
            <a:endParaRPr lang="cs-CZ" sz="1600" dirty="0" smtClean="0"/>
          </a:p>
          <a:p>
            <a:pPr marL="457200" lvl="1" indent="0">
              <a:buFontTx/>
              <a:buNone/>
              <a:defRPr/>
            </a:pPr>
            <a:r>
              <a:rPr lang="cs-CZ" sz="1600" dirty="0" smtClean="0"/>
              <a:t>IRC komunikace </a:t>
            </a:r>
            <a:r>
              <a:rPr lang="cs-CZ" sz="1600" dirty="0" err="1" smtClean="0"/>
              <a:t>Miranda</a:t>
            </a:r>
            <a:r>
              <a:rPr lang="cs-CZ" sz="1600" dirty="0" smtClean="0"/>
              <a:t>, ICQ 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6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600" dirty="0" smtClean="0"/>
              <a:t>7 - Nástroje pro </a:t>
            </a:r>
            <a:r>
              <a:rPr lang="cs-CZ" sz="1600" dirty="0" smtClean="0"/>
              <a:t>tvorbu </a:t>
            </a:r>
            <a:r>
              <a:rPr lang="cs-CZ" sz="1600" dirty="0" smtClean="0"/>
              <a:t>WWW stránek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 smtClean="0"/>
              <a:t>editory HTML kódu HTML Editor </a:t>
            </a:r>
          </a:p>
          <a:p>
            <a:pPr marL="457200" lvl="1" indent="0">
              <a:buFontTx/>
              <a:buNone/>
              <a:defRPr/>
            </a:pPr>
            <a:r>
              <a:rPr lang="cs-CZ" sz="1600" dirty="0" smtClean="0"/>
              <a:t>vizuální editory - MS FrontPage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68313" y="1195388"/>
            <a:ext cx="8229600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400" smtClean="0"/>
              <a:t>Programy, které umožňují uživateli efektivně zpracovávat určitý druh dat</a:t>
            </a:r>
            <a:endParaRPr lang="cs-CZ" sz="2400" dirty="0" smtClean="0"/>
          </a:p>
        </p:txBody>
      </p:sp>
      <p:sp>
        <p:nvSpPr>
          <p:cNvPr id="20486" name="Obdélník 5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ZPŮSOB ŠÍŘENÍ PROGRAMŮ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4953000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sz="1400" b="1" dirty="0">
                <a:effectLst/>
              </a:rPr>
              <a:t>freeware</a:t>
            </a:r>
            <a:r>
              <a:rPr lang="cs-CZ" sz="1400" dirty="0">
                <a:effectLst/>
              </a:rPr>
              <a:t> – program je poskytován zcela </a:t>
            </a:r>
            <a:r>
              <a:rPr lang="cs-CZ" sz="1400" dirty="0" smtClean="0">
                <a:effectLst/>
              </a:rPr>
              <a:t>zdarma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400" dirty="0" smtClean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400" b="1" dirty="0" smtClean="0">
                <a:effectLst/>
              </a:rPr>
              <a:t>otevřená licence </a:t>
            </a:r>
            <a:r>
              <a:rPr lang="cs-CZ" sz="1400" dirty="0" smtClean="0">
                <a:effectLst/>
              </a:rPr>
              <a:t>– její znění má mnoho podob, ale v základě se dá říci, že program je nabízen zdarma, včetně zdrojových kódů. Pokud uživatel zdrojové kódy pozmění, měl by je dát volně k dispozici. (např.: Linux a linuxové programy)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400" dirty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400" b="1" dirty="0" err="1">
                <a:effectLst/>
              </a:rPr>
              <a:t>adware</a:t>
            </a:r>
            <a:r>
              <a:rPr lang="cs-CZ" sz="1400" dirty="0">
                <a:effectLst/>
              </a:rPr>
              <a:t> – program je poskytován zdarma, ale uživatel musí tolerovat nějakou formu reklamy (zpravidla </a:t>
            </a:r>
            <a:r>
              <a:rPr lang="cs-CZ" sz="1400" dirty="0" smtClean="0">
                <a:effectLst/>
              </a:rPr>
              <a:t>banner)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400" dirty="0" smtClean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400" b="1" dirty="0" smtClean="0">
                <a:effectLst/>
              </a:rPr>
              <a:t>shareware</a:t>
            </a:r>
            <a:r>
              <a:rPr lang="cs-CZ" sz="1400" dirty="0" smtClean="0">
                <a:effectLst/>
              </a:rPr>
              <a:t> – zkušební verze programu, která je nějakým způsobem (časově, počtem spuštění, funkčně) omezená. Plnou verzi uživatel musí zakoupit. (např.: </a:t>
            </a:r>
            <a:r>
              <a:rPr lang="cs-CZ" sz="1400" dirty="0" err="1" smtClean="0">
                <a:effectLst/>
              </a:rPr>
              <a:t>Total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Commander</a:t>
            </a:r>
            <a:r>
              <a:rPr lang="cs-CZ" sz="1400" dirty="0" smtClean="0">
                <a:effectLst/>
              </a:rPr>
              <a:t>)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400" dirty="0" smtClean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cs-CZ" sz="1400" dirty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400" b="1" dirty="0">
                <a:effectLst/>
              </a:rPr>
              <a:t>demoverze</a:t>
            </a:r>
            <a:r>
              <a:rPr lang="cs-CZ" sz="1400" dirty="0">
                <a:effectLst/>
              </a:rPr>
              <a:t> – obdoba shareware. Často se s demoverzí setkáme u her, kdy slouží k tomu, aby si uživatel mohl hru vyzkoušet. I zde se používají různá omezení (např.: maximální doba nebo počet spuštění, menší počet tratí/map apod</a:t>
            </a:r>
            <a:r>
              <a:rPr lang="cs-CZ" sz="1400" dirty="0" smtClean="0">
                <a:effectLst/>
              </a:rPr>
              <a:t>.)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400" dirty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400" b="1" dirty="0">
                <a:effectLst/>
              </a:rPr>
              <a:t>placené programy </a:t>
            </a:r>
            <a:r>
              <a:rPr lang="cs-CZ" sz="1400" dirty="0">
                <a:effectLst/>
              </a:rPr>
              <a:t>– uživatel si musí zakoupit licenci na daný program. </a:t>
            </a:r>
            <a:r>
              <a:rPr lang="cs-CZ" sz="1400" dirty="0" smtClean="0">
                <a:effectLst/>
              </a:rPr>
              <a:t>(</a:t>
            </a:r>
            <a:r>
              <a:rPr lang="cs-CZ" sz="1400" dirty="0">
                <a:effectLst/>
              </a:rPr>
              <a:t>např.: MS </a:t>
            </a:r>
            <a:r>
              <a:rPr lang="cs-CZ" sz="1400" dirty="0" smtClean="0">
                <a:effectLst/>
              </a:rPr>
              <a:t>Windows)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400" dirty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400" b="1" dirty="0">
                <a:effectLst/>
              </a:rPr>
              <a:t>časově omezené placené programy </a:t>
            </a:r>
            <a:r>
              <a:rPr lang="cs-CZ" sz="1400" dirty="0" smtClean="0">
                <a:effectLst/>
              </a:rPr>
              <a:t>- uživatel </a:t>
            </a:r>
            <a:r>
              <a:rPr lang="cs-CZ" sz="1400" dirty="0">
                <a:effectLst/>
              </a:rPr>
              <a:t>platí za licenci na dobu určitou (např. NOD32 – licence na 1 rok/2 roky). Po vypršení zaplaceného placeného období přestane program fungovat, nebo jsou omezeny některé jeho funkce. Chce-li uživatel software dále používat, musí si koupit prodloužení licence.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lvl="1" eaLnBrk="1" hangingPunct="1">
              <a:lnSpc>
                <a:spcPct val="80000"/>
              </a:lnSpc>
              <a:defRPr/>
            </a:pPr>
            <a:endParaRPr lang="cs-CZ" sz="2400" dirty="0" smtClean="0"/>
          </a:p>
        </p:txBody>
      </p:sp>
      <p:sp>
        <p:nvSpPr>
          <p:cNvPr id="21508" name="Obdélník 3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AUTORSKÁ PRÁVA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844925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chrání každé dílo (umělecké, technické i programové)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licenční ujednání</a:t>
            </a:r>
          </a:p>
          <a:p>
            <a:pPr marL="457200" lvl="1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/>
              <a:t>smlouva mezi vlastníkem práv a uživatelem</a:t>
            </a:r>
          </a:p>
          <a:p>
            <a:pPr marL="457200" lvl="1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/>
              <a:t>určuje za jakých podmínek lze SW instalovat a provozovat</a:t>
            </a:r>
          </a:p>
          <a:p>
            <a:pPr marL="457200" lvl="1" indent="0" algn="ctr" eaLnBrk="1" hangingPunct="1">
              <a:lnSpc>
                <a:spcPct val="80000"/>
              </a:lnSpc>
              <a:buFontTx/>
              <a:buNone/>
              <a:defRPr/>
            </a:pPr>
            <a:endParaRPr lang="cs-CZ" sz="2000" dirty="0" smtClean="0"/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>porušení ujednání</a:t>
            </a:r>
          </a:p>
          <a:p>
            <a:pPr marL="457200" lvl="1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/>
              <a:t>používání neoprávněného počtu licencí</a:t>
            </a:r>
          </a:p>
          <a:p>
            <a:pPr marL="457200" lvl="1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/>
              <a:t>nelicencovaný SW</a:t>
            </a:r>
          </a:p>
          <a:p>
            <a:pPr marL="457200" lvl="1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/>
              <a:t>kopírování SW pro komerční účely</a:t>
            </a:r>
          </a:p>
          <a:p>
            <a:pPr marL="457200" lvl="1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dirty="0" smtClean="0"/>
              <a:t>trestný čin</a:t>
            </a: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</p:txBody>
      </p:sp>
      <p:sp>
        <p:nvSpPr>
          <p:cNvPr id="22532" name="Obdélník 3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Vyhledej na internetu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31972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Operační systémy pro PC – popis, obrázky rozhraní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/>
              <a:t>Operační systémy pro </a:t>
            </a:r>
            <a:r>
              <a:rPr lang="cs-CZ" sz="2000" dirty="0" smtClean="0"/>
              <a:t>APPLE </a:t>
            </a:r>
            <a:r>
              <a:rPr lang="cs-CZ" sz="2000" dirty="0"/>
              <a:t>– </a:t>
            </a:r>
            <a:r>
              <a:rPr lang="cs-CZ" sz="2000" dirty="0" smtClean="0"/>
              <a:t>popis, </a:t>
            </a:r>
            <a:r>
              <a:rPr lang="cs-CZ" sz="2000" dirty="0"/>
              <a:t>obrázky </a:t>
            </a:r>
            <a:r>
              <a:rPr lang="cs-CZ" sz="2000" dirty="0" smtClean="0"/>
              <a:t>rozhraní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/>
              <a:t>O</a:t>
            </a:r>
            <a:r>
              <a:rPr lang="cs-CZ" sz="2000" dirty="0" smtClean="0"/>
              <a:t>perační systémy pro mobilní počítače </a:t>
            </a:r>
            <a:r>
              <a:rPr lang="cs-CZ" sz="2000" dirty="0"/>
              <a:t>– </a:t>
            </a:r>
            <a:r>
              <a:rPr lang="cs-CZ" sz="2000" dirty="0" smtClean="0"/>
              <a:t>popis, </a:t>
            </a:r>
            <a:r>
              <a:rPr lang="cs-CZ" sz="2000" dirty="0"/>
              <a:t>obrázky </a:t>
            </a:r>
            <a:r>
              <a:rPr lang="cs-CZ" sz="2000" dirty="0" smtClean="0"/>
              <a:t>rozhraní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Síťové operační systémy </a:t>
            </a:r>
            <a:r>
              <a:rPr lang="cs-CZ" sz="2000" dirty="0"/>
              <a:t>– </a:t>
            </a:r>
            <a:r>
              <a:rPr lang="cs-CZ" sz="2000" dirty="0" smtClean="0"/>
              <a:t>popis, </a:t>
            </a:r>
            <a:r>
              <a:rPr lang="cs-CZ" sz="2000" dirty="0"/>
              <a:t>obrázky </a:t>
            </a:r>
            <a:r>
              <a:rPr lang="cs-CZ" sz="2000" dirty="0" smtClean="0"/>
              <a:t>rozhraní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Aplikační programy – popis, </a:t>
            </a:r>
            <a:r>
              <a:rPr lang="cs-CZ" sz="2000" dirty="0"/>
              <a:t>obrázky rozhraní</a:t>
            </a:r>
            <a:r>
              <a:rPr lang="cs-CZ" sz="2000" dirty="0" smtClean="0"/>
              <a:t>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</p:txBody>
      </p:sp>
      <p:sp>
        <p:nvSpPr>
          <p:cNvPr id="23556" name="Obdélník 3"/>
          <p:cNvSpPr>
            <a:spLocks noChangeArrowheads="1"/>
          </p:cNvSpPr>
          <p:nvPr/>
        </p:nvSpPr>
        <p:spPr bwMode="auto">
          <a:xfrm>
            <a:off x="107950" y="115888"/>
            <a:ext cx="1219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solidFill>
                  <a:srgbClr val="FFC000"/>
                </a:solidFill>
              </a:rPr>
              <a:t>SOFTWARE</a:t>
            </a:r>
            <a:endParaRPr lang="cs-CZ" altLang="cs-CZ" sz="1600"/>
          </a:p>
        </p:txBody>
      </p:sp>
      <p:sp>
        <p:nvSpPr>
          <p:cNvPr id="23557" name="TextovéPole 4"/>
          <p:cNvSpPr txBox="1">
            <a:spLocks noChangeArrowheads="1"/>
          </p:cNvSpPr>
          <p:nvPr/>
        </p:nvSpPr>
        <p:spPr bwMode="auto">
          <a:xfrm>
            <a:off x="4427538" y="5445125"/>
            <a:ext cx="367347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1600"/>
              <a:t>5 - Multimediální aplikace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1600"/>
              <a:t>6 - Informační a komunikační aplikace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1600"/>
              <a:t>7 - Nástroje pro tvorbu WWW stránek</a:t>
            </a:r>
          </a:p>
          <a:p>
            <a:pPr eaLnBrk="1" hangingPunct="1"/>
            <a:endParaRPr lang="cs-CZ" altLang="cs-CZ"/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457200" y="5445125"/>
            <a:ext cx="3322638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600"/>
              <a:t>1 - Textové editory</a:t>
            </a:r>
          </a:p>
          <a:p>
            <a:pPr eaLnBrk="1" hangingPunct="1"/>
            <a:r>
              <a:rPr lang="cs-CZ" altLang="cs-CZ" sz="1600"/>
              <a:t>2 - Tabulkové kalkulátory </a:t>
            </a:r>
          </a:p>
          <a:p>
            <a:pPr eaLnBrk="1" hangingPunct="1"/>
            <a:r>
              <a:rPr lang="cs-CZ" altLang="cs-CZ" sz="1600"/>
              <a:t>3 - Databázové systémy</a:t>
            </a:r>
          </a:p>
          <a:p>
            <a:pPr eaLnBrk="1" hangingPunct="1"/>
            <a:r>
              <a:rPr lang="cs-CZ" altLang="cs-CZ" sz="1600"/>
              <a:t>4 - Grafické editory</a:t>
            </a:r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548</TotalTime>
  <Words>1050</Words>
  <Application>Microsoft Office PowerPoint</Application>
  <PresentationFormat>Předvádění na obrazovce (4:3)</PresentationFormat>
  <Paragraphs>259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9" baseType="lpstr">
      <vt:lpstr>Tahoma</vt:lpstr>
      <vt:lpstr>Arial</vt:lpstr>
      <vt:lpstr>Wingdings</vt:lpstr>
      <vt:lpstr>Calibri</vt:lpstr>
      <vt:lpstr>Arial CE</vt:lpstr>
      <vt:lpstr>Times New Roman</vt:lpstr>
      <vt:lpstr>Štěrbina</vt:lpstr>
      <vt:lpstr>Snímek 1</vt:lpstr>
      <vt:lpstr>SOFTWARE</vt:lpstr>
      <vt:lpstr>SOFTWARE</vt:lpstr>
      <vt:lpstr>ROZDĚLENÍ SOFTWARE</vt:lpstr>
      <vt:lpstr>SOFTWARE</vt:lpstr>
      <vt:lpstr>OPERAČNÍ SYSTÉM</vt:lpstr>
      <vt:lpstr>Uživatelské rozhraní – interface </vt:lpstr>
      <vt:lpstr>OPERAČNÍ SYSTEMY pro počítače </vt:lpstr>
      <vt:lpstr>OPERAČNÍ SYSTÉM - WINDOWS</vt:lpstr>
      <vt:lpstr>OPERAČNÍ SYSTÉM - OS2 </vt:lpstr>
      <vt:lpstr>OPERAČNÍ SYSTÉM - LINUX MANDRAKE, SUSE, RED HAT </vt:lpstr>
      <vt:lpstr>Snímek 12</vt:lpstr>
      <vt:lpstr>OPERAČNÍ SYSTÉM – MAC OS X</vt:lpstr>
      <vt:lpstr>Snímek 14</vt:lpstr>
      <vt:lpstr>OPERAČNÍ SYSTEMY pro SERVERY</vt:lpstr>
      <vt:lpstr>Snímek 16</vt:lpstr>
      <vt:lpstr>OPERAČNÍ SYSTEMY  víceuživatelské (síťové)</vt:lpstr>
      <vt:lpstr>UŽIVATELSKÉ PROGRAMY - PŘEHLED</vt:lpstr>
      <vt:lpstr>ZPŮSOB ŠÍŘENÍ PROGRAMŮ</vt:lpstr>
      <vt:lpstr>AUTORSKÁ PRÁVA</vt:lpstr>
      <vt:lpstr>Snímek 21</vt:lpstr>
      <vt:lpstr>Snímek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</dc:title>
  <dc:creator>ALFA</dc:creator>
  <cp:lastModifiedBy>Dum</cp:lastModifiedBy>
  <cp:revision>44</cp:revision>
  <dcterms:created xsi:type="dcterms:W3CDTF">2005-10-02T10:13:40Z</dcterms:created>
  <dcterms:modified xsi:type="dcterms:W3CDTF">2014-06-14T20:50:15Z</dcterms:modified>
</cp:coreProperties>
</file>