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8"/>
  </p:notesMasterIdLst>
  <p:sldIdLst>
    <p:sldId id="295" r:id="rId2"/>
    <p:sldId id="256" r:id="rId3"/>
    <p:sldId id="288" r:id="rId4"/>
    <p:sldId id="297" r:id="rId5"/>
    <p:sldId id="298" r:id="rId6"/>
    <p:sldId id="299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294" r:id="rId16"/>
    <p:sldId id="309" r:id="rId1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fld id="{BE295E84-16E0-475C-A191-2774D4ED51B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4E2C10-BA70-46DA-96E5-86FA091E124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24B6787-322E-4DFB-B969-E482D984310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1BA317-4FFE-42E2-AC73-5274C51531B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A8F2D1D-0787-4463-80B1-260FFACE12E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FA9BFB-AB55-40F5-BFF5-5EBEB428AB2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E5AEFC-1186-4C26-8BD4-3C79B049E10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A5CC89-0041-4ED8-B942-178F9C302DB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6CDE6E0-C90A-46DD-BD07-FCFAAA5C544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09AFDE-11CE-4AF8-981A-75C93B27C55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1A4464-B9FB-4999-81A7-051A29C7FC5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1B34F83-9655-4C03-B68E-D0564AEF94E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27F51B9D-6C41-4CD3-AF7D-E17A13C9A35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16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INF.0716.1S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XP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- programy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 programy ve 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 XP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Hry, po spuštění, příslušenství…………..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Win XP – programy  </a:t>
            </a:r>
          </a:p>
        </p:txBody>
      </p:sp>
      <p:pic>
        <p:nvPicPr>
          <p:cNvPr id="415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250825"/>
            <a:ext cx="5394325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Windows XP</a:t>
            </a:r>
            <a:br>
              <a:rPr lang="cs-CZ" sz="4800" dirty="0" smtClean="0"/>
            </a:br>
            <a:r>
              <a:rPr lang="cs-CZ" sz="4800" dirty="0" smtClean="0"/>
              <a:t>programy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– všechny programy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204788" y="1196975"/>
            <a:ext cx="4479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Různé programy, které umožňují využívat Win v různých oblastech </a:t>
            </a:r>
          </a:p>
        </p:txBody>
      </p:sp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pic>
        <p:nvPicPr>
          <p:cNvPr id="6149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8" y="3778250"/>
            <a:ext cx="2354262" cy="292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aoblený obdélníkový popisek 2"/>
          <p:cNvSpPr/>
          <p:nvPr/>
        </p:nvSpPr>
        <p:spPr>
          <a:xfrm>
            <a:off x="458788" y="2060575"/>
            <a:ext cx="1368425" cy="550863"/>
          </a:xfrm>
          <a:prstGeom prst="wedgeRoundRectCallout">
            <a:avLst>
              <a:gd name="adj1" fmla="val -23917"/>
              <a:gd name="adj2" fmla="val 71575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400" dirty="0"/>
              <a:t>Všechny programy</a:t>
            </a:r>
          </a:p>
        </p:txBody>
      </p:sp>
      <p:pic>
        <p:nvPicPr>
          <p:cNvPr id="6151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2611438"/>
            <a:ext cx="228600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Zaoblený obdélníkový popisek 8"/>
          <p:cNvSpPr/>
          <p:nvPr/>
        </p:nvSpPr>
        <p:spPr>
          <a:xfrm>
            <a:off x="7451725" y="152400"/>
            <a:ext cx="1368425" cy="550863"/>
          </a:xfrm>
          <a:prstGeom prst="wedgeRoundRectCallout">
            <a:avLst>
              <a:gd name="adj1" fmla="val -288728"/>
              <a:gd name="adj2" fmla="val 41297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Vyhledá na </a:t>
            </a:r>
            <a:r>
              <a:rPr lang="cs-CZ" sz="1200" dirty="0" err="1"/>
              <a:t>netu</a:t>
            </a:r>
            <a:r>
              <a:rPr lang="cs-CZ" sz="1200" dirty="0"/>
              <a:t> další programy </a:t>
            </a:r>
            <a:r>
              <a:rPr lang="cs-CZ" sz="1200" dirty="0" err="1"/>
              <a:t>Win</a:t>
            </a:r>
            <a:endParaRPr lang="cs-CZ" sz="12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7451725" y="741363"/>
            <a:ext cx="1368425" cy="1252537"/>
          </a:xfrm>
          <a:prstGeom prst="wedgeRoundRectCallout">
            <a:avLst>
              <a:gd name="adj1" fmla="val -259029"/>
              <a:gd name="adj2" fmla="val 12496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Přiřazuje programy k určitým činnostem (www-Explorer)</a:t>
            </a:r>
          </a:p>
        </p:txBody>
      </p:sp>
      <p:sp>
        <p:nvSpPr>
          <p:cNvPr id="11" name="Zaoblený obdélníkový popisek 10"/>
          <p:cNvSpPr/>
          <p:nvPr/>
        </p:nvSpPr>
        <p:spPr>
          <a:xfrm>
            <a:off x="7451725" y="2024063"/>
            <a:ext cx="1368425" cy="550862"/>
          </a:xfrm>
          <a:prstGeom prst="wedgeRoundRectCallout">
            <a:avLst>
              <a:gd name="adj1" fmla="val -293059"/>
              <a:gd name="adj2" fmla="val 15936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Nejnovější aktualizace pro </a:t>
            </a:r>
            <a:r>
              <a:rPr lang="cs-CZ" sz="1200" dirty="0" err="1"/>
              <a:t>Win</a:t>
            </a:r>
            <a:endParaRPr lang="cs-CZ" sz="12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7451725" y="2676525"/>
            <a:ext cx="1368425" cy="550863"/>
          </a:xfrm>
          <a:prstGeom prst="wedgeRoundRectCallout">
            <a:avLst>
              <a:gd name="adj1" fmla="val -278209"/>
              <a:gd name="adj2" fmla="val 8559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400" dirty="0"/>
              <a:t>Hry</a:t>
            </a:r>
          </a:p>
        </p:txBody>
      </p:sp>
      <p:sp>
        <p:nvSpPr>
          <p:cNvPr id="13" name="Zaoblený obdélníkový popisek 12"/>
          <p:cNvSpPr/>
          <p:nvPr/>
        </p:nvSpPr>
        <p:spPr>
          <a:xfrm>
            <a:off x="7451725" y="3406775"/>
            <a:ext cx="1368425" cy="976313"/>
          </a:xfrm>
          <a:prstGeom prst="wedgeRoundRectCallout">
            <a:avLst>
              <a:gd name="adj1" fmla="val -252223"/>
              <a:gd name="adj2" fmla="val -19551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Po spuštění – programy spuštěné automaticky po zapnutí </a:t>
            </a:r>
            <a:r>
              <a:rPr lang="cs-CZ" sz="1200" dirty="0" err="1"/>
              <a:t>Win</a:t>
            </a:r>
            <a:endParaRPr lang="cs-CZ" sz="1200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7451725" y="4508500"/>
            <a:ext cx="1368425" cy="550863"/>
          </a:xfrm>
          <a:prstGeom prst="wedgeRoundRectCallout">
            <a:avLst>
              <a:gd name="adj1" fmla="val -266454"/>
              <a:gd name="adj2" fmla="val -15725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Sada užitečných programů pro </a:t>
            </a:r>
            <a:r>
              <a:rPr lang="cs-CZ" sz="1200" dirty="0" err="1"/>
              <a:t>Win</a:t>
            </a:r>
            <a:endParaRPr lang="cs-CZ" sz="1200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7437438" y="5068888"/>
            <a:ext cx="1368425" cy="552450"/>
          </a:xfrm>
          <a:prstGeom prst="wedgeRoundRectCallout">
            <a:avLst>
              <a:gd name="adj1" fmla="val -306670"/>
              <a:gd name="adj2" fmla="val -22026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Explorer - internet</a:t>
            </a:r>
          </a:p>
        </p:txBody>
      </p:sp>
      <p:sp>
        <p:nvSpPr>
          <p:cNvPr id="19" name="Zaoblený obdélníkový popisek 18"/>
          <p:cNvSpPr/>
          <p:nvPr/>
        </p:nvSpPr>
        <p:spPr>
          <a:xfrm>
            <a:off x="7437438" y="5672138"/>
            <a:ext cx="1368425" cy="550862"/>
          </a:xfrm>
          <a:prstGeom prst="wedgeRoundRectCallout">
            <a:avLst>
              <a:gd name="adj1" fmla="val -312239"/>
              <a:gd name="adj2" fmla="val -29404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Outlook - pošta</a:t>
            </a:r>
          </a:p>
        </p:txBody>
      </p:sp>
      <p:sp>
        <p:nvSpPr>
          <p:cNvPr id="20" name="Zaoblený obdélníkový popisek 19"/>
          <p:cNvSpPr/>
          <p:nvPr/>
        </p:nvSpPr>
        <p:spPr>
          <a:xfrm>
            <a:off x="7437438" y="6251575"/>
            <a:ext cx="1368425" cy="550863"/>
          </a:xfrm>
          <a:prstGeom prst="wedgeRoundRectCallout">
            <a:avLst>
              <a:gd name="adj1" fmla="val -309764"/>
              <a:gd name="adj2" fmla="val -35244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Vzdálená pomoc – přes internet</a:t>
            </a:r>
          </a:p>
        </p:txBody>
      </p:sp>
      <p:sp>
        <p:nvSpPr>
          <p:cNvPr id="21" name="Zaoblený obdélníkový popisek 20"/>
          <p:cNvSpPr/>
          <p:nvPr/>
        </p:nvSpPr>
        <p:spPr>
          <a:xfrm>
            <a:off x="5651500" y="6237288"/>
            <a:ext cx="1368425" cy="550862"/>
          </a:xfrm>
          <a:prstGeom prst="wedgeRoundRectCallout">
            <a:avLst>
              <a:gd name="adj1" fmla="val -174883"/>
              <a:gd name="adj2" fmla="val -30633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Přehrávač videa a zvuku</a:t>
            </a:r>
          </a:p>
        </p:txBody>
      </p:sp>
      <p:sp>
        <p:nvSpPr>
          <p:cNvPr id="22" name="Zaoblený obdélníkový popisek 21"/>
          <p:cNvSpPr/>
          <p:nvPr/>
        </p:nvSpPr>
        <p:spPr>
          <a:xfrm>
            <a:off x="4254500" y="6238875"/>
            <a:ext cx="1368425" cy="550863"/>
          </a:xfrm>
          <a:prstGeom prst="wedgeRoundRectCallout">
            <a:avLst>
              <a:gd name="adj1" fmla="val -90119"/>
              <a:gd name="adj2" fmla="val -27559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Zprávy</a:t>
            </a:r>
          </a:p>
        </p:txBody>
      </p:sp>
      <p:sp>
        <p:nvSpPr>
          <p:cNvPr id="23" name="Zaoblený obdélníkový popisek 22"/>
          <p:cNvSpPr/>
          <p:nvPr/>
        </p:nvSpPr>
        <p:spPr>
          <a:xfrm>
            <a:off x="2771775" y="6223000"/>
            <a:ext cx="1368425" cy="550863"/>
          </a:xfrm>
          <a:prstGeom prst="wedgeRoundRectCallout">
            <a:avLst>
              <a:gd name="adj1" fmla="val -1643"/>
              <a:gd name="adj2" fmla="val -22795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Úprava videa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Hry</a:t>
            </a:r>
          </a:p>
        </p:txBody>
      </p:sp>
      <p:sp>
        <p:nvSpPr>
          <p:cNvPr id="7171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" y="3155950"/>
            <a:ext cx="4057650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86225" y="2066925"/>
            <a:ext cx="1992313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83175" y="2997200"/>
            <a:ext cx="2074863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1863" y="4175125"/>
            <a:ext cx="2292350" cy="161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19925" y="5157788"/>
            <a:ext cx="2011363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ový popisek 3"/>
          <p:cNvSpPr/>
          <p:nvPr/>
        </p:nvSpPr>
        <p:spPr>
          <a:xfrm>
            <a:off x="28575" y="2205038"/>
            <a:ext cx="1368425" cy="550862"/>
          </a:xfrm>
          <a:prstGeom prst="wedgeRoundRectCallout">
            <a:avLst>
              <a:gd name="adj1" fmla="val 120243"/>
              <a:gd name="adj2" fmla="val 26849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Hry ve </a:t>
            </a:r>
            <a:r>
              <a:rPr lang="cs-CZ" sz="1200" dirty="0" err="1"/>
              <a:t>Win</a:t>
            </a:r>
            <a:endParaRPr lang="cs-CZ" sz="12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3714750" y="6264275"/>
            <a:ext cx="1368425" cy="550863"/>
          </a:xfrm>
          <a:prstGeom prst="wedgeRoundRectCallout">
            <a:avLst>
              <a:gd name="adj1" fmla="val 119624"/>
              <a:gd name="adj2" fmla="val -36935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Některé hry </a:t>
            </a:r>
          </a:p>
        </p:txBody>
      </p:sp>
      <p:sp>
        <p:nvSpPr>
          <p:cNvPr id="7179" name="TextovéPole 4"/>
          <p:cNvSpPr txBox="1">
            <a:spLocks noChangeArrowheads="1"/>
          </p:cNvSpPr>
          <p:nvPr/>
        </p:nvSpPr>
        <p:spPr bwMode="auto">
          <a:xfrm>
            <a:off x="1397000" y="1281113"/>
            <a:ext cx="21669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Složí pro odreagování od práce na PC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Příslušenství</a:t>
            </a:r>
          </a:p>
        </p:txBody>
      </p:sp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625" y="2852738"/>
            <a:ext cx="44196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aoblený obdélníkový popisek 4"/>
          <p:cNvSpPr/>
          <p:nvPr/>
        </p:nvSpPr>
        <p:spPr>
          <a:xfrm>
            <a:off x="28575" y="1970088"/>
            <a:ext cx="1368425" cy="550862"/>
          </a:xfrm>
          <a:prstGeom prst="wedgeRoundRectCallout">
            <a:avLst>
              <a:gd name="adj1" fmla="val 71364"/>
              <a:gd name="adj2" fmla="val 62814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Příslušenství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1476375" y="6232525"/>
            <a:ext cx="1368425" cy="550863"/>
          </a:xfrm>
          <a:prstGeom prst="wedgeRoundRectCallout">
            <a:avLst>
              <a:gd name="adj1" fmla="val 51566"/>
              <a:gd name="adj2" fmla="val -12958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Textový editor</a:t>
            </a:r>
          </a:p>
        </p:txBody>
      </p:sp>
      <p:sp>
        <p:nvSpPr>
          <p:cNvPr id="7" name="Zaoblený obdélníkový popisek 6"/>
          <p:cNvSpPr/>
          <p:nvPr/>
        </p:nvSpPr>
        <p:spPr>
          <a:xfrm>
            <a:off x="2916238" y="6232525"/>
            <a:ext cx="1800225" cy="550863"/>
          </a:xfrm>
          <a:prstGeom prst="wedgeRoundRectCallout">
            <a:avLst>
              <a:gd name="adj1" fmla="val -27534"/>
              <a:gd name="adj2" fmla="val -16647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Synchronizuje data v počítači a vsíti v závislosti na změně</a:t>
            </a:r>
          </a:p>
        </p:txBody>
      </p:sp>
      <p:sp>
        <p:nvSpPr>
          <p:cNvPr id="8" name="Zaoblený obdélníkový popisek 7"/>
          <p:cNvSpPr/>
          <p:nvPr/>
        </p:nvSpPr>
        <p:spPr>
          <a:xfrm>
            <a:off x="4716463" y="6243638"/>
            <a:ext cx="1368425" cy="550862"/>
          </a:xfrm>
          <a:prstGeom prst="wedgeRoundRectCallout">
            <a:avLst>
              <a:gd name="adj1" fmla="val -130422"/>
              <a:gd name="adj2" fmla="val -212581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Pro psaní příkazů v textovém režimu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6156325" y="6246813"/>
            <a:ext cx="1368425" cy="550862"/>
          </a:xfrm>
          <a:prstGeom prst="wedgeRoundRectCallout">
            <a:avLst>
              <a:gd name="adj1" fmla="val -228019"/>
              <a:gd name="adj2" fmla="val -246395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Pro práci se složkami a soubory ve </a:t>
            </a:r>
            <a:r>
              <a:rPr lang="cs-CZ" sz="1200" dirty="0" err="1"/>
              <a:t>Win</a:t>
            </a:r>
            <a:endParaRPr lang="cs-CZ" sz="12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7645400" y="6256338"/>
            <a:ext cx="1474788" cy="550862"/>
          </a:xfrm>
          <a:prstGeom prst="wedgeRoundRectCallout">
            <a:avLst>
              <a:gd name="adj1" fmla="val -289284"/>
              <a:gd name="adj2" fmla="val -28328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Umožní nastavit aby jely Dosovské programy</a:t>
            </a:r>
          </a:p>
        </p:txBody>
      </p:sp>
      <p:sp>
        <p:nvSpPr>
          <p:cNvPr id="11" name="Zaoblený obdélníkový popisek 10"/>
          <p:cNvSpPr/>
          <p:nvPr/>
        </p:nvSpPr>
        <p:spPr>
          <a:xfrm>
            <a:off x="7640638" y="5664200"/>
            <a:ext cx="1476375" cy="550863"/>
          </a:xfrm>
          <a:prstGeom prst="wedgeRoundRectCallout">
            <a:avLst>
              <a:gd name="adj1" fmla="val -279530"/>
              <a:gd name="adj2" fmla="val -23102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Informace o </a:t>
            </a:r>
            <a:r>
              <a:rPr lang="cs-CZ" sz="1200" dirty="0" err="1"/>
              <a:t>Win</a:t>
            </a:r>
            <a:r>
              <a:rPr lang="cs-CZ" sz="1200" dirty="0"/>
              <a:t> pro začátečníky</a:t>
            </a:r>
          </a:p>
        </p:txBody>
      </p:sp>
      <p:sp>
        <p:nvSpPr>
          <p:cNvPr id="12" name="Zaoblený obdélníkový popisek 11"/>
          <p:cNvSpPr/>
          <p:nvPr/>
        </p:nvSpPr>
        <p:spPr>
          <a:xfrm>
            <a:off x="7637463" y="5070475"/>
            <a:ext cx="1474787" cy="550863"/>
          </a:xfrm>
          <a:prstGeom prst="wedgeRoundRectCallout">
            <a:avLst>
              <a:gd name="adj1" fmla="val -299038"/>
              <a:gd name="adj2" fmla="val -15878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Jednoduchý textový editor</a:t>
            </a:r>
          </a:p>
        </p:txBody>
      </p:sp>
      <p:sp>
        <p:nvSpPr>
          <p:cNvPr id="13" name="Zaoblený obdélníkový popisek 12"/>
          <p:cNvSpPr/>
          <p:nvPr/>
        </p:nvSpPr>
        <p:spPr>
          <a:xfrm>
            <a:off x="7632700" y="4476750"/>
            <a:ext cx="1476375" cy="550863"/>
          </a:xfrm>
          <a:prstGeom prst="wedgeRoundRectCallout">
            <a:avLst>
              <a:gd name="adj1" fmla="val -344365"/>
              <a:gd name="adj2" fmla="val -8347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Jednoduchý kreslící editor</a:t>
            </a:r>
          </a:p>
        </p:txBody>
      </p:sp>
      <p:sp>
        <p:nvSpPr>
          <p:cNvPr id="14" name="Zaoblený obdélníkový popisek 13"/>
          <p:cNvSpPr/>
          <p:nvPr/>
        </p:nvSpPr>
        <p:spPr>
          <a:xfrm>
            <a:off x="7629525" y="3884613"/>
            <a:ext cx="1476375" cy="550862"/>
          </a:xfrm>
          <a:prstGeom prst="wedgeRoundRectCallout">
            <a:avLst>
              <a:gd name="adj1" fmla="val -346660"/>
              <a:gd name="adj2" fmla="val -2660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Kalkulačka</a:t>
            </a:r>
          </a:p>
        </p:txBody>
      </p:sp>
      <p:sp>
        <p:nvSpPr>
          <p:cNvPr id="15" name="Zaoblený obdélníkový popisek 14"/>
          <p:cNvSpPr/>
          <p:nvPr/>
        </p:nvSpPr>
        <p:spPr>
          <a:xfrm>
            <a:off x="7626350" y="3290888"/>
            <a:ext cx="1474788" cy="550862"/>
          </a:xfrm>
          <a:prstGeom prst="wedgeRoundRectCallout">
            <a:avLst>
              <a:gd name="adj1" fmla="val -343791"/>
              <a:gd name="adj2" fmla="val 4870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Vyhledává kontakty - emaily</a:t>
            </a:r>
          </a:p>
        </p:txBody>
      </p:sp>
      <p:sp>
        <p:nvSpPr>
          <p:cNvPr id="16" name="Zaoblený obdélníkový popisek 15"/>
          <p:cNvSpPr/>
          <p:nvPr/>
        </p:nvSpPr>
        <p:spPr>
          <a:xfrm>
            <a:off x="7380288" y="2697163"/>
            <a:ext cx="1717675" cy="550862"/>
          </a:xfrm>
          <a:prstGeom prst="wedgeRoundRectCallout">
            <a:avLst>
              <a:gd name="adj1" fmla="val -288228"/>
              <a:gd name="adj2" fmla="val 11172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100" dirty="0"/>
              <a:t>Programy pro přehrávání videa zvuku, záznam zvuku </a:t>
            </a:r>
          </a:p>
        </p:txBody>
      </p:sp>
      <p:sp>
        <p:nvSpPr>
          <p:cNvPr id="17" name="Zaoblený obdélníkový popisek 16"/>
          <p:cNvSpPr/>
          <p:nvPr/>
        </p:nvSpPr>
        <p:spPr>
          <a:xfrm>
            <a:off x="7618413" y="2105025"/>
            <a:ext cx="1474787" cy="550863"/>
          </a:xfrm>
          <a:prstGeom prst="wedgeRoundRectCallout">
            <a:avLst>
              <a:gd name="adj1" fmla="val -336332"/>
              <a:gd name="adj2" fmla="val 18703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Programy pro usnadnění práce – lupa…</a:t>
            </a:r>
          </a:p>
        </p:txBody>
      </p:sp>
      <p:sp>
        <p:nvSpPr>
          <p:cNvPr id="18" name="Zaoblený obdélníkový popisek 17"/>
          <p:cNvSpPr/>
          <p:nvPr/>
        </p:nvSpPr>
        <p:spPr>
          <a:xfrm>
            <a:off x="7613650" y="1511300"/>
            <a:ext cx="1476375" cy="550863"/>
          </a:xfrm>
          <a:prstGeom prst="wedgeRoundRectCallout">
            <a:avLst>
              <a:gd name="adj1" fmla="val -311660"/>
              <a:gd name="adj2" fmla="val 25004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Programy pro údržbu </a:t>
            </a:r>
            <a:r>
              <a:rPr lang="cs-CZ" sz="1200" dirty="0" err="1"/>
              <a:t>Win</a:t>
            </a:r>
            <a:endParaRPr lang="cs-CZ" sz="1200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7610475" y="765175"/>
            <a:ext cx="1474788" cy="704850"/>
          </a:xfrm>
          <a:prstGeom prst="wedgeRoundRectCallout">
            <a:avLst>
              <a:gd name="adj1" fmla="val -330020"/>
              <a:gd name="adj2" fmla="val 26447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Programy pro připojení k síti nebo jiným počítačům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err="1" smtClean="0"/>
              <a:t>Wordpad</a:t>
            </a:r>
            <a:r>
              <a:rPr lang="cs-CZ" sz="3600" dirty="0" smtClean="0"/>
              <a:t>, Příkazový řádek</a:t>
            </a:r>
          </a:p>
        </p:txBody>
      </p:sp>
      <p:sp>
        <p:nvSpPr>
          <p:cNvPr id="9219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938" y="1514475"/>
            <a:ext cx="4398962" cy="292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457200" y="5300663"/>
            <a:ext cx="36830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 dirty="0" err="1" smtClean="0"/>
              <a:t>Wordpad</a:t>
            </a:r>
            <a:r>
              <a:rPr lang="cs-CZ" altLang="cs-CZ" sz="1600" dirty="0" smtClean="0"/>
              <a:t> </a:t>
            </a:r>
            <a:r>
              <a:rPr lang="cs-CZ" altLang="cs-CZ" sz="1600" dirty="0"/>
              <a:t>– umožňuje psát text a ukládat a zobrazovat v RTF a TXT</a:t>
            </a:r>
          </a:p>
        </p:txBody>
      </p:sp>
      <p:pic>
        <p:nvPicPr>
          <p:cNvPr id="922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6300" y="1514475"/>
            <a:ext cx="4198938" cy="292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3" name="TextovéPole 7"/>
          <p:cNvSpPr txBox="1">
            <a:spLocks noChangeArrowheads="1"/>
          </p:cNvSpPr>
          <p:nvPr/>
        </p:nvSpPr>
        <p:spPr bwMode="auto">
          <a:xfrm>
            <a:off x="4970463" y="5300663"/>
            <a:ext cx="36814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Příkazový řádek – umožní psát a zpouštět DOSovské příkazy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Průzkumník, Poznámkový blok</a:t>
            </a:r>
          </a:p>
        </p:txBody>
      </p:sp>
      <p:sp>
        <p:nvSpPr>
          <p:cNvPr id="10243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5032375" y="5229225"/>
            <a:ext cx="3683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Poznámkový blok – umožňuje psát text a ukládat a zobrazovat v TXT</a:t>
            </a:r>
          </a:p>
        </p:txBody>
      </p:sp>
      <p:sp>
        <p:nvSpPr>
          <p:cNvPr id="10245" name="TextovéPole 6"/>
          <p:cNvSpPr txBox="1">
            <a:spLocks noChangeArrowheads="1"/>
          </p:cNvSpPr>
          <p:nvPr/>
        </p:nvSpPr>
        <p:spPr bwMode="auto">
          <a:xfrm>
            <a:off x="457200" y="5300663"/>
            <a:ext cx="3683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Program umožňuje práci se soubory a složkami (kopírování, přejmenování, přesun…)</a:t>
            </a:r>
          </a:p>
        </p:txBody>
      </p:sp>
      <p:pic>
        <p:nvPicPr>
          <p:cNvPr id="102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628775"/>
            <a:ext cx="412750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950" y="1628775"/>
            <a:ext cx="39592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Malování</a:t>
            </a:r>
          </a:p>
        </p:txBody>
      </p:sp>
      <p:sp>
        <p:nvSpPr>
          <p:cNvPr id="11267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endParaRPr lang="cs-CZ" dirty="0"/>
          </a:p>
        </p:txBody>
      </p:sp>
      <p:graphicFrame>
        <p:nvGraphicFramePr>
          <p:cNvPr id="11269" name="Object 3"/>
          <p:cNvGraphicFramePr>
            <a:graphicFrameLocks noChangeAspect="1"/>
          </p:cNvGraphicFramePr>
          <p:nvPr/>
        </p:nvGraphicFramePr>
        <p:xfrm>
          <a:off x="3419475" y="1268413"/>
          <a:ext cx="5473700" cy="5184775"/>
        </p:xfrm>
        <a:graphic>
          <a:graphicData uri="http://schemas.openxmlformats.org/presentationml/2006/ole">
            <p:oleObj spid="_x0000_s11269" name="PHOTO-PAINT" r:id="rId3" imgW="6276190" imgH="5476190" progId="CorelPhotoPaint.Image.12">
              <p:embed/>
            </p:oleObj>
          </a:graphicData>
        </a:graphic>
      </p:graphicFrame>
      <p:sp>
        <p:nvSpPr>
          <p:cNvPr id="11270" name="AutoShape 5"/>
          <p:cNvSpPr>
            <a:spLocks noChangeArrowheads="1"/>
          </p:cNvSpPr>
          <p:nvPr/>
        </p:nvSpPr>
        <p:spPr bwMode="auto">
          <a:xfrm>
            <a:off x="179388" y="692150"/>
            <a:ext cx="1873250" cy="720725"/>
          </a:xfrm>
          <a:prstGeom prst="wedgeRectCallout">
            <a:avLst>
              <a:gd name="adj1" fmla="val 129745"/>
              <a:gd name="adj2" fmla="val 107708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 dirty="0">
                <a:solidFill>
                  <a:schemeClr val="bg1"/>
                </a:solidFill>
              </a:rPr>
              <a:t>Nepravidelné </a:t>
            </a:r>
            <a:r>
              <a:rPr lang="cs-CZ" altLang="cs-CZ" dirty="0" smtClean="0">
                <a:solidFill>
                  <a:schemeClr val="bg1"/>
                </a:solidFill>
              </a:rPr>
              <a:t>objekty</a:t>
            </a:r>
            <a:endParaRPr lang="cs-CZ" altLang="cs-CZ" dirty="0">
              <a:solidFill>
                <a:schemeClr val="bg1"/>
              </a:solidFill>
            </a:endParaRPr>
          </a:p>
        </p:txBody>
      </p:sp>
      <p:sp>
        <p:nvSpPr>
          <p:cNvPr id="11271" name="AutoShape 6"/>
          <p:cNvSpPr>
            <a:spLocks noChangeArrowheads="1"/>
          </p:cNvSpPr>
          <p:nvPr/>
        </p:nvSpPr>
        <p:spPr bwMode="auto">
          <a:xfrm>
            <a:off x="179388" y="1628775"/>
            <a:ext cx="1873250" cy="431800"/>
          </a:xfrm>
          <a:prstGeom prst="wedgeRectCallout">
            <a:avLst>
              <a:gd name="adj1" fmla="val 127542"/>
              <a:gd name="adj2" fmla="val 54778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GUMA</a:t>
            </a:r>
          </a:p>
        </p:txBody>
      </p:sp>
      <p:sp>
        <p:nvSpPr>
          <p:cNvPr id="11272" name="AutoShape 7"/>
          <p:cNvSpPr>
            <a:spLocks noChangeArrowheads="1"/>
          </p:cNvSpPr>
          <p:nvPr/>
        </p:nvSpPr>
        <p:spPr bwMode="auto">
          <a:xfrm>
            <a:off x="179388" y="2276475"/>
            <a:ext cx="1873250" cy="431800"/>
          </a:xfrm>
          <a:prstGeom prst="wedgeRectCallout">
            <a:avLst>
              <a:gd name="adj1" fmla="val 129574"/>
              <a:gd name="adj2" fmla="val -30514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Kapátko</a:t>
            </a:r>
          </a:p>
        </p:txBody>
      </p:sp>
      <p:sp>
        <p:nvSpPr>
          <p:cNvPr id="11273" name="AutoShape 8"/>
          <p:cNvSpPr>
            <a:spLocks noChangeArrowheads="1"/>
          </p:cNvSpPr>
          <p:nvPr/>
        </p:nvSpPr>
        <p:spPr bwMode="auto">
          <a:xfrm>
            <a:off x="179388" y="2924175"/>
            <a:ext cx="1873250" cy="431800"/>
          </a:xfrm>
          <a:prstGeom prst="wedgeRectCallout">
            <a:avLst>
              <a:gd name="adj1" fmla="val 129407"/>
              <a:gd name="adj2" fmla="val -124634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 dirty="0" smtClean="0">
                <a:solidFill>
                  <a:schemeClr val="bg1"/>
                </a:solidFill>
              </a:rPr>
              <a:t>Tužka</a:t>
            </a:r>
            <a:endParaRPr lang="cs-CZ" altLang="cs-CZ" dirty="0">
              <a:solidFill>
                <a:schemeClr val="bg1"/>
              </a:solidFill>
            </a:endParaRPr>
          </a:p>
        </p:txBody>
      </p:sp>
      <p:sp>
        <p:nvSpPr>
          <p:cNvPr id="11274" name="AutoShape 9"/>
          <p:cNvSpPr>
            <a:spLocks noChangeArrowheads="1"/>
          </p:cNvSpPr>
          <p:nvPr/>
        </p:nvSpPr>
        <p:spPr bwMode="auto">
          <a:xfrm>
            <a:off x="179388" y="3644900"/>
            <a:ext cx="1873250" cy="431800"/>
          </a:xfrm>
          <a:prstGeom prst="wedgeRectCallout">
            <a:avLst>
              <a:gd name="adj1" fmla="val 128560"/>
              <a:gd name="adj2" fmla="val -241546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Sprej</a:t>
            </a:r>
          </a:p>
        </p:txBody>
      </p:sp>
      <p:sp>
        <p:nvSpPr>
          <p:cNvPr id="11275" name="AutoShape 10"/>
          <p:cNvSpPr>
            <a:spLocks noChangeArrowheads="1"/>
          </p:cNvSpPr>
          <p:nvPr/>
        </p:nvSpPr>
        <p:spPr bwMode="auto">
          <a:xfrm>
            <a:off x="179388" y="4221163"/>
            <a:ext cx="1873250" cy="431800"/>
          </a:xfrm>
          <a:prstGeom prst="wedgeRectCallout">
            <a:avLst>
              <a:gd name="adj1" fmla="val 128389"/>
              <a:gd name="adj2" fmla="val -319486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Úsečka</a:t>
            </a:r>
          </a:p>
        </p:txBody>
      </p:sp>
      <p:sp>
        <p:nvSpPr>
          <p:cNvPr id="11276" name="AutoShape 11"/>
          <p:cNvSpPr>
            <a:spLocks noChangeArrowheads="1"/>
          </p:cNvSpPr>
          <p:nvPr/>
        </p:nvSpPr>
        <p:spPr bwMode="auto">
          <a:xfrm>
            <a:off x="179388" y="4797425"/>
            <a:ext cx="1873250" cy="431800"/>
          </a:xfrm>
          <a:prstGeom prst="wedgeRectCallout">
            <a:avLst>
              <a:gd name="adj1" fmla="val 130171"/>
              <a:gd name="adj2" fmla="val -397060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Obdelník</a:t>
            </a:r>
          </a:p>
        </p:txBody>
      </p:sp>
      <p:sp>
        <p:nvSpPr>
          <p:cNvPr id="11277" name="AutoShape 12"/>
          <p:cNvSpPr>
            <a:spLocks noChangeArrowheads="1"/>
          </p:cNvSpPr>
          <p:nvPr/>
        </p:nvSpPr>
        <p:spPr bwMode="auto">
          <a:xfrm>
            <a:off x="179388" y="5445125"/>
            <a:ext cx="1873250" cy="431800"/>
          </a:xfrm>
          <a:prstGeom prst="wedgeRectCallout">
            <a:avLst>
              <a:gd name="adj1" fmla="val 132625"/>
              <a:gd name="adj2" fmla="val -494116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Elipsa</a:t>
            </a:r>
          </a:p>
        </p:txBody>
      </p:sp>
      <p:sp>
        <p:nvSpPr>
          <p:cNvPr id="11278" name="AutoShape 13"/>
          <p:cNvSpPr>
            <a:spLocks noChangeArrowheads="1"/>
          </p:cNvSpPr>
          <p:nvPr/>
        </p:nvSpPr>
        <p:spPr bwMode="auto">
          <a:xfrm>
            <a:off x="6948488" y="1484313"/>
            <a:ext cx="1873250" cy="431800"/>
          </a:xfrm>
          <a:prstGeom prst="wedgeRectCallout">
            <a:avLst>
              <a:gd name="adj1" fmla="val -221185"/>
              <a:gd name="adj2" fmla="val 41176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Výběr oblasti</a:t>
            </a:r>
          </a:p>
        </p:txBody>
      </p:sp>
      <p:sp>
        <p:nvSpPr>
          <p:cNvPr id="11279" name="AutoShape 14"/>
          <p:cNvSpPr>
            <a:spLocks noChangeArrowheads="1"/>
          </p:cNvSpPr>
          <p:nvPr/>
        </p:nvSpPr>
        <p:spPr bwMode="auto">
          <a:xfrm>
            <a:off x="6877050" y="2060575"/>
            <a:ext cx="1873250" cy="431800"/>
          </a:xfrm>
          <a:prstGeom prst="wedgeRectCallout">
            <a:avLst>
              <a:gd name="adj1" fmla="val -215000"/>
              <a:gd name="adj2" fmla="val -39338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Barva</a:t>
            </a:r>
          </a:p>
        </p:txBody>
      </p:sp>
      <p:sp>
        <p:nvSpPr>
          <p:cNvPr id="11280" name="AutoShape 15"/>
          <p:cNvSpPr>
            <a:spLocks noChangeArrowheads="1"/>
          </p:cNvSpPr>
          <p:nvPr/>
        </p:nvSpPr>
        <p:spPr bwMode="auto">
          <a:xfrm>
            <a:off x="6948488" y="2708275"/>
            <a:ext cx="1873250" cy="431800"/>
          </a:xfrm>
          <a:prstGeom prst="wedgeRectCallout">
            <a:avLst>
              <a:gd name="adj1" fmla="val -222204"/>
              <a:gd name="adj2" fmla="val -139338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Lupa</a:t>
            </a:r>
          </a:p>
        </p:txBody>
      </p:sp>
      <p:sp>
        <p:nvSpPr>
          <p:cNvPr id="11281" name="AutoShape 16"/>
          <p:cNvSpPr>
            <a:spLocks noChangeArrowheads="1"/>
          </p:cNvSpPr>
          <p:nvPr/>
        </p:nvSpPr>
        <p:spPr bwMode="auto">
          <a:xfrm>
            <a:off x="6948488" y="3357563"/>
            <a:ext cx="1873250" cy="431800"/>
          </a:xfrm>
          <a:prstGeom prst="wedgeRectCallout">
            <a:avLst>
              <a:gd name="adj1" fmla="val -220426"/>
              <a:gd name="adj2" fmla="val -238602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Štětec</a:t>
            </a:r>
          </a:p>
        </p:txBody>
      </p:sp>
      <p:sp>
        <p:nvSpPr>
          <p:cNvPr id="11282" name="AutoShape 17"/>
          <p:cNvSpPr>
            <a:spLocks noChangeArrowheads="1"/>
          </p:cNvSpPr>
          <p:nvPr/>
        </p:nvSpPr>
        <p:spPr bwMode="auto">
          <a:xfrm>
            <a:off x="6948488" y="4076700"/>
            <a:ext cx="1873250" cy="431800"/>
          </a:xfrm>
          <a:prstGeom prst="wedgeRectCallout">
            <a:avLst>
              <a:gd name="adj1" fmla="val -221866"/>
              <a:gd name="adj2" fmla="val -345222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Písmenka</a:t>
            </a:r>
          </a:p>
        </p:txBody>
      </p:sp>
      <p:sp>
        <p:nvSpPr>
          <p:cNvPr id="11283" name="AutoShape 18"/>
          <p:cNvSpPr>
            <a:spLocks noChangeArrowheads="1"/>
          </p:cNvSpPr>
          <p:nvPr/>
        </p:nvSpPr>
        <p:spPr bwMode="auto">
          <a:xfrm>
            <a:off x="6948488" y="4652963"/>
            <a:ext cx="1873250" cy="431800"/>
          </a:xfrm>
          <a:prstGeom prst="wedgeRectCallout">
            <a:avLst>
              <a:gd name="adj1" fmla="val -220593"/>
              <a:gd name="adj2" fmla="val -433454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Křivka</a:t>
            </a:r>
          </a:p>
        </p:txBody>
      </p:sp>
      <p:sp>
        <p:nvSpPr>
          <p:cNvPr id="11284" name="AutoShape 19"/>
          <p:cNvSpPr>
            <a:spLocks noChangeArrowheads="1"/>
          </p:cNvSpPr>
          <p:nvPr/>
        </p:nvSpPr>
        <p:spPr bwMode="auto">
          <a:xfrm>
            <a:off x="6948488" y="5300663"/>
            <a:ext cx="1873250" cy="431800"/>
          </a:xfrm>
          <a:prstGeom prst="wedgeRectCallout">
            <a:avLst>
              <a:gd name="adj1" fmla="val -222625"/>
              <a:gd name="adj2" fmla="val -523898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Mnohoúhelník</a:t>
            </a:r>
          </a:p>
        </p:txBody>
      </p:sp>
      <p:sp>
        <p:nvSpPr>
          <p:cNvPr id="11285" name="AutoShape 20"/>
          <p:cNvSpPr>
            <a:spLocks noChangeArrowheads="1"/>
          </p:cNvSpPr>
          <p:nvPr/>
        </p:nvSpPr>
        <p:spPr bwMode="auto">
          <a:xfrm>
            <a:off x="6948488" y="5949950"/>
            <a:ext cx="1873250" cy="431800"/>
          </a:xfrm>
          <a:prstGeom prst="wedgeRectCallout">
            <a:avLst>
              <a:gd name="adj1" fmla="val -218898"/>
              <a:gd name="adj2" fmla="val -615440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Zaoblený obdel.</a:t>
            </a:r>
          </a:p>
        </p:txBody>
      </p:sp>
      <p:sp>
        <p:nvSpPr>
          <p:cNvPr id="11286" name="AutoShape 21"/>
          <p:cNvSpPr>
            <a:spLocks noChangeArrowheads="1"/>
          </p:cNvSpPr>
          <p:nvPr/>
        </p:nvSpPr>
        <p:spPr bwMode="auto">
          <a:xfrm>
            <a:off x="3563938" y="4221163"/>
            <a:ext cx="1873250" cy="431800"/>
          </a:xfrm>
          <a:prstGeom prst="wedgeRectCallout">
            <a:avLst>
              <a:gd name="adj1" fmla="val -53981"/>
              <a:gd name="adj2" fmla="val 371324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Barva popředí</a:t>
            </a:r>
          </a:p>
        </p:txBody>
      </p:sp>
      <p:sp>
        <p:nvSpPr>
          <p:cNvPr id="11287" name="AutoShape 22"/>
          <p:cNvSpPr>
            <a:spLocks noChangeArrowheads="1"/>
          </p:cNvSpPr>
          <p:nvPr/>
        </p:nvSpPr>
        <p:spPr bwMode="auto">
          <a:xfrm>
            <a:off x="3851275" y="4941888"/>
            <a:ext cx="1873250" cy="431800"/>
          </a:xfrm>
          <a:prstGeom prst="wedgeRectCallout">
            <a:avLst>
              <a:gd name="adj1" fmla="val -34324"/>
              <a:gd name="adj2" fmla="val 223528"/>
            </a:avLst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Barevná paleta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Kalkulačka</a:t>
            </a:r>
          </a:p>
        </p:txBody>
      </p:sp>
      <p:sp>
        <p:nvSpPr>
          <p:cNvPr id="12291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endParaRPr lang="cs-CZ" dirty="0"/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0163" y="2060575"/>
            <a:ext cx="3414712" cy="224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4" name="TextovéPole 6"/>
          <p:cNvSpPr txBox="1">
            <a:spLocks noChangeArrowheads="1"/>
          </p:cNvSpPr>
          <p:nvPr/>
        </p:nvSpPr>
        <p:spPr bwMode="auto">
          <a:xfrm>
            <a:off x="5940425" y="4724400"/>
            <a:ext cx="23034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Vědecká kalkulačka</a:t>
            </a:r>
          </a:p>
        </p:txBody>
      </p:sp>
      <p:pic>
        <p:nvPicPr>
          <p:cNvPr id="122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2043113"/>
            <a:ext cx="2476500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6" name="TextovéPole 8"/>
          <p:cNvSpPr txBox="1">
            <a:spLocks noChangeArrowheads="1"/>
          </p:cNvSpPr>
          <p:nvPr/>
        </p:nvSpPr>
        <p:spPr bwMode="auto">
          <a:xfrm>
            <a:off x="906463" y="4724400"/>
            <a:ext cx="25781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Standartní kalkulačka – pro jednoduché výpočty</a:t>
            </a:r>
          </a:p>
        </p:txBody>
      </p:sp>
      <p:sp>
        <p:nvSpPr>
          <p:cNvPr id="10" name="Zaoblený obdélníkový popisek 9"/>
          <p:cNvSpPr/>
          <p:nvPr/>
        </p:nvSpPr>
        <p:spPr>
          <a:xfrm>
            <a:off x="134938" y="981075"/>
            <a:ext cx="1700212" cy="550863"/>
          </a:xfrm>
          <a:prstGeom prst="wedgeRoundRectCallout">
            <a:avLst>
              <a:gd name="adj1" fmla="val 45734"/>
              <a:gd name="adj2" fmla="val 20855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Přepínání Standart - Vědecká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Zábava</a:t>
            </a:r>
          </a:p>
        </p:txBody>
      </p:sp>
      <p:sp>
        <p:nvSpPr>
          <p:cNvPr id="13315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endParaRPr lang="cs-CZ" dirty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1052513"/>
            <a:ext cx="2819400" cy="120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938" y="1554163"/>
            <a:ext cx="4430712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319" name="TextovéPole 7"/>
          <p:cNvSpPr txBox="1">
            <a:spLocks noChangeArrowheads="1"/>
          </p:cNvSpPr>
          <p:nvPr/>
        </p:nvSpPr>
        <p:spPr bwMode="auto">
          <a:xfrm>
            <a:off x="138113" y="1089025"/>
            <a:ext cx="4362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/>
              <a:t>Nastavení hlasitosti různých programů</a:t>
            </a:r>
          </a:p>
        </p:txBody>
      </p:sp>
      <p:pic>
        <p:nvPicPr>
          <p:cNvPr id="133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87488" y="3429000"/>
            <a:ext cx="4537075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321" name="TextovéPole 9"/>
          <p:cNvSpPr txBox="1">
            <a:spLocks noChangeArrowheads="1"/>
          </p:cNvSpPr>
          <p:nvPr/>
        </p:nvSpPr>
        <p:spPr bwMode="auto">
          <a:xfrm>
            <a:off x="144463" y="4724400"/>
            <a:ext cx="132715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Win Media Player -Přehrávač zvuku, radia, videa…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7277100" y="220663"/>
            <a:ext cx="1701800" cy="550862"/>
          </a:xfrm>
          <a:prstGeom prst="wedgeRoundRectCallout">
            <a:avLst>
              <a:gd name="adj1" fmla="val -67270"/>
              <a:gd name="adj2" fmla="val 25927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Zábava - programy</a:t>
            </a:r>
          </a:p>
        </p:txBody>
      </p:sp>
      <p:pic>
        <p:nvPicPr>
          <p:cNvPr id="1332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5157788"/>
            <a:ext cx="26860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324" name="TextovéPole 11"/>
          <p:cNvSpPr txBox="1">
            <a:spLocks noChangeArrowheads="1"/>
          </p:cNvSpPr>
          <p:nvPr/>
        </p:nvSpPr>
        <p:spPr bwMode="auto">
          <a:xfrm>
            <a:off x="6443663" y="4149725"/>
            <a:ext cx="2552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Záznam zvuku s mikrofonu (soubory WAV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5150" y="981075"/>
            <a:ext cx="3265488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Usnadnění</a:t>
            </a:r>
          </a:p>
        </p:txBody>
      </p:sp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endParaRPr lang="cs-CZ" dirty="0"/>
          </a:p>
        </p:txBody>
      </p:sp>
      <p:sp>
        <p:nvSpPr>
          <p:cNvPr id="14342" name="TextovéPole 4"/>
          <p:cNvSpPr txBox="1">
            <a:spLocks noChangeArrowheads="1"/>
          </p:cNvSpPr>
          <p:nvPr/>
        </p:nvSpPr>
        <p:spPr bwMode="auto">
          <a:xfrm>
            <a:off x="-138113" y="3429000"/>
            <a:ext cx="35575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Klávesnice na obrazovce umožňuje psát myší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7164388" y="220663"/>
            <a:ext cx="1814512" cy="550862"/>
          </a:xfrm>
          <a:prstGeom prst="wedgeRoundRectCallout">
            <a:avLst>
              <a:gd name="adj1" fmla="val -67270"/>
              <a:gd name="adj2" fmla="val 25927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Usnadnění - programy</a:t>
            </a:r>
          </a:p>
        </p:txBody>
      </p:sp>
      <p:pic>
        <p:nvPicPr>
          <p:cNvPr id="1434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8" y="1447800"/>
            <a:ext cx="37719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4938" y="4064000"/>
            <a:ext cx="344170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6" name="TextovéPole 9"/>
          <p:cNvSpPr txBox="1">
            <a:spLocks noChangeArrowheads="1"/>
          </p:cNvSpPr>
          <p:nvPr/>
        </p:nvSpPr>
        <p:spPr bwMode="auto">
          <a:xfrm>
            <a:off x="5508625" y="2395538"/>
            <a:ext cx="3470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Průvodce usnadněním – další nastavení luky, zvuku….</a:t>
            </a:r>
          </a:p>
        </p:txBody>
      </p:sp>
      <p:sp>
        <p:nvSpPr>
          <p:cNvPr id="14347" name="TextovéPole 10"/>
          <p:cNvSpPr txBox="1">
            <a:spLocks noChangeArrowheads="1"/>
          </p:cNvSpPr>
          <p:nvPr/>
        </p:nvSpPr>
        <p:spPr bwMode="auto">
          <a:xfrm>
            <a:off x="5624513" y="3136900"/>
            <a:ext cx="3470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Správce nástrojů – nastavení usnadnění v jednom okně</a:t>
            </a:r>
          </a:p>
        </p:txBody>
      </p:sp>
      <p:sp>
        <p:nvSpPr>
          <p:cNvPr id="14348" name="TextovéPole 11"/>
          <p:cNvSpPr txBox="1">
            <a:spLocks noChangeArrowheads="1"/>
          </p:cNvSpPr>
          <p:nvPr/>
        </p:nvSpPr>
        <p:spPr bwMode="auto">
          <a:xfrm>
            <a:off x="4716463" y="5876925"/>
            <a:ext cx="34702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Lupa – v horní části okna zobrazí zvolené zvětšení místa, kde je kurzor </a:t>
            </a:r>
          </a:p>
        </p:txBody>
      </p:sp>
      <p:sp>
        <p:nvSpPr>
          <p:cNvPr id="13" name="Zaoblený obdélníkový popisek 12"/>
          <p:cNvSpPr/>
          <p:nvPr/>
        </p:nvSpPr>
        <p:spPr>
          <a:xfrm>
            <a:off x="4657725" y="4564063"/>
            <a:ext cx="1700213" cy="550862"/>
          </a:xfrm>
          <a:prstGeom prst="wedgeRoundRectCallout">
            <a:avLst>
              <a:gd name="adj1" fmla="val -310702"/>
              <a:gd name="adj2" fmla="val 413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Kurzor</a:t>
            </a:r>
          </a:p>
        </p:txBody>
      </p:sp>
      <p:sp>
        <p:nvSpPr>
          <p:cNvPr id="14" name="Zaoblený obdélníkový popisek 13"/>
          <p:cNvSpPr/>
          <p:nvPr/>
        </p:nvSpPr>
        <p:spPr>
          <a:xfrm>
            <a:off x="4648200" y="3933825"/>
            <a:ext cx="1700213" cy="550863"/>
          </a:xfrm>
          <a:prstGeom prst="wedgeRoundRectCallout">
            <a:avLst>
              <a:gd name="adj1" fmla="val -285313"/>
              <a:gd name="adj2" fmla="val 3333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Lupa - zvětšení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900113"/>
            <a:ext cx="2817813" cy="1474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Systémové nástroje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7183438" y="152400"/>
            <a:ext cx="1700212" cy="550863"/>
          </a:xfrm>
          <a:prstGeom prst="wedgeRoundRectCallout">
            <a:avLst>
              <a:gd name="adj1" fmla="val -32423"/>
              <a:gd name="adj2" fmla="val 15014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 err="1"/>
              <a:t>Sys</a:t>
            </a:r>
            <a:r>
              <a:rPr lang="cs-CZ" sz="1200" dirty="0"/>
              <a:t>. Nástroje - programy</a:t>
            </a:r>
          </a:p>
        </p:txBody>
      </p:sp>
      <p:pic>
        <p:nvPicPr>
          <p:cNvPr id="153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475" y="981075"/>
            <a:ext cx="3213100" cy="226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24025" y="2235200"/>
            <a:ext cx="3248025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8038" y="3089275"/>
            <a:ext cx="3136900" cy="277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7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5600" y="4125913"/>
            <a:ext cx="3511550" cy="260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371" name="TextovéPole 10"/>
          <p:cNvSpPr txBox="1">
            <a:spLocks noChangeArrowheads="1"/>
          </p:cNvSpPr>
          <p:nvPr/>
        </p:nvSpPr>
        <p:spPr bwMode="auto">
          <a:xfrm>
            <a:off x="3465513" y="892175"/>
            <a:ext cx="150653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Zabezpečení - nastavení zabezpečení PC</a:t>
            </a:r>
          </a:p>
        </p:txBody>
      </p:sp>
      <p:sp>
        <p:nvSpPr>
          <p:cNvPr id="15372" name="TextovéPole 11"/>
          <p:cNvSpPr txBox="1">
            <a:spLocks noChangeArrowheads="1"/>
          </p:cNvSpPr>
          <p:nvPr/>
        </p:nvSpPr>
        <p:spPr bwMode="auto">
          <a:xfrm>
            <a:off x="134938" y="4051300"/>
            <a:ext cx="1595437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Defrakmentace - poskládání dat na disku za sebou – ušetření místa na disku – zrychlení PC</a:t>
            </a:r>
          </a:p>
        </p:txBody>
      </p:sp>
      <p:sp>
        <p:nvSpPr>
          <p:cNvPr id="15373" name="TextovéPole 12"/>
          <p:cNvSpPr txBox="1">
            <a:spLocks noChangeArrowheads="1"/>
          </p:cNvSpPr>
          <p:nvPr/>
        </p:nvSpPr>
        <p:spPr bwMode="auto">
          <a:xfrm>
            <a:off x="2124075" y="6035675"/>
            <a:ext cx="29543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Mapa znaků - všechny znaky v sadě jednotlivých typů písem</a:t>
            </a:r>
          </a:p>
        </p:txBody>
      </p:sp>
      <p:sp>
        <p:nvSpPr>
          <p:cNvPr id="14" name="Zaoblený obdélníkový popisek 13"/>
          <p:cNvSpPr/>
          <p:nvPr/>
        </p:nvSpPr>
        <p:spPr>
          <a:xfrm>
            <a:off x="1944688" y="4856163"/>
            <a:ext cx="1266825" cy="876300"/>
          </a:xfrm>
          <a:prstGeom prst="wedgeRoundRectCallout">
            <a:avLst>
              <a:gd name="adj1" fmla="val 76561"/>
              <a:gd name="adj2" fmla="val 49635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Klávesová zkratka vybraného znaku</a:t>
            </a:r>
          </a:p>
        </p:txBody>
      </p:sp>
      <p:sp>
        <p:nvSpPr>
          <p:cNvPr id="15375" name="TextovéPole 14"/>
          <p:cNvSpPr txBox="1">
            <a:spLocks noChangeArrowheads="1"/>
          </p:cNvSpPr>
          <p:nvPr/>
        </p:nvSpPr>
        <p:spPr bwMode="auto">
          <a:xfrm>
            <a:off x="6835775" y="2767013"/>
            <a:ext cx="20796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Naplánované úkoly – nastavení samostatného spuštění vybraných programů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Systémové nástroje</a:t>
            </a:r>
          </a:p>
        </p:txBody>
      </p:sp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endParaRPr lang="cs-CZ" dirty="0"/>
          </a:p>
        </p:txBody>
      </p:sp>
      <p:pic>
        <p:nvPicPr>
          <p:cNvPr id="163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3" y="1092200"/>
            <a:ext cx="2719387" cy="197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98650" y="2574925"/>
            <a:ext cx="3424238" cy="228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8038" y="3429000"/>
            <a:ext cx="2713037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50" y="3716338"/>
            <a:ext cx="2700338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3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325" y="900113"/>
            <a:ext cx="2817813" cy="1474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Zaoblený obdélníkový popisek 11"/>
          <p:cNvSpPr/>
          <p:nvPr/>
        </p:nvSpPr>
        <p:spPr>
          <a:xfrm>
            <a:off x="6986588" y="428625"/>
            <a:ext cx="1700212" cy="550863"/>
          </a:xfrm>
          <a:prstGeom prst="wedgeRoundRectCallout">
            <a:avLst>
              <a:gd name="adj1" fmla="val -32423"/>
              <a:gd name="adj2" fmla="val 15014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 err="1"/>
              <a:t>Sys</a:t>
            </a:r>
            <a:r>
              <a:rPr lang="cs-CZ" sz="1200" dirty="0"/>
              <a:t>. Nástroje - programy</a:t>
            </a:r>
          </a:p>
        </p:txBody>
      </p:sp>
      <p:sp>
        <p:nvSpPr>
          <p:cNvPr id="16395" name="TextovéPole 12"/>
          <p:cNvSpPr txBox="1">
            <a:spLocks noChangeArrowheads="1"/>
          </p:cNvSpPr>
          <p:nvPr/>
        </p:nvSpPr>
        <p:spPr bwMode="auto">
          <a:xfrm>
            <a:off x="134938" y="3213100"/>
            <a:ext cx="1619250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400"/>
              <a:t>Obnovení systému – vytvoříme bod obnovení (některý den) a při zkolabování systému nám obnoví nastavení PC jaké bylo v den bodu obnovení</a:t>
            </a:r>
          </a:p>
        </p:txBody>
      </p:sp>
      <p:sp>
        <p:nvSpPr>
          <p:cNvPr id="16396" name="TextovéPole 13"/>
          <p:cNvSpPr txBox="1">
            <a:spLocks noChangeArrowheads="1"/>
          </p:cNvSpPr>
          <p:nvPr/>
        </p:nvSpPr>
        <p:spPr bwMode="auto">
          <a:xfrm>
            <a:off x="2987675" y="2205038"/>
            <a:ext cx="215423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Systémové informace</a:t>
            </a:r>
          </a:p>
        </p:txBody>
      </p:sp>
      <p:sp>
        <p:nvSpPr>
          <p:cNvPr id="16397" name="TextovéPole 14"/>
          <p:cNvSpPr txBox="1">
            <a:spLocks noChangeArrowheads="1"/>
          </p:cNvSpPr>
          <p:nvPr/>
        </p:nvSpPr>
        <p:spPr bwMode="auto">
          <a:xfrm>
            <a:off x="971550" y="5699125"/>
            <a:ext cx="215423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Vyčištění disku – při nedostatku místa na disku umožní uvolnit potřebné místo</a:t>
            </a:r>
          </a:p>
        </p:txBody>
      </p:sp>
      <p:sp>
        <p:nvSpPr>
          <p:cNvPr id="16398" name="TextovéPole 15"/>
          <p:cNvSpPr txBox="1">
            <a:spLocks noChangeArrowheads="1"/>
          </p:cNvSpPr>
          <p:nvPr/>
        </p:nvSpPr>
        <p:spPr bwMode="auto">
          <a:xfrm>
            <a:off x="6156325" y="2389188"/>
            <a:ext cx="28225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Průvodce přenesením – přenese nastavení a soubory mezi dvěma PC</a:t>
            </a:r>
          </a:p>
        </p:txBody>
      </p:sp>
      <p:sp>
        <p:nvSpPr>
          <p:cNvPr id="16399" name="TextovéPole 16"/>
          <p:cNvSpPr txBox="1">
            <a:spLocks noChangeArrowheads="1"/>
          </p:cNvSpPr>
          <p:nvPr/>
        </p:nvSpPr>
        <p:spPr bwMode="auto">
          <a:xfrm>
            <a:off x="6156325" y="3225800"/>
            <a:ext cx="2822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Zálohování – zálohuje vybraná data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Komunikace</a:t>
            </a:r>
          </a:p>
        </p:txBody>
      </p:sp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endParaRPr lang="cs-CZ" dirty="0"/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1196975"/>
            <a:ext cx="2930525" cy="120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oblený obdélníkový popisek 6"/>
          <p:cNvSpPr/>
          <p:nvPr/>
        </p:nvSpPr>
        <p:spPr>
          <a:xfrm>
            <a:off x="6986588" y="428625"/>
            <a:ext cx="1700212" cy="550863"/>
          </a:xfrm>
          <a:prstGeom prst="wedgeRoundRectCallout">
            <a:avLst>
              <a:gd name="adj1" fmla="val -32423"/>
              <a:gd name="adj2" fmla="val 15014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200" dirty="0"/>
              <a:t>Komunikace - programy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134938" y="1481138"/>
            <a:ext cx="53387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Bezdrátová síť – umožní přidání nebo odebrání Wi-Fi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134938" y="2109788"/>
            <a:ext cx="53387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Hyperterminál – připojení k jiným PC pomocí modemu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168275" y="2781300"/>
            <a:ext cx="53387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Průvodce instalace sítě – postup při připojování do sítě</a:t>
            </a:r>
          </a:p>
        </p:txBody>
      </p:sp>
      <p:sp>
        <p:nvSpPr>
          <p:cNvPr id="17418" name="TextovéPole 11"/>
          <p:cNvSpPr txBox="1">
            <a:spLocks noChangeArrowheads="1"/>
          </p:cNvSpPr>
          <p:nvPr/>
        </p:nvSpPr>
        <p:spPr bwMode="auto">
          <a:xfrm>
            <a:off x="201613" y="3451225"/>
            <a:ext cx="60991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Průvodce vytvořením připojení – postup připojení k internetu</a:t>
            </a:r>
          </a:p>
        </p:txBody>
      </p:sp>
      <p:sp>
        <p:nvSpPr>
          <p:cNvPr id="17419" name="TextovéPole 12"/>
          <p:cNvSpPr txBox="1">
            <a:spLocks noChangeArrowheads="1"/>
          </p:cNvSpPr>
          <p:nvPr/>
        </p:nvSpPr>
        <p:spPr bwMode="auto">
          <a:xfrm>
            <a:off x="236538" y="4121150"/>
            <a:ext cx="59912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Připojení ke vzdálené ploše – připojit se na plochu jiného PC</a:t>
            </a:r>
          </a:p>
        </p:txBody>
      </p:sp>
      <p:sp>
        <p:nvSpPr>
          <p:cNvPr id="17420" name="TextovéPole 13"/>
          <p:cNvSpPr txBox="1">
            <a:spLocks noChangeArrowheads="1"/>
          </p:cNvSpPr>
          <p:nvPr/>
        </p:nvSpPr>
        <p:spPr bwMode="auto">
          <a:xfrm>
            <a:off x="269875" y="4792663"/>
            <a:ext cx="39512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Síťová připojení – ukáže a umožní nastavit všecna připojení (Wi-Fi, kabel…) </a:t>
            </a:r>
          </a:p>
        </p:txBody>
      </p:sp>
      <p:pic>
        <p:nvPicPr>
          <p:cNvPr id="1742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21163" y="4914900"/>
            <a:ext cx="4619625" cy="179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Vyzkoušejte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323850" y="1557338"/>
            <a:ext cx="8208963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dirty="0"/>
              <a:t>Vyzkoušejte si hry</a:t>
            </a:r>
          </a:p>
          <a:p>
            <a:pPr eaLnBrk="1" hangingPunct="1"/>
            <a:r>
              <a:rPr lang="cs-CZ" altLang="cs-CZ" dirty="0"/>
              <a:t>Napište text ve </a:t>
            </a:r>
            <a:r>
              <a:rPr lang="cs-CZ" altLang="cs-CZ" dirty="0" err="1"/>
              <a:t>Wordpadu</a:t>
            </a:r>
            <a:r>
              <a:rPr lang="cs-CZ" altLang="cs-CZ" dirty="0"/>
              <a:t> – uložte TXT, RTF</a:t>
            </a:r>
          </a:p>
          <a:p>
            <a:pPr eaLnBrk="1" hangingPunct="1"/>
            <a:r>
              <a:rPr lang="cs-CZ" altLang="cs-CZ" dirty="0"/>
              <a:t>Napište text v Poznámkovém bloku – uložte TXT</a:t>
            </a:r>
          </a:p>
          <a:p>
            <a:pPr eaLnBrk="1" hangingPunct="1"/>
            <a:r>
              <a:rPr lang="cs-CZ" altLang="cs-CZ" dirty="0"/>
              <a:t>Vyzkoušejte malování – obrázek uložte na plochu (BMP, JPG, GIF) a potom do </a:t>
            </a:r>
            <a:r>
              <a:rPr lang="cs-CZ" altLang="cs-CZ" dirty="0" err="1"/>
              <a:t>Wordpadu</a:t>
            </a:r>
            <a:r>
              <a:rPr lang="cs-CZ" altLang="cs-CZ" dirty="0"/>
              <a:t> a popište</a:t>
            </a:r>
          </a:p>
          <a:p>
            <a:pPr eaLnBrk="1" hangingPunct="1"/>
            <a:r>
              <a:rPr lang="cs-CZ" altLang="cs-CZ" dirty="0"/>
              <a:t>Vyzkoušejte obě kalkulačky</a:t>
            </a:r>
          </a:p>
          <a:p>
            <a:pPr eaLnBrk="1" hangingPunct="1"/>
            <a:r>
              <a:rPr lang="cs-CZ" altLang="cs-CZ" dirty="0"/>
              <a:t>Dejte klávesnici na plochu a napište do </a:t>
            </a:r>
            <a:r>
              <a:rPr lang="cs-CZ" altLang="cs-CZ" dirty="0" err="1"/>
              <a:t>Poz</a:t>
            </a:r>
            <a:r>
              <a:rPr lang="cs-CZ" altLang="cs-CZ" dirty="0"/>
              <a:t>. </a:t>
            </a:r>
            <a:r>
              <a:rPr lang="cs-CZ" altLang="cs-CZ" dirty="0" smtClean="0"/>
              <a:t>bloku </a:t>
            </a:r>
            <a:r>
              <a:rPr lang="cs-CZ" altLang="cs-CZ" dirty="0"/>
              <a:t>text pomoci myši</a:t>
            </a:r>
          </a:p>
          <a:p>
            <a:pPr eaLnBrk="1" hangingPunct="1"/>
            <a:r>
              <a:rPr lang="cs-CZ" altLang="cs-CZ" dirty="0"/>
              <a:t>Vyzkoušejte Lupu</a:t>
            </a:r>
          </a:p>
          <a:p>
            <a:pPr eaLnBrk="1" hangingPunct="1"/>
            <a:r>
              <a:rPr lang="cs-CZ" altLang="cs-CZ" dirty="0"/>
              <a:t>Zapněte mapu znaků a najděte zkratky kláves – vyzkoušejte v </a:t>
            </a:r>
            <a:r>
              <a:rPr lang="cs-CZ" altLang="cs-CZ" dirty="0" err="1"/>
              <a:t>Poz</a:t>
            </a:r>
            <a:r>
              <a:rPr lang="cs-CZ" altLang="cs-CZ" dirty="0"/>
              <a:t>. bloku</a:t>
            </a:r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programy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/>
              <a:t>Použitá literatura: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928</TotalTime>
  <Words>746</Words>
  <Application>Microsoft Office PowerPoint</Application>
  <PresentationFormat>Předvádění na obrazovce (4:3)</PresentationFormat>
  <Paragraphs>155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Tahoma</vt:lpstr>
      <vt:lpstr>Arial</vt:lpstr>
      <vt:lpstr>Wingdings</vt:lpstr>
      <vt:lpstr>Arial CE</vt:lpstr>
      <vt:lpstr>Calibri</vt:lpstr>
      <vt:lpstr>Times New Roman</vt:lpstr>
      <vt:lpstr>Štěrbina</vt:lpstr>
      <vt:lpstr>Corel PHOTO-PAINT 12.0 Image</vt:lpstr>
      <vt:lpstr>Snímek 1</vt:lpstr>
      <vt:lpstr>Windows XP programy</vt:lpstr>
      <vt:lpstr>WIN XP – všechny programy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XP</dc:title>
  <dc:creator>alfa.2007</dc:creator>
  <cp:lastModifiedBy>Dum</cp:lastModifiedBy>
  <cp:revision>90</cp:revision>
  <dcterms:created xsi:type="dcterms:W3CDTF">2007-11-30T16:56:51Z</dcterms:created>
  <dcterms:modified xsi:type="dcterms:W3CDTF">2014-06-14T20:29:09Z</dcterms:modified>
</cp:coreProperties>
</file>