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4" r:id="rId2"/>
    <p:sldId id="256" r:id="rId3"/>
    <p:sldId id="269" r:id="rId4"/>
    <p:sldId id="280" r:id="rId5"/>
    <p:sldId id="281" r:id="rId6"/>
    <p:sldId id="282" r:id="rId7"/>
    <p:sldId id="279" r:id="rId8"/>
    <p:sldId id="273" r:id="rId9"/>
    <p:sldId id="274" r:id="rId10"/>
    <p:sldId id="275" r:id="rId11"/>
    <p:sldId id="272" r:id="rId12"/>
    <p:sldId id="283" r:id="rId13"/>
    <p:sldId id="28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525">
          <p15:clr>
            <a:srgbClr val="A4A3A4"/>
          </p15:clr>
        </p15:guide>
        <p15:guide id="2" pos="2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2" autoAdjust="0"/>
    <p:restoredTop sz="94660"/>
  </p:normalViewPr>
  <p:slideViewPr>
    <p:cSldViewPr>
      <p:cViewPr varScale="1">
        <p:scale>
          <a:sx n="104" d="100"/>
          <a:sy n="104" d="100"/>
        </p:scale>
        <p:origin x="-90" y="-120"/>
      </p:cViewPr>
      <p:guideLst>
        <p:guide orient="horz" pos="1525"/>
        <p:guide pos="295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F84BF-1C42-4E57-8AE2-AC9607A493A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5E9784E-05DC-4734-A08E-518A2D3A8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F84BF-1C42-4E57-8AE2-AC9607A493A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5E9784E-05DC-4734-A08E-518A2D3A8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F84BF-1C42-4E57-8AE2-AC9607A493A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9784E-05DC-4734-A08E-518A2D3A8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F84BF-1C42-4E57-8AE2-AC9607A493A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9784E-05DC-4734-A08E-518A2D3A8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F84BF-1C42-4E57-8AE2-AC9607A493A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5E9784E-05DC-4734-A08E-518A2D3A8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F84BF-1C42-4E57-8AE2-AC9607A493A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9784E-05DC-4734-A08E-518A2D3A8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F84BF-1C42-4E57-8AE2-AC9607A493A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9784E-05DC-4734-A08E-518A2D3A8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F84BF-1C42-4E57-8AE2-AC9607A493A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9784E-05DC-4734-A08E-518A2D3A8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F84BF-1C42-4E57-8AE2-AC9607A493A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9784E-05DC-4734-A08E-518A2D3A8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F84BF-1C42-4E57-8AE2-AC9607A493A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9784E-05DC-4734-A08E-518A2D3A8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F84BF-1C42-4E57-8AE2-AC9607A493A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9784E-05DC-4734-A08E-518A2D3A8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31F84BF-1C42-4E57-8AE2-AC9607A493A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5E9784E-05DC-4734-A08E-518A2D3A8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Switch_reseau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Router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ommons.wikimedia.org/wiki/File:Osa_device-wireless-router.sv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peedStream_5200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mailto:pepa@seznam.cz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irewall.pn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41654806"/>
              </p:ext>
            </p:extLst>
          </p:nvPr>
        </p:nvGraphicFramePr>
        <p:xfrm>
          <a:off x="474663" y="2205038"/>
          <a:ext cx="8194675" cy="3656196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Střední škola hotelová a služeb Kroměříž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CZ.1.07/1.5.00/34.0911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Autor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Ing. Zdenek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Laski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 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šablony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VY_32_INOVACE INF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DUMu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INF.0718.1S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Stupeň a typ vzdělávání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Odborné 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vzdělávání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Informatika – hardware, software, počítačová síť,  internet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okruh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Zařízení v síti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Druh učebního materiálu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Cílová skupina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Žák, 16 - 19 let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2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Anotace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Prezentace seznamuje žáky s principem a prvky v síti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Speciální vzdělávací potřeby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- žádné -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Klíčová slova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Switch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router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, modem, server…………..</a:t>
                      </a: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Datum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1. 7. 2012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7" marB="210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ctr" eaLnBrk="1" hangingPunct="1"/>
            <a:r>
              <a:rPr lang="cs-CZ" sz="2400" dirty="0" smtClean="0"/>
              <a:t>Prvky v síti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529342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PRVKY v síti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Zařízení sítě – </a:t>
            </a:r>
            <a:r>
              <a:rPr lang="cs-CZ" dirty="0" err="1" smtClean="0"/>
              <a:t>Switch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1147" y="1348764"/>
            <a:ext cx="55515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Switch</a:t>
            </a:r>
            <a:r>
              <a:rPr lang="cs-CZ" dirty="0" smtClean="0"/>
              <a:t> (přepínač) – rozděluje 2 - 64  síťových zařízení, nedá se nijak nastavit</a:t>
            </a:r>
          </a:p>
          <a:p>
            <a:endParaRPr lang="cs-CZ" dirty="0"/>
          </a:p>
        </p:txBody>
      </p:sp>
      <p:pic>
        <p:nvPicPr>
          <p:cNvPr id="7170" name="Picture 2" descr="http://upload.wikimedia.org/wikipedia/commons/thumb/2/2a/Switch_reseau.jpg/248px-Switch_resea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3424" y="3933056"/>
            <a:ext cx="2412602" cy="2334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6660" y="2442146"/>
            <a:ext cx="4105340" cy="3222048"/>
          </a:xfrm>
          <a:prstGeom prst="rect">
            <a:avLst/>
          </a:prstGeom>
        </p:spPr>
      </p:pic>
      <p:sp>
        <p:nvSpPr>
          <p:cNvPr id="17" name="TextovéPole 1"/>
          <p:cNvSpPr txBox="1">
            <a:spLocks noChangeArrowheads="1"/>
          </p:cNvSpPr>
          <p:nvPr/>
        </p:nvSpPr>
        <p:spPr bwMode="auto">
          <a:xfrm>
            <a:off x="5004048" y="6381328"/>
            <a:ext cx="404971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800" dirty="0"/>
              <a:t>[cit. 2012-30-06]. Dostupný pod licencí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na WWW: </a:t>
            </a:r>
          </a:p>
          <a:p>
            <a:pPr eaLnBrk="1" hangingPunct="1"/>
            <a:r>
              <a:rPr lang="cs-CZ" sz="800" dirty="0">
                <a:hlinkClick r:id="rId4"/>
              </a:rPr>
              <a:t>http://commons.wikimedia.org/wiki/File:Switch_reseau.jpg</a:t>
            </a:r>
            <a:endParaRPr lang="cs-CZ" sz="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42844" y="188640"/>
            <a:ext cx="16928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Zařízení v síti</a:t>
            </a:r>
            <a:endParaRPr lang="cs-CZ" sz="1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Zařízení sítě – </a:t>
            </a:r>
            <a:r>
              <a:rPr lang="cs-CZ" dirty="0" err="1" smtClean="0"/>
              <a:t>router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89270" y="1568223"/>
            <a:ext cx="7072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Router</a:t>
            </a:r>
            <a:r>
              <a:rPr lang="cs-CZ" dirty="0" smtClean="0"/>
              <a:t> (směrovač) – rozděluje a umožňuje nastavit přístup k internetu jednotlivých počítačů</a:t>
            </a:r>
          </a:p>
        </p:txBody>
      </p:sp>
      <p:pic>
        <p:nvPicPr>
          <p:cNvPr id="10" name="Picture 4" descr="File:Rout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425804"/>
            <a:ext cx="2309805" cy="1909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841" y="2400011"/>
            <a:ext cx="4205359" cy="3300548"/>
          </a:xfrm>
          <a:prstGeom prst="rect">
            <a:avLst/>
          </a:prstGeom>
        </p:spPr>
      </p:pic>
      <p:sp>
        <p:nvSpPr>
          <p:cNvPr id="14" name="TextovéPole 1"/>
          <p:cNvSpPr txBox="1">
            <a:spLocks noChangeArrowheads="1"/>
          </p:cNvSpPr>
          <p:nvPr/>
        </p:nvSpPr>
        <p:spPr bwMode="auto">
          <a:xfrm>
            <a:off x="4974845" y="6453336"/>
            <a:ext cx="404971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800" dirty="0"/>
              <a:t>[cit. 2012-30-06]. Dostupný pod licencí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na WWW: </a:t>
            </a:r>
          </a:p>
          <a:p>
            <a:pPr eaLnBrk="1" hangingPunct="1"/>
            <a:r>
              <a:rPr lang="cs-CZ" sz="800" dirty="0">
                <a:hlinkClick r:id="rId4"/>
              </a:rPr>
              <a:t>http://commons.wikimedia.org/wiki/File:Router.jpg</a:t>
            </a:r>
            <a:endParaRPr lang="cs-CZ" sz="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2844" y="188640"/>
            <a:ext cx="16928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Zařízení v síti</a:t>
            </a:r>
            <a:endParaRPr lang="cs-CZ" sz="1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3315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Zařízení sítě – </a:t>
            </a:r>
            <a:r>
              <a:rPr lang="cs-CZ" dirty="0" err="1" smtClean="0"/>
              <a:t>Wi-fi</a:t>
            </a:r>
            <a:r>
              <a:rPr lang="cs-CZ" dirty="0" smtClean="0"/>
              <a:t> </a:t>
            </a:r>
            <a:r>
              <a:rPr lang="cs-CZ" dirty="0" err="1" smtClean="0"/>
              <a:t>router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4895" y="1556792"/>
            <a:ext cx="6786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Wi</a:t>
            </a:r>
            <a:r>
              <a:rPr lang="cs-CZ" dirty="0" smtClean="0"/>
              <a:t>-</a:t>
            </a:r>
            <a:r>
              <a:rPr lang="cs-CZ" dirty="0" err="1" smtClean="0"/>
              <a:t>fi</a:t>
            </a:r>
            <a:r>
              <a:rPr lang="cs-CZ" dirty="0" smtClean="0"/>
              <a:t> </a:t>
            </a:r>
            <a:r>
              <a:rPr lang="cs-CZ" dirty="0" err="1" smtClean="0"/>
              <a:t>router</a:t>
            </a:r>
            <a:r>
              <a:rPr lang="cs-CZ" dirty="0" smtClean="0"/>
              <a:t> – používá navíc </a:t>
            </a:r>
            <a:r>
              <a:rPr lang="cs-CZ" dirty="0" err="1" smtClean="0"/>
              <a:t>Wi</a:t>
            </a:r>
            <a:r>
              <a:rPr lang="cs-CZ" dirty="0" smtClean="0"/>
              <a:t>-</a:t>
            </a:r>
            <a:r>
              <a:rPr lang="cs-CZ" dirty="0" err="1" smtClean="0"/>
              <a:t>fi</a:t>
            </a:r>
            <a:r>
              <a:rPr lang="cs-CZ" dirty="0" smtClean="0"/>
              <a:t> technologií</a:t>
            </a:r>
          </a:p>
          <a:p>
            <a:endParaRPr lang="cs-CZ" dirty="0"/>
          </a:p>
        </p:txBody>
      </p:sp>
      <p:sp>
        <p:nvSpPr>
          <p:cNvPr id="11" name="TextovéPole 1"/>
          <p:cNvSpPr txBox="1">
            <a:spLocks noChangeArrowheads="1"/>
          </p:cNvSpPr>
          <p:nvPr/>
        </p:nvSpPr>
        <p:spPr bwMode="auto">
          <a:xfrm>
            <a:off x="4976400" y="6442356"/>
            <a:ext cx="404971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800" dirty="0"/>
              <a:t>[cit. 2012-30-06]. Dostupný pod licencí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na WWW: </a:t>
            </a:r>
          </a:p>
          <a:p>
            <a:pPr eaLnBrk="1" hangingPunct="1"/>
            <a:r>
              <a:rPr lang="cs-CZ" sz="800" dirty="0">
                <a:hlinkClick r:id="rId2"/>
              </a:rPr>
              <a:t>http://commons.wikimedia.org/wiki/File:Osa_device-wireless-router.svg</a:t>
            </a:r>
            <a:endParaRPr lang="cs-CZ" sz="800" dirty="0"/>
          </a:p>
        </p:txBody>
      </p:sp>
      <p:pic>
        <p:nvPicPr>
          <p:cNvPr id="13" name="Picture 6" descr="File:Osa device-wireless-router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096" y="4786113"/>
            <a:ext cx="1646016" cy="164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6104" y="2420938"/>
            <a:ext cx="3889871" cy="305028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42844" y="188640"/>
            <a:ext cx="16928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Zařízení v síti</a:t>
            </a:r>
            <a:endParaRPr lang="cs-CZ" sz="1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8104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Zařízení sítě – modem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33424" y="1556792"/>
            <a:ext cx="7429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DSL </a:t>
            </a:r>
            <a:r>
              <a:rPr lang="cs-CZ" dirty="0" err="1" smtClean="0"/>
              <a:t>router</a:t>
            </a:r>
            <a:r>
              <a:rPr lang="cs-CZ" dirty="0" smtClean="0"/>
              <a:t>/modem – je </a:t>
            </a:r>
            <a:r>
              <a:rPr lang="cs-CZ" dirty="0" smtClean="0"/>
              <a:t>modem, </a:t>
            </a:r>
            <a:r>
              <a:rPr lang="cs-CZ" dirty="0" smtClean="0"/>
              <a:t>který zprostředkovává přístup do WAN sítě přes telefonní linku</a:t>
            </a:r>
          </a:p>
          <a:p>
            <a:r>
              <a:rPr lang="cs-CZ" dirty="0" smtClean="0"/>
              <a:t>SPLITER – rozdělí linku mezi PC telefon.</a:t>
            </a:r>
          </a:p>
        </p:txBody>
      </p:sp>
      <p:pic>
        <p:nvPicPr>
          <p:cNvPr id="17" name="Picture 8" descr="http://upload.wikimedia.org/wikipedia/commons/thumb/1/16/SpeedStream_5200.JPG/320px-SpeedStream_52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25144"/>
            <a:ext cx="2787057" cy="1567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"/>
          <p:cNvSpPr txBox="1">
            <a:spLocks noChangeArrowheads="1"/>
          </p:cNvSpPr>
          <p:nvPr/>
        </p:nvSpPr>
        <p:spPr bwMode="auto">
          <a:xfrm>
            <a:off x="5570512" y="6417525"/>
            <a:ext cx="3421088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800" dirty="0"/>
              <a:t>[cit. 2012-30-06]. Dostupný pod licencí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na WWW: </a:t>
            </a:r>
          </a:p>
          <a:p>
            <a:pPr eaLnBrk="1" hangingPunct="1"/>
            <a:r>
              <a:rPr lang="cs-CZ" sz="800" dirty="0">
                <a:hlinkClick r:id="rId3"/>
              </a:rPr>
              <a:t>http://commons.wikimedia.org/wiki/File:SpeedStream_5200.JPG</a:t>
            </a:r>
            <a:endParaRPr lang="cs-CZ" sz="800" dirty="0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8312" y="2408030"/>
            <a:ext cx="4319711" cy="338734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42844" y="188640"/>
            <a:ext cx="16928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Zařízení v síti</a:t>
            </a:r>
            <a:endParaRPr lang="cs-CZ" sz="1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861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cap="all" noProof="0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SERVER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357298"/>
            <a:ext cx="785818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SERVER - řídící počítač sítě</a:t>
            </a:r>
          </a:p>
          <a:p>
            <a:endParaRPr lang="cs-CZ" sz="2000" b="1" dirty="0" smtClean="0"/>
          </a:p>
          <a:p>
            <a:r>
              <a:rPr lang="cs-CZ" b="1" dirty="0"/>
              <a:t>Server</a:t>
            </a:r>
            <a:r>
              <a:rPr lang="cs-CZ" dirty="0"/>
              <a:t> je v informatice obecné označení pro počítač, který poskytuje nějaké služby nebo počítačový </a:t>
            </a:r>
            <a:r>
              <a:rPr lang="cs-CZ" dirty="0" smtClean="0"/>
              <a:t>program a </a:t>
            </a:r>
            <a:r>
              <a:rPr lang="cs-CZ" dirty="0"/>
              <a:t>který tyto služby </a:t>
            </a:r>
            <a:r>
              <a:rPr lang="cs-CZ" dirty="0" smtClean="0"/>
              <a:t>realizuje.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1736" y="3284984"/>
            <a:ext cx="8352928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/>
              <a:t>webový </a:t>
            </a:r>
            <a:r>
              <a:rPr lang="cs-CZ" sz="1600" b="1" dirty="0" smtClean="0"/>
              <a:t>server</a:t>
            </a:r>
            <a:r>
              <a:rPr lang="cs-CZ" sz="1600" b="1" dirty="0"/>
              <a:t> </a:t>
            </a:r>
            <a:r>
              <a:rPr lang="cs-CZ" sz="1600" dirty="0" smtClean="0"/>
              <a:t>– </a:t>
            </a:r>
            <a:r>
              <a:rPr lang="cs-CZ" sz="1600" dirty="0"/>
              <a:t>především v síti Internet poskytuje WWW </a:t>
            </a:r>
            <a:r>
              <a:rPr lang="cs-CZ" sz="1600" dirty="0" smtClean="0"/>
              <a:t>stránky</a:t>
            </a:r>
          </a:p>
          <a:p>
            <a:endParaRPr lang="cs-CZ" sz="1600" dirty="0"/>
          </a:p>
          <a:p>
            <a:r>
              <a:rPr lang="cs-CZ" sz="1600" b="1" dirty="0"/>
              <a:t>souborový server</a:t>
            </a:r>
            <a:r>
              <a:rPr lang="cs-CZ" sz="1600" dirty="0"/>
              <a:t> – slouží např. v podnikové síti jako centrální úložiště dat (dokumentů</a:t>
            </a:r>
            <a:r>
              <a:rPr lang="cs-CZ" sz="1600" dirty="0" smtClean="0"/>
              <a:t>)</a:t>
            </a:r>
          </a:p>
          <a:p>
            <a:endParaRPr lang="cs-CZ" sz="1600" dirty="0"/>
          </a:p>
          <a:p>
            <a:r>
              <a:rPr lang="cs-CZ" sz="1600" b="1" dirty="0"/>
              <a:t>databázový server </a:t>
            </a:r>
            <a:r>
              <a:rPr lang="cs-CZ" sz="1600" dirty="0"/>
              <a:t>– slouží jako úložiště strukturovaných dat (</a:t>
            </a:r>
            <a:r>
              <a:rPr lang="cs-CZ" sz="1600" dirty="0" smtClean="0"/>
              <a:t>databází, registr…)</a:t>
            </a:r>
          </a:p>
          <a:p>
            <a:endParaRPr lang="cs-CZ" sz="1600" b="1" dirty="0"/>
          </a:p>
          <a:p>
            <a:r>
              <a:rPr lang="cs-CZ" sz="1600" b="1" dirty="0"/>
              <a:t>tiskový server </a:t>
            </a:r>
            <a:r>
              <a:rPr lang="cs-CZ" sz="1600" dirty="0"/>
              <a:t>– zpřístupňuje počítačové tiskárny</a:t>
            </a:r>
          </a:p>
          <a:p>
            <a:endParaRPr lang="cs-CZ" sz="1600" b="1" dirty="0" smtClean="0"/>
          </a:p>
          <a:p>
            <a:r>
              <a:rPr lang="cs-CZ" sz="1600" b="1" dirty="0" err="1" smtClean="0"/>
              <a:t>proxy</a:t>
            </a:r>
            <a:r>
              <a:rPr lang="cs-CZ" sz="1600" b="1" dirty="0" smtClean="0"/>
              <a:t> </a:t>
            </a:r>
            <a:r>
              <a:rPr lang="cs-CZ" sz="1600" b="1" dirty="0"/>
              <a:t>server</a:t>
            </a:r>
            <a:r>
              <a:rPr lang="cs-CZ" sz="1600" dirty="0"/>
              <a:t> – zprostředkovává přístup do jiné sítě (např. Internet</a:t>
            </a:r>
            <a:r>
              <a:rPr lang="cs-CZ" sz="1600" dirty="0" smtClean="0"/>
              <a:t>)</a:t>
            </a:r>
          </a:p>
          <a:p>
            <a:endParaRPr lang="cs-CZ" sz="1600" b="1" dirty="0"/>
          </a:p>
          <a:p>
            <a:r>
              <a:rPr lang="cs-CZ" sz="1600" b="1" dirty="0"/>
              <a:t>aplikační server</a:t>
            </a:r>
            <a:r>
              <a:rPr lang="cs-CZ" sz="1600" dirty="0"/>
              <a:t> – počítač specializovaný na provoz nějaké </a:t>
            </a:r>
            <a:r>
              <a:rPr lang="cs-CZ" sz="1600" dirty="0" smtClean="0"/>
              <a:t>aplikace (účetnictví)</a:t>
            </a:r>
          </a:p>
          <a:p>
            <a:endParaRPr lang="cs-CZ" sz="1600" dirty="0" smtClean="0"/>
          </a:p>
          <a:p>
            <a:r>
              <a:rPr lang="cs-CZ" sz="1600" b="1" dirty="0" smtClean="0"/>
              <a:t>Mail server</a:t>
            </a:r>
            <a:r>
              <a:rPr lang="cs-CZ" sz="1600" dirty="0"/>
              <a:t> - </a:t>
            </a:r>
            <a:r>
              <a:rPr lang="cs-CZ" sz="1600" u="sng" dirty="0"/>
              <a:t>SMTP</a:t>
            </a:r>
            <a:r>
              <a:rPr lang="cs-CZ" sz="1600" dirty="0"/>
              <a:t> služba e-mailu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1472" y="2636912"/>
            <a:ext cx="4320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Druhy serverů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2844" y="188640"/>
            <a:ext cx="16928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Zařízení v síti</a:t>
            </a:r>
            <a:endParaRPr lang="cs-CZ" sz="1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23406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KOMUNIKAČNÍ</a:t>
            </a:r>
            <a:r>
              <a:rPr kumimoji="0" lang="cs-CZ" sz="3600" b="0" i="0" u="none" strike="noStrike" kern="1200" cap="all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PROTOKOL TCP/IP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1643050"/>
            <a:ext cx="8001056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dirty="0" smtClean="0"/>
              <a:t>Počítače a prvky v síti </a:t>
            </a:r>
            <a:r>
              <a:rPr lang="cs-CZ" dirty="0" smtClean="0"/>
              <a:t>mají </a:t>
            </a:r>
            <a:r>
              <a:rPr lang="cs-CZ" dirty="0" smtClean="0"/>
              <a:t>pro svou komunikaci svoji vnitřní IP adresu </a:t>
            </a: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(</a:t>
            </a:r>
            <a:r>
              <a:rPr lang="cs-CZ" dirty="0"/>
              <a:t>čtveřice čísel v rozsahu </a:t>
            </a:r>
            <a:r>
              <a:rPr lang="cs-CZ" dirty="0" smtClean="0"/>
              <a:t>0-255), většinou </a:t>
            </a:r>
            <a:r>
              <a:rPr lang="cs-CZ" dirty="0" err="1" smtClean="0"/>
              <a:t>začínajíci</a:t>
            </a:r>
            <a:r>
              <a:rPr lang="cs-CZ" dirty="0" smtClean="0"/>
              <a:t> 192.168.x,x</a:t>
            </a:r>
            <a:endParaRPr lang="cs-CZ" sz="2400" b="1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142844" y="188640"/>
            <a:ext cx="16928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Zařízení v síti</a:t>
            </a:r>
            <a:endParaRPr lang="cs-CZ" sz="16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2" y="2420938"/>
            <a:ext cx="6433757" cy="412967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Služba www</a:t>
            </a:r>
            <a:r>
              <a:rPr kumimoji="0" lang="cs-CZ" sz="3600" b="0" i="0" u="none" strike="noStrike" kern="1200" cap="all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(Word </a:t>
            </a:r>
            <a:r>
              <a:rPr kumimoji="0" lang="cs-CZ" sz="3600" b="0" i="0" u="none" strike="noStrike" kern="1200" cap="all" spc="0" normalizeH="0" noProof="0" dirty="0" err="1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wide</a:t>
            </a:r>
            <a:r>
              <a:rPr kumimoji="0" lang="cs-CZ" sz="3600" b="0" i="0" u="none" strike="noStrike" kern="1200" cap="all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web)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1714488"/>
            <a:ext cx="821537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DOKUMENT vytvořený v jazyce HTML</a:t>
            </a:r>
          </a:p>
          <a:p>
            <a:r>
              <a:rPr lang="cs-CZ" dirty="0" smtClean="0"/>
              <a:t> </a:t>
            </a:r>
          </a:p>
          <a:p>
            <a:pPr>
              <a:buFontTx/>
              <a:buChar char="-"/>
            </a:pPr>
            <a:r>
              <a:rPr lang="cs-CZ" dirty="0" smtClean="0"/>
              <a:t> komunikace KLIENT – SERVER</a:t>
            </a:r>
          </a:p>
          <a:p>
            <a:r>
              <a:rPr lang="cs-CZ" dirty="0" smtClean="0"/>
              <a:t>- HTTP protokol - komunikace klienta a serveru</a:t>
            </a:r>
          </a:p>
          <a:p>
            <a:r>
              <a:rPr lang="cs-CZ" dirty="0" smtClean="0"/>
              <a:t>- HTML jazyk pro tvorbu WWW stránek</a:t>
            </a:r>
          </a:p>
          <a:p>
            <a:pPr>
              <a:buFontTx/>
              <a:buChar char="-"/>
            </a:pPr>
            <a:r>
              <a:rPr lang="cs-CZ" dirty="0" smtClean="0"/>
              <a:t> obsahuje odkazy na různé stránky (spíše dokumenty)</a:t>
            </a:r>
          </a:p>
          <a:p>
            <a:pPr>
              <a:buFontTx/>
              <a:buChar char="-"/>
            </a:pPr>
            <a:r>
              <a:rPr lang="cs-CZ" dirty="0" smtClean="0"/>
              <a:t> odkazy mohu směřovat kamkoliv do světa</a:t>
            </a:r>
          </a:p>
          <a:p>
            <a:r>
              <a:rPr lang="cs-CZ" dirty="0" smtClean="0"/>
              <a:t>- základní stránkou je </a:t>
            </a: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HOME PAGE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využívá text, zvuky, obrázky, videa, animace</a:t>
            </a:r>
          </a:p>
          <a:p>
            <a:r>
              <a:rPr lang="cs-CZ" dirty="0" smtClean="0"/>
              <a:t>- uživatel potřebuje speciální program </a:t>
            </a:r>
          </a:p>
          <a:p>
            <a:pPr lvl="1"/>
            <a:r>
              <a:rPr lang="cs-CZ" dirty="0" err="1" smtClean="0"/>
              <a:t>Mozilla</a:t>
            </a:r>
            <a:endParaRPr lang="cs-CZ" dirty="0" smtClean="0"/>
          </a:p>
          <a:p>
            <a:pPr lvl="1"/>
            <a:r>
              <a:rPr lang="cs-CZ" dirty="0" smtClean="0"/>
              <a:t>MS Internet Explorer</a:t>
            </a:r>
          </a:p>
          <a:p>
            <a:pPr lvl="1"/>
            <a:endParaRPr lang="cs-CZ" dirty="0" smtClean="0"/>
          </a:p>
          <a:p>
            <a:pPr marL="0" lvl="1"/>
            <a:r>
              <a:rPr lang="cs-CZ" dirty="0" smtClean="0"/>
              <a:t>URL adresa</a:t>
            </a:r>
          </a:p>
          <a:p>
            <a:pPr marL="0" lvl="1" algn="ctr"/>
            <a:r>
              <a:rPr lang="cs-CZ" sz="2400" b="1" dirty="0" smtClean="0"/>
              <a:t>http://www.seznam.</a:t>
            </a:r>
            <a:r>
              <a:rPr lang="cs-CZ" sz="2400" b="1" dirty="0" err="1" smtClean="0"/>
              <a:t>cz</a:t>
            </a:r>
            <a:endParaRPr lang="cs-CZ" sz="2400" b="1" dirty="0" smtClean="0"/>
          </a:p>
          <a:p>
            <a:pPr>
              <a:buFontTx/>
              <a:buChar char="-"/>
            </a:pP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2844" y="188640"/>
            <a:ext cx="16928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Zařízení v síti</a:t>
            </a:r>
            <a:endParaRPr lang="cs-CZ" sz="1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ELEKTRONICKÁ POŠTA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1071546"/>
            <a:ext cx="785818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přenos zpráv po síti ostatním uživatelům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schránka na poštovním serveru (mail)</a:t>
            </a:r>
          </a:p>
          <a:p>
            <a:pPr lvl="1"/>
            <a:r>
              <a:rPr lang="cs-CZ" sz="2000" dirty="0" smtClean="0"/>
              <a:t>vyhrazené místo na disku se jménem</a:t>
            </a:r>
          </a:p>
          <a:p>
            <a:endParaRPr lang="cs-CZ" sz="2400" dirty="0" smtClean="0"/>
          </a:p>
          <a:p>
            <a:r>
              <a:rPr lang="cs-CZ" sz="2400" b="1" dirty="0" smtClean="0"/>
              <a:t>e-mailová adresa</a:t>
            </a:r>
          </a:p>
          <a:p>
            <a:pPr lvl="1"/>
            <a:r>
              <a:rPr lang="cs-CZ" sz="2000" dirty="0" err="1" smtClean="0"/>
              <a:t>jmeno</a:t>
            </a:r>
            <a:r>
              <a:rPr lang="cs-CZ" sz="2000" dirty="0" smtClean="0"/>
              <a:t>_</a:t>
            </a:r>
            <a:r>
              <a:rPr lang="cs-CZ" sz="2000" dirty="0" err="1" smtClean="0"/>
              <a:t>schranky</a:t>
            </a:r>
            <a:r>
              <a:rPr lang="en-US" sz="2000" dirty="0" smtClean="0"/>
              <a:t>@</a:t>
            </a:r>
            <a:r>
              <a:rPr lang="cs-CZ" sz="2000" dirty="0" smtClean="0"/>
              <a:t>adresa_serveru</a:t>
            </a:r>
          </a:p>
          <a:p>
            <a:pPr lvl="1"/>
            <a:r>
              <a:rPr lang="cs-CZ" sz="2000" dirty="0" err="1" smtClean="0">
                <a:hlinkClick r:id="rId2"/>
              </a:rPr>
              <a:t>pepa</a:t>
            </a:r>
            <a:r>
              <a:rPr lang="en-US" sz="2000" dirty="0" smtClean="0">
                <a:hlinkClick r:id="rId2"/>
              </a:rPr>
              <a:t>@</a:t>
            </a:r>
            <a:r>
              <a:rPr lang="cs-CZ" sz="2000" dirty="0" smtClean="0">
                <a:hlinkClick r:id="rId2"/>
              </a:rPr>
              <a:t>seznam</a:t>
            </a:r>
            <a:r>
              <a:rPr lang="en-US" sz="2000" dirty="0" smtClean="0">
                <a:hlinkClick r:id="rId2"/>
              </a:rPr>
              <a:t>.</a:t>
            </a:r>
            <a:r>
              <a:rPr lang="en-US" sz="2000" dirty="0" err="1" smtClean="0">
                <a:hlinkClick r:id="rId2"/>
              </a:rPr>
              <a:t>cz</a:t>
            </a:r>
            <a:endParaRPr lang="cs-CZ" sz="2000" dirty="0" smtClean="0"/>
          </a:p>
          <a:p>
            <a:pPr lvl="1"/>
            <a:endParaRPr lang="cs-CZ" sz="2000" dirty="0"/>
          </a:p>
          <a:p>
            <a:pPr lvl="1"/>
            <a:endParaRPr lang="cs-CZ" sz="2000" dirty="0" smtClean="0"/>
          </a:p>
          <a:p>
            <a:pPr lvl="1"/>
            <a:endParaRPr lang="cs-CZ" sz="2000" dirty="0" smtClean="0"/>
          </a:p>
          <a:p>
            <a:r>
              <a:rPr lang="cs-CZ" sz="1600" dirty="0" smtClean="0"/>
              <a:t>SMTP protokol</a:t>
            </a:r>
            <a:endParaRPr lang="cs-CZ" sz="1400" dirty="0" smtClean="0"/>
          </a:p>
          <a:p>
            <a:pPr lvl="1"/>
            <a:r>
              <a:rPr lang="cs-CZ" sz="1400" dirty="0" smtClean="0"/>
              <a:t>klient odešle zprávu svému poštovnímu serveru</a:t>
            </a:r>
          </a:p>
          <a:p>
            <a:pPr lvl="1"/>
            <a:r>
              <a:rPr lang="cs-CZ" sz="1400" dirty="0" smtClean="0"/>
              <a:t>výměna zpráv mezi poštovními servery</a:t>
            </a:r>
          </a:p>
          <a:p>
            <a:pPr lvl="1"/>
            <a:endParaRPr lang="cs-CZ" sz="1400" dirty="0" smtClean="0"/>
          </a:p>
          <a:p>
            <a:r>
              <a:rPr lang="cs-CZ" sz="1600" dirty="0" smtClean="0"/>
              <a:t>POP3 protokol</a:t>
            </a:r>
          </a:p>
          <a:p>
            <a:pPr lvl="1"/>
            <a:r>
              <a:rPr lang="cs-CZ" sz="1400" dirty="0" smtClean="0"/>
              <a:t>příjem pošty ze schránek</a:t>
            </a:r>
          </a:p>
          <a:p>
            <a:pPr lvl="1"/>
            <a:r>
              <a:rPr lang="cs-CZ" sz="1400" dirty="0" smtClean="0"/>
              <a:t>klientský program (</a:t>
            </a:r>
            <a:r>
              <a:rPr lang="cs-CZ" sz="1400" dirty="0" err="1" smtClean="0"/>
              <a:t>WinPMail</a:t>
            </a:r>
            <a:r>
              <a:rPr lang="cs-CZ" sz="1400" dirty="0" smtClean="0"/>
              <a:t>) vyzvedne poštu ze schránky</a:t>
            </a:r>
          </a:p>
          <a:p>
            <a:pPr lvl="1"/>
            <a:endParaRPr lang="cs-CZ" sz="2000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2844" y="188640"/>
            <a:ext cx="16928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Zařízení v síti</a:t>
            </a:r>
            <a:endParaRPr lang="cs-CZ" sz="1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Názvy v síti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1357298"/>
            <a:ext cx="785818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000" b="1" dirty="0" smtClean="0"/>
              <a:t>Firewall</a:t>
            </a:r>
          </a:p>
          <a:p>
            <a:r>
              <a:rPr lang="cs-CZ" dirty="0" smtClean="0"/>
              <a:t>zabezpečuje lokální síť proti nechtěnému </a:t>
            </a:r>
            <a:r>
              <a:rPr lang="cs-CZ" smtClean="0"/>
              <a:t>průniku hackera </a:t>
            </a:r>
            <a:r>
              <a:rPr lang="cs-CZ" dirty="0" smtClean="0"/>
              <a:t>zvenčí</a:t>
            </a:r>
          </a:p>
          <a:p>
            <a:r>
              <a:rPr lang="cs-CZ" dirty="0" smtClean="0"/>
              <a:t>součástí bývá antivirová ochrana</a:t>
            </a:r>
          </a:p>
          <a:p>
            <a:endParaRPr lang="cs-CZ" dirty="0"/>
          </a:p>
          <a:p>
            <a:r>
              <a:rPr lang="cs-CZ" b="1" dirty="0" smtClean="0"/>
              <a:t>PROVIDER </a:t>
            </a:r>
          </a:p>
          <a:p>
            <a:r>
              <a:rPr lang="cs-CZ" dirty="0" smtClean="0"/>
              <a:t>Poskytovatel </a:t>
            </a:r>
            <a:r>
              <a:rPr lang="cs-CZ" dirty="0"/>
              <a:t>internetového </a:t>
            </a:r>
            <a:r>
              <a:rPr lang="cs-CZ" dirty="0" smtClean="0"/>
              <a:t>připojení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194" name="Picture 2" descr="Soubor:Firewall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201" y="4077072"/>
            <a:ext cx="4002451" cy="220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1"/>
          <p:cNvSpPr txBox="1">
            <a:spLocks noChangeArrowheads="1"/>
          </p:cNvSpPr>
          <p:nvPr/>
        </p:nvSpPr>
        <p:spPr bwMode="auto">
          <a:xfrm>
            <a:off x="5436096" y="6375300"/>
            <a:ext cx="352839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z="800" dirty="0"/>
              <a:t>[cit. 2012-30-06]. Dostupný pod licencí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na WWW: </a:t>
            </a:r>
          </a:p>
          <a:p>
            <a:pPr eaLnBrk="1" hangingPunct="1"/>
            <a:r>
              <a:rPr lang="cs-CZ" sz="800" dirty="0">
                <a:hlinkClick r:id="rId3"/>
              </a:rPr>
              <a:t>http://commons.wikimedia.org/wiki/File:Firewall.png</a:t>
            </a:r>
            <a:endParaRPr lang="cs-CZ" sz="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2844" y="188640"/>
            <a:ext cx="16928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Zařízení v síti</a:t>
            </a:r>
            <a:endParaRPr lang="cs-CZ" sz="1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cap="all" noProof="0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vyzkoušejte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8313" y="1556792"/>
            <a:ext cx="676798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Najděte obrázky a schémata zapojení SWTCHE</a:t>
            </a:r>
          </a:p>
          <a:p>
            <a:endParaRPr lang="cs-CZ" dirty="0"/>
          </a:p>
          <a:p>
            <a:r>
              <a:rPr lang="cs-CZ" dirty="0"/>
              <a:t>Najděte obrázky a schémata zapojení </a:t>
            </a:r>
            <a:r>
              <a:rPr lang="cs-CZ" dirty="0" smtClean="0"/>
              <a:t>ROUTERU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Najděte obrázky a schémata zapojení </a:t>
            </a:r>
            <a:r>
              <a:rPr lang="cs-CZ" dirty="0" smtClean="0"/>
              <a:t>WI-FI </a:t>
            </a:r>
            <a:r>
              <a:rPr lang="cs-CZ" dirty="0" err="1" smtClean="0"/>
              <a:t>routeru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Najděte obrázky a schémata zapojení </a:t>
            </a:r>
            <a:r>
              <a:rPr lang="cs-CZ" dirty="0" smtClean="0"/>
              <a:t>MODEMU</a:t>
            </a:r>
          </a:p>
          <a:p>
            <a:endParaRPr lang="cs-CZ" dirty="0"/>
          </a:p>
          <a:p>
            <a:r>
              <a:rPr lang="cs-CZ" dirty="0" smtClean="0"/>
              <a:t>Nejděte druhy serverů, zjistěte příklady použití</a:t>
            </a:r>
          </a:p>
          <a:p>
            <a:endParaRPr lang="cs-CZ" dirty="0" smtClean="0"/>
          </a:p>
          <a:p>
            <a:r>
              <a:rPr lang="cs-CZ" dirty="0" smtClean="0"/>
              <a:t>Navrhněte a nakreslete vlastní návrh sítě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Najděte ve </a:t>
            </a:r>
            <a:r>
              <a:rPr lang="cs-CZ" dirty="0" err="1" smtClean="0"/>
              <a:t>wikipedii</a:t>
            </a:r>
            <a:r>
              <a:rPr lang="cs-CZ" dirty="0" smtClean="0"/>
              <a:t>, </a:t>
            </a:r>
            <a:r>
              <a:rPr lang="cs-CZ" dirty="0" smtClean="0"/>
              <a:t>co to je TCP IP, firewall, provider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42844" y="188640"/>
            <a:ext cx="16928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Zařízení v síti</a:t>
            </a:r>
            <a:endParaRPr lang="cs-CZ" sz="1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76616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457200" y="1942807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5" name="TextovéPole 3"/>
          <p:cNvSpPr txBox="1"/>
          <p:nvPr/>
        </p:nvSpPr>
        <p:spPr>
          <a:xfrm>
            <a:off x="975765" y="4268861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Navrátil, P.:</a:t>
            </a:r>
            <a:r>
              <a:rPr lang="cs-CZ" dirty="0"/>
              <a:t> </a:t>
            </a:r>
            <a:r>
              <a:rPr lang="cs-CZ" dirty="0" smtClean="0"/>
              <a:t>S počítačem nejen k maturitě 1 a 2 díl. 6. vyd., </a:t>
            </a:r>
            <a:r>
              <a:rPr lang="cs-CZ" dirty="0" err="1" smtClean="0"/>
              <a:t>Computer</a:t>
            </a:r>
            <a:r>
              <a:rPr lang="cs-CZ" dirty="0" smtClean="0"/>
              <a:t> Media 2006. </a:t>
            </a:r>
            <a:endParaRPr lang="cs-CZ" dirty="0"/>
          </a:p>
        </p:txBody>
      </p:sp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1151731" y="3244056"/>
            <a:ext cx="68405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altLang="cs-CZ" dirty="0"/>
              <a:t>Neoznačené obrázky jsou osobním vlastnictvím autora</a:t>
            </a:r>
          </a:p>
        </p:txBody>
      </p:sp>
    </p:spTree>
    <p:extLst>
      <p:ext uri="{BB962C8B-B14F-4D97-AF65-F5344CB8AC3E}">
        <p14:creationId xmlns:p14="http://schemas.microsoft.com/office/powerpoint/2010/main" xmlns="" val="38671205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722</TotalTime>
  <Words>557</Words>
  <Application>Microsoft Office PowerPoint</Application>
  <PresentationFormat>Předvádění na obrazovce (4:3)</PresentationFormat>
  <Paragraphs>141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PRVKY v síti</vt:lpstr>
      <vt:lpstr>Zařízení sítě – Switch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Počítačové sítě</dc:title>
  <dc:creator>Bublus</dc:creator>
  <cp:lastModifiedBy>Dum</cp:lastModifiedBy>
  <cp:revision>81</cp:revision>
  <dcterms:created xsi:type="dcterms:W3CDTF">2010-09-12T18:36:28Z</dcterms:created>
  <dcterms:modified xsi:type="dcterms:W3CDTF">2014-06-14T20:24:24Z</dcterms:modified>
</cp:coreProperties>
</file>