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0"/>
  </p:notesMasterIdLst>
  <p:sldIdLst>
    <p:sldId id="275" r:id="rId2"/>
    <p:sldId id="256" r:id="rId3"/>
    <p:sldId id="259" r:id="rId4"/>
    <p:sldId id="257" r:id="rId5"/>
    <p:sldId id="258" r:id="rId6"/>
    <p:sldId id="274" r:id="rId7"/>
    <p:sldId id="271" r:id="rId8"/>
    <p:sldId id="272" r:id="rId9"/>
    <p:sldId id="273" r:id="rId10"/>
    <p:sldId id="264" r:id="rId11"/>
    <p:sldId id="263" r:id="rId12"/>
    <p:sldId id="270" r:id="rId13"/>
    <p:sldId id="261" r:id="rId14"/>
    <p:sldId id="267" r:id="rId15"/>
    <p:sldId id="268" r:id="rId16"/>
    <p:sldId id="269" r:id="rId17"/>
    <p:sldId id="276" r:id="rId18"/>
    <p:sldId id="27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D04843-82B9-4AAD-B8E4-5DEF82CABD7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8E237A-7191-45A4-B472-8D086CDA1D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7643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03750-CADE-4DFF-9C40-DCE926AB37F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A0E027-187B-4D04-85B6-8977DB8D5D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2B03750-CADE-4DFF-9C40-DCE926AB37F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BA0E027-187B-4D04-85B6-8977DB8D5D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03750-CADE-4DFF-9C40-DCE926AB37F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E027-187B-4D04-85B6-8977DB8D5D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03750-CADE-4DFF-9C40-DCE926AB37F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E027-187B-4D04-85B6-8977DB8D5D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E027-187B-4D04-85B6-8977DB8D5D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03750-CADE-4DFF-9C40-DCE926AB37F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03750-CADE-4DFF-9C40-DCE926AB37F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E027-187B-4D04-85B6-8977DB8D5D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03750-CADE-4DFF-9C40-DCE926AB37F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E027-187B-4D04-85B6-8977DB8D5D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2B03750-CADE-4DFF-9C40-DCE926AB37F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A0E027-187B-4D04-85B6-8977DB8D5D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03750-CADE-4DFF-9C40-DCE926AB37F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A0E027-187B-4D04-85B6-8977DB8D5D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03750-CADE-4DFF-9C40-DCE926AB37F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E027-187B-4D04-85B6-8977DB8D5D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03750-CADE-4DFF-9C40-DCE926AB37F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E027-187B-4D04-85B6-8977DB8D5D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2B03750-CADE-4DFF-9C40-DCE926AB37F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BA0E027-187B-4D04-85B6-8977DB8D5D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475656" y="1412776"/>
            <a:ext cx="56166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Technika obsluhy – Výroba dezertních vín</a:t>
            </a:r>
            <a:endParaRPr lang="cs-CZ" sz="20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90044114"/>
              </p:ext>
            </p:extLst>
          </p:nvPr>
        </p:nvGraphicFramePr>
        <p:xfrm>
          <a:off x="337423" y="2204864"/>
          <a:ext cx="8582847" cy="37059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25443"/>
                <a:gridCol w="6657404"/>
              </a:tblGrid>
              <a:tr h="204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04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Ivana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Hašová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5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5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TEO.1106.2F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Odborné vzdělávání 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Vinárny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obsluhy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Výroba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dezertního vína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874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komplexně seznamuje 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žáky, 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jak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 se vyrábí fortifikovaná vína . Vysvětlení  pojmů a definic.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9562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153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Portské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, Sherry, flor, </a:t>
                      </a:r>
                      <a:r>
                        <a:rPr lang="cs-CZ" sz="1000" baseline="0" dirty="0" err="1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solera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, sádrování</a:t>
                      </a:r>
                      <a:endParaRPr lang="cs-CZ" sz="1000" dirty="0">
                        <a:solidFill>
                          <a:schemeClr val="bg1"/>
                        </a:solidFill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1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 </a:t>
                      </a:r>
                      <a:r>
                        <a:rPr lang="cs-CZ" sz="1000" baseline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</a:t>
                      </a:r>
                      <a:r>
                        <a:rPr lang="cs-CZ" sz="100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000" baseline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14737" y="20881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7512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Portské</a:t>
            </a:r>
          </a:p>
          <a:p>
            <a:r>
              <a:rPr lang="cs-CZ" dirty="0" smtClean="0"/>
              <a:t>Sherry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Výroba dezertních vín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</a:t>
            </a:r>
            <a:r>
              <a:rPr lang="cs-CZ" sz="3200" dirty="0" smtClean="0"/>
              <a:t>ěstuje </a:t>
            </a:r>
            <a:r>
              <a:rPr lang="cs-CZ" sz="3200" dirty="0" smtClean="0"/>
              <a:t>se na </a:t>
            </a:r>
            <a:r>
              <a:rPr lang="cs-CZ" sz="3200" dirty="0" smtClean="0"/>
              <a:t>svazích </a:t>
            </a:r>
            <a:r>
              <a:rPr lang="cs-CZ" sz="3200" dirty="0"/>
              <a:t>lemujících řeku </a:t>
            </a:r>
            <a:r>
              <a:rPr lang="cs-CZ" sz="3200" b="1" i="1" dirty="0" err="1"/>
              <a:t>Douro</a:t>
            </a:r>
            <a:r>
              <a:rPr lang="cs-CZ" sz="3200" dirty="0"/>
              <a:t>  </a:t>
            </a:r>
            <a:r>
              <a:rPr lang="cs-CZ" sz="3200" dirty="0" smtClean="0"/>
              <a:t>v severní části Portugalska.</a:t>
            </a:r>
            <a:r>
              <a:rPr lang="cs-CZ" sz="3200" dirty="0"/>
              <a:t> </a:t>
            </a:r>
            <a:endParaRPr lang="cs-CZ" sz="3200" dirty="0" smtClean="0"/>
          </a:p>
          <a:p>
            <a:r>
              <a:rPr lang="cs-CZ" sz="3200" dirty="0" smtClean="0"/>
              <a:t>vyrábí se výhradně </a:t>
            </a:r>
            <a:r>
              <a:rPr lang="cs-CZ" sz="3200" dirty="0"/>
              <a:t>z hroznů vypěstovaných a zpracovaných v oblasti </a:t>
            </a:r>
            <a:r>
              <a:rPr lang="cs-CZ" sz="3200" b="1" i="1" dirty="0" err="1"/>
              <a:t>Douro</a:t>
            </a:r>
            <a:r>
              <a:rPr lang="cs-CZ" sz="3200" b="1" i="1" dirty="0"/>
              <a:t> </a:t>
            </a:r>
            <a:r>
              <a:rPr lang="cs-CZ" sz="3200" b="1" i="1" dirty="0" err="1"/>
              <a:t>Valley</a:t>
            </a:r>
            <a:endParaRPr lang="cs-CZ" sz="3200" i="1" dirty="0" smtClean="0"/>
          </a:p>
          <a:p>
            <a:r>
              <a:rPr lang="cs-CZ" sz="3200" b="1" dirty="0"/>
              <a:t> </a:t>
            </a:r>
            <a:r>
              <a:rPr lang="cs-CZ" sz="3200" dirty="0" smtClean="0"/>
              <a:t>patří </a:t>
            </a:r>
            <a:r>
              <a:rPr lang="cs-CZ" sz="3200" dirty="0"/>
              <a:t>mezi fortifikovaná (</a:t>
            </a:r>
            <a:r>
              <a:rPr lang="cs-CZ" sz="3200" dirty="0" err="1"/>
              <a:t>dolihovaná</a:t>
            </a:r>
            <a:r>
              <a:rPr lang="cs-CZ" sz="3200" dirty="0"/>
              <a:t>) vína, </a:t>
            </a:r>
            <a:r>
              <a:rPr lang="cs-CZ" sz="3200" dirty="0" smtClean="0"/>
              <a:t>po </a:t>
            </a:r>
            <a:r>
              <a:rPr lang="cs-CZ" sz="3200" dirty="0"/>
              <a:t>3 až 4 dnech přidává k vínu koncentrovaná vínovice, tzv.</a:t>
            </a:r>
            <a:r>
              <a:rPr lang="cs-CZ" sz="3200" i="1" dirty="0"/>
              <a:t> </a:t>
            </a:r>
            <a:r>
              <a:rPr lang="cs-CZ" sz="3200" b="1" i="1" dirty="0" err="1"/>
              <a:t>Aguardente</a:t>
            </a:r>
            <a:r>
              <a:rPr lang="cs-CZ" sz="3200" dirty="0"/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Portské víno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Červené portské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787208" cy="45259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odrůdy </a:t>
            </a:r>
          </a:p>
          <a:p>
            <a:pPr>
              <a:buNone/>
            </a:pPr>
            <a:r>
              <a:rPr lang="cs-CZ" sz="3200" b="1" i="1" dirty="0" err="1" smtClean="0"/>
              <a:t>Tinta</a:t>
            </a:r>
            <a:r>
              <a:rPr lang="cs-CZ" sz="3200" b="1" i="1" dirty="0" smtClean="0"/>
              <a:t> </a:t>
            </a:r>
            <a:r>
              <a:rPr lang="cs-CZ" sz="3200" b="1" i="1" dirty="0" err="1"/>
              <a:t>Roriz</a:t>
            </a:r>
            <a:r>
              <a:rPr lang="cs-CZ" sz="3200" i="1" dirty="0" smtClean="0"/>
              <a:t>,</a:t>
            </a:r>
          </a:p>
          <a:p>
            <a:pPr>
              <a:buNone/>
            </a:pPr>
            <a:r>
              <a:rPr lang="cs-CZ" sz="3200" b="1" i="1" dirty="0" err="1" smtClean="0"/>
              <a:t>Tourigal</a:t>
            </a:r>
            <a:r>
              <a:rPr lang="cs-CZ" sz="3200" b="1" i="1" dirty="0" smtClean="0"/>
              <a:t> </a:t>
            </a:r>
            <a:r>
              <a:rPr lang="cs-CZ" sz="3200" b="1" i="1" dirty="0" err="1" smtClean="0"/>
              <a:t>Nacional</a:t>
            </a:r>
            <a:r>
              <a:rPr lang="cs-CZ" sz="3200" dirty="0"/>
              <a:t>, </a:t>
            </a:r>
            <a:endParaRPr lang="cs-CZ" sz="3200" dirty="0" smtClean="0"/>
          </a:p>
          <a:p>
            <a:pPr>
              <a:buNone/>
            </a:pPr>
            <a:r>
              <a:rPr lang="cs-CZ" sz="3200" b="1" i="1" dirty="0" err="1" smtClean="0"/>
              <a:t>Touriga</a:t>
            </a:r>
            <a:r>
              <a:rPr lang="cs-CZ" sz="3200" b="1" i="1" dirty="0" smtClean="0"/>
              <a:t> </a:t>
            </a:r>
            <a:r>
              <a:rPr lang="cs-CZ" sz="3200" b="1" i="1" dirty="0" err="1"/>
              <a:t>Franca</a:t>
            </a:r>
            <a:r>
              <a:rPr lang="cs-CZ" sz="3200" dirty="0"/>
              <a:t> jsou při sklizni pečlivě selektovány.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Bílé dezertní víno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931224" cy="4525963"/>
          </a:xfrm>
        </p:spPr>
        <p:txBody>
          <a:bodyPr/>
          <a:lstStyle/>
          <a:p>
            <a:r>
              <a:rPr lang="cs-CZ" b="1" dirty="0" smtClean="0"/>
              <a:t>Odrůdy pro výrobu: </a:t>
            </a:r>
          </a:p>
          <a:p>
            <a:r>
              <a:rPr lang="pt-BR" b="1" dirty="0" smtClean="0"/>
              <a:t>Malvasia Fina</a:t>
            </a:r>
            <a:endParaRPr lang="cs-CZ" dirty="0" smtClean="0"/>
          </a:p>
          <a:p>
            <a:r>
              <a:rPr lang="pt-BR" dirty="0"/>
              <a:t> </a:t>
            </a:r>
            <a:r>
              <a:rPr lang="pt-BR" b="1" dirty="0"/>
              <a:t>Viosinho</a:t>
            </a:r>
            <a:r>
              <a:rPr lang="pt-BR" dirty="0"/>
              <a:t> </a:t>
            </a:r>
            <a:endParaRPr lang="cs-CZ" dirty="0" smtClean="0"/>
          </a:p>
          <a:p>
            <a:r>
              <a:rPr lang="pt-BR" b="1" dirty="0" smtClean="0"/>
              <a:t>Donzelinho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Extra </a:t>
            </a:r>
            <a:r>
              <a:rPr lang="cs-CZ" dirty="0" err="1" smtClean="0"/>
              <a:t>dry</a:t>
            </a:r>
            <a:r>
              <a:rPr lang="cs-CZ" dirty="0" smtClean="0"/>
              <a:t> – 3 roky v dubových sudech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White</a:t>
            </a:r>
            <a:r>
              <a:rPr lang="cs-CZ" dirty="0" smtClean="0"/>
              <a:t> – 3 roky v dubových sudech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Lágrima</a:t>
            </a:r>
            <a:r>
              <a:rPr lang="cs-CZ" dirty="0" smtClean="0"/>
              <a:t>- 3 roky v dubových sudech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Portské - </a:t>
            </a:r>
            <a:r>
              <a:rPr lang="cs-CZ" dirty="0" err="1" smtClean="0"/>
              <a:t>White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smtClean="0"/>
              <a:t>Kvašení a </a:t>
            </a:r>
            <a:r>
              <a:rPr lang="cs-CZ" sz="3200" b="1" dirty="0" err="1" smtClean="0"/>
              <a:t>dolihování</a:t>
            </a:r>
            <a:endParaRPr lang="cs-CZ" sz="3200" b="1" dirty="0" smtClean="0"/>
          </a:p>
          <a:p>
            <a:pPr>
              <a:buNone/>
            </a:pPr>
            <a:r>
              <a:rPr lang="cs-CZ" dirty="0" smtClean="0"/>
              <a:t>Začátek </a:t>
            </a:r>
            <a:r>
              <a:rPr lang="cs-CZ" dirty="0" smtClean="0"/>
              <a:t>fermentace </a:t>
            </a:r>
            <a:r>
              <a:rPr lang="cs-CZ" dirty="0" smtClean="0"/>
              <a:t>portského je stejná jako u sherry. Rozdíl je v době přidání brandy (čistý vinný destilát, </a:t>
            </a:r>
            <a:r>
              <a:rPr lang="cs-CZ" dirty="0" smtClean="0"/>
              <a:t>který </a:t>
            </a:r>
            <a:r>
              <a:rPr lang="cs-CZ" dirty="0" smtClean="0"/>
              <a:t>obsahuje 77% alkoholu). Při výrobě portského rozhoduje množství cukru nikoli obsah alkoholu jako při sherry.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portského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Tawny</a:t>
            </a:r>
            <a:r>
              <a:rPr lang="cs-CZ" dirty="0" smtClean="0"/>
              <a:t> se rozděluje dle kvality na: </a:t>
            </a:r>
          </a:p>
          <a:p>
            <a:pPr>
              <a:buFontTx/>
              <a:buChar char="-"/>
            </a:pPr>
            <a:r>
              <a:rPr lang="cs-CZ" dirty="0" err="1" smtClean="0"/>
              <a:t>Tawny</a:t>
            </a:r>
            <a:r>
              <a:rPr lang="cs-CZ" dirty="0" smtClean="0"/>
              <a:t> – 3 roky v dubových sudech</a:t>
            </a:r>
          </a:p>
          <a:p>
            <a:pPr>
              <a:buFontTx/>
              <a:buChar char="-"/>
            </a:pPr>
            <a:r>
              <a:rPr lang="cs-CZ" dirty="0" err="1" smtClean="0"/>
              <a:t>tawny</a:t>
            </a:r>
            <a:r>
              <a:rPr lang="cs-CZ" dirty="0" smtClean="0"/>
              <a:t> </a:t>
            </a:r>
            <a:r>
              <a:rPr lang="cs-CZ" dirty="0" err="1" smtClean="0"/>
              <a:t>reserve</a:t>
            </a:r>
            <a:r>
              <a:rPr lang="cs-CZ" dirty="0" smtClean="0"/>
              <a:t> – 5 let v dubových sudech</a:t>
            </a:r>
          </a:p>
          <a:p>
            <a:pPr>
              <a:buFontTx/>
              <a:buChar char="-"/>
            </a:pPr>
            <a:r>
              <a:rPr lang="cs-CZ" dirty="0" err="1" smtClean="0"/>
              <a:t>tawny</a:t>
            </a:r>
            <a:r>
              <a:rPr lang="cs-CZ" dirty="0" smtClean="0"/>
              <a:t> </a:t>
            </a:r>
            <a:r>
              <a:rPr lang="cs-CZ" dirty="0" err="1" smtClean="0"/>
              <a:t>age</a:t>
            </a:r>
            <a:r>
              <a:rPr lang="cs-CZ" dirty="0" smtClean="0"/>
              <a:t> – </a:t>
            </a:r>
            <a:r>
              <a:rPr lang="cs-CZ" dirty="0" err="1" smtClean="0"/>
              <a:t>kupáž</a:t>
            </a:r>
            <a:r>
              <a:rPr lang="cs-CZ" dirty="0" smtClean="0"/>
              <a:t> různých ročníků (10, 20, 30 a 40 let staré) </a:t>
            </a:r>
          </a:p>
          <a:p>
            <a:pPr>
              <a:buFontTx/>
              <a:buChar char="-"/>
            </a:pPr>
            <a:r>
              <a:rPr lang="cs-CZ" dirty="0" err="1" smtClean="0"/>
              <a:t>Colheita</a:t>
            </a:r>
            <a:r>
              <a:rPr lang="cs-CZ" dirty="0" smtClean="0"/>
              <a:t>- minimálně 7 let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Portské - </a:t>
            </a:r>
            <a:r>
              <a:rPr lang="cs-CZ" dirty="0" err="1" smtClean="0"/>
              <a:t>Tawny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Ruby se rozděluje dle kvality na: </a:t>
            </a:r>
          </a:p>
          <a:p>
            <a:pPr>
              <a:buFontTx/>
              <a:buChar char="-"/>
            </a:pPr>
            <a:r>
              <a:rPr lang="cs-CZ" dirty="0" smtClean="0"/>
              <a:t>Ruby – 3 roky zraje v dubových sudech</a:t>
            </a:r>
          </a:p>
          <a:p>
            <a:pPr>
              <a:buFontTx/>
              <a:buChar char="-"/>
            </a:pPr>
            <a:r>
              <a:rPr lang="cs-CZ" dirty="0" err="1" smtClean="0"/>
              <a:t>Reserve</a:t>
            </a:r>
            <a:r>
              <a:rPr lang="cs-CZ" dirty="0" smtClean="0"/>
              <a:t> – 4 roky zraje v dubových sudech </a:t>
            </a:r>
          </a:p>
          <a:p>
            <a:pPr>
              <a:buFontTx/>
              <a:buChar char="-"/>
            </a:pPr>
            <a:r>
              <a:rPr lang="cs-CZ" dirty="0" err="1" smtClean="0"/>
              <a:t>late</a:t>
            </a:r>
            <a:r>
              <a:rPr lang="cs-CZ" dirty="0" smtClean="0"/>
              <a:t> </a:t>
            </a:r>
            <a:r>
              <a:rPr lang="cs-CZ" dirty="0" err="1" smtClean="0"/>
              <a:t>bottled</a:t>
            </a:r>
            <a:r>
              <a:rPr lang="cs-CZ" dirty="0" smtClean="0"/>
              <a:t> </a:t>
            </a:r>
            <a:r>
              <a:rPr lang="cs-CZ" dirty="0" err="1" smtClean="0"/>
              <a:t>vintage</a:t>
            </a:r>
            <a:r>
              <a:rPr lang="cs-CZ" dirty="0" smtClean="0"/>
              <a:t> (LBV) – 4-6 let zraje v dubových sudech </a:t>
            </a:r>
          </a:p>
          <a:p>
            <a:pPr>
              <a:buFontTx/>
              <a:buChar char="-"/>
            </a:pPr>
            <a:r>
              <a:rPr lang="cs-CZ" dirty="0" err="1" smtClean="0"/>
              <a:t>Vintage</a:t>
            </a:r>
            <a:r>
              <a:rPr lang="cs-CZ" dirty="0" smtClean="0"/>
              <a:t> – 2 roky zraje v dubových sudech – dozrává v lahvích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Portské - RUBY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Vyrábět se smí pouze na jihu Španělska, v okolí města Jerez De La </a:t>
            </a:r>
            <a:r>
              <a:rPr lang="cs-CZ" dirty="0" err="1" smtClean="0"/>
              <a:t>Frontera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Sherry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Sherry se vyrábí z odrůdy :</a:t>
            </a:r>
          </a:p>
          <a:p>
            <a:r>
              <a:rPr lang="cs-CZ" dirty="0" err="1" smtClean="0"/>
              <a:t>Palomino</a:t>
            </a:r>
            <a:r>
              <a:rPr lang="cs-CZ" dirty="0" smtClean="0"/>
              <a:t>, </a:t>
            </a:r>
          </a:p>
          <a:p>
            <a:r>
              <a:rPr lang="cs-CZ" dirty="0"/>
              <a:t> </a:t>
            </a:r>
            <a:r>
              <a:rPr lang="cs-CZ" dirty="0" err="1"/>
              <a:t>Pedro</a:t>
            </a:r>
            <a:r>
              <a:rPr lang="cs-CZ" dirty="0"/>
              <a:t> </a:t>
            </a:r>
            <a:r>
              <a:rPr lang="cs-CZ" dirty="0" err="1"/>
              <a:t>Ximénez</a:t>
            </a:r>
            <a:r>
              <a:rPr lang="cs-CZ" dirty="0" smtClean="0"/>
              <a:t>,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err="1" smtClean="0"/>
              <a:t>Moscatel</a:t>
            </a:r>
            <a:r>
              <a:rPr lang="cs-CZ" dirty="0"/>
              <a:t>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sherry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i="1" dirty="0" err="1" smtClean="0"/>
              <a:t>Solera</a:t>
            </a:r>
            <a:r>
              <a:rPr lang="cs-CZ" sz="3200" i="1" dirty="0" smtClean="0"/>
              <a:t> – </a:t>
            </a:r>
            <a:r>
              <a:rPr lang="cs-CZ" sz="3200" dirty="0" smtClean="0"/>
              <a:t>frakční  při výrobě sherry směšovací systém</a:t>
            </a:r>
          </a:p>
          <a:p>
            <a:r>
              <a:rPr lang="cs-CZ" sz="3200" i="1" dirty="0" smtClean="0"/>
              <a:t>Flor</a:t>
            </a:r>
            <a:r>
              <a:rPr lang="cs-CZ" sz="3200" dirty="0" smtClean="0"/>
              <a:t> – šedobílá povrchová tenká vrstva pokrytá kvasinkami. Ovlivňuje sherry tím, že  absorbuje zbytkové stopy cukru.</a:t>
            </a:r>
          </a:p>
          <a:p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Sklizeň </a:t>
            </a:r>
            <a:r>
              <a:rPr lang="cs-CZ" sz="3200" dirty="0" smtClean="0"/>
              <a:t>– první týden v září. Po sklizni se některé odrůdy nechají na slunci asi 10 – 21 dní</a:t>
            </a:r>
          </a:p>
          <a:p>
            <a:r>
              <a:rPr lang="cs-CZ" sz="3200" dirty="0" smtClean="0"/>
              <a:t>Sádrování – před lisováním se odstraní třapiny a přidá se malé množství sádry</a:t>
            </a:r>
          </a:p>
          <a:p>
            <a:r>
              <a:rPr lang="cs-CZ" sz="3200" dirty="0" smtClean="0"/>
              <a:t>Lisování – dříve šlapáním, v současnosti se používají pneumatické horizontální lisy.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Španělsko - Sherry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6068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Kvašení – víno po přidání </a:t>
            </a:r>
            <a:r>
              <a:rPr lang="cs-CZ" sz="3200" dirty="0" err="1" smtClean="0"/>
              <a:t>kvasine</a:t>
            </a:r>
            <a:r>
              <a:rPr lang="cs-CZ" sz="3200" dirty="0" smtClean="0"/>
              <a:t> kvasí asi 40- 50 dní. Z moštů, které mají  na hladině flór - mastný až smetanový povlak, který vzniká transformací kvasinek a zabraňuje oxidaci vína v poloprázdném sudu – tak se vyrobí </a:t>
            </a:r>
            <a:r>
              <a:rPr lang="cs-CZ" sz="3200" dirty="0" err="1" smtClean="0"/>
              <a:t>Fino</a:t>
            </a:r>
            <a:r>
              <a:rPr lang="cs-CZ" sz="3200" dirty="0" smtClean="0"/>
              <a:t>. Mošty bez flóru jsou určeny pro výrobu </a:t>
            </a:r>
            <a:r>
              <a:rPr lang="cs-CZ" sz="3200" dirty="0" err="1" smtClean="0"/>
              <a:t>Oloroso</a:t>
            </a:r>
            <a:r>
              <a:rPr lang="cs-CZ" sz="3200" dirty="0" smtClean="0"/>
              <a:t>. Tady dojde k okamžitému </a:t>
            </a:r>
            <a:r>
              <a:rPr lang="cs-CZ" sz="3200" dirty="0" err="1" smtClean="0"/>
              <a:t>dolihování</a:t>
            </a:r>
            <a:r>
              <a:rPr lang="cs-CZ" sz="3200" dirty="0" smtClean="0"/>
              <a:t> na 17 % </a:t>
            </a:r>
            <a:r>
              <a:rPr lang="cs-CZ" sz="3200" dirty="0" err="1" smtClean="0"/>
              <a:t>obj</a:t>
            </a:r>
            <a:r>
              <a:rPr lang="cs-CZ" sz="3200" dirty="0" smtClean="0"/>
              <a:t>., aby se zabránilo pozdějšímu částečnému rozvinutí flóru. Vína pak zrají v sudech v jednotlivých </a:t>
            </a:r>
            <a:r>
              <a:rPr lang="cs-CZ" sz="3200" i="1" dirty="0" err="1" smtClean="0"/>
              <a:t>bodegas</a:t>
            </a:r>
            <a:r>
              <a:rPr lang="cs-CZ" sz="3200" i="1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300" i="1" dirty="0" err="1" smtClean="0"/>
              <a:t>Fino</a:t>
            </a:r>
            <a:r>
              <a:rPr lang="cs-CZ" sz="3300" dirty="0" smtClean="0"/>
              <a:t>-lehké víno, suché, s jemnou vůní floru</a:t>
            </a:r>
          </a:p>
          <a:p>
            <a:r>
              <a:rPr lang="cs-CZ" sz="3300" i="1" dirty="0" err="1" smtClean="0"/>
              <a:t>Manzanilla</a:t>
            </a:r>
            <a:r>
              <a:rPr lang="cs-CZ" sz="3300" dirty="0" smtClean="0"/>
              <a:t>-je sherry víno vyráběné v okolí přístavu </a:t>
            </a:r>
            <a:r>
              <a:rPr lang="cs-CZ" sz="3300" dirty="0" err="1" smtClean="0"/>
              <a:t>Sanlúcar</a:t>
            </a:r>
            <a:r>
              <a:rPr lang="cs-CZ" sz="3300" dirty="0" smtClean="0"/>
              <a:t> de </a:t>
            </a:r>
            <a:r>
              <a:rPr lang="cs-CZ" sz="3300" dirty="0" err="1" smtClean="0"/>
              <a:t>Barrameda</a:t>
            </a:r>
            <a:endParaRPr lang="cs-CZ" sz="3300" dirty="0" smtClean="0"/>
          </a:p>
          <a:p>
            <a:r>
              <a:rPr lang="cs-CZ" sz="3300" i="1" dirty="0" err="1" smtClean="0"/>
              <a:t>Amontillado</a:t>
            </a:r>
            <a:r>
              <a:rPr lang="cs-CZ" sz="3300" dirty="0" smtClean="0"/>
              <a:t>-víno se nechává ležet na kvasnicích a poté se víno vystavuje, aby mohlo volně dýchat, je tmavší než </a:t>
            </a:r>
            <a:r>
              <a:rPr lang="cs-CZ" sz="3300" dirty="0" err="1" smtClean="0"/>
              <a:t>fino</a:t>
            </a:r>
            <a:r>
              <a:rPr lang="cs-CZ" sz="3300" dirty="0" smtClean="0"/>
              <a:t>, ale nemá tak kvalitní základ pro archivaci jako </a:t>
            </a:r>
            <a:r>
              <a:rPr lang="cs-CZ" sz="3300" dirty="0" err="1" smtClean="0"/>
              <a:t>Oloroso</a:t>
            </a:r>
            <a:endParaRPr lang="cs-CZ" sz="3300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Sherry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32688"/>
          </a:xfrm>
        </p:spPr>
        <p:txBody>
          <a:bodyPr>
            <a:normAutofit/>
          </a:bodyPr>
          <a:lstStyle/>
          <a:p>
            <a:r>
              <a:rPr lang="cs-CZ" sz="3200" i="1" dirty="0" err="1" smtClean="0"/>
              <a:t>Oloroso</a:t>
            </a:r>
            <a:r>
              <a:rPr lang="cs-CZ" sz="3200" dirty="0" smtClean="0"/>
              <a:t>-vonící víno je tmavší a velmi bohaté. </a:t>
            </a:r>
            <a:r>
              <a:rPr lang="cs-CZ" sz="3200" dirty="0" err="1" smtClean="0"/>
              <a:t>Oloroso</a:t>
            </a:r>
            <a:r>
              <a:rPr lang="cs-CZ" sz="3200" dirty="0" smtClean="0"/>
              <a:t> </a:t>
            </a:r>
            <a:r>
              <a:rPr lang="cs-CZ" sz="3200" dirty="0" smtClean="0"/>
              <a:t>má </a:t>
            </a:r>
            <a:r>
              <a:rPr lang="cs-CZ" sz="3200" dirty="0" smtClean="0"/>
              <a:t>z sherry vín největší podíl alkoholu.</a:t>
            </a:r>
          </a:p>
          <a:p>
            <a:r>
              <a:rPr lang="cs-CZ" sz="3200" i="1" dirty="0" smtClean="0"/>
              <a:t>Palo </a:t>
            </a:r>
            <a:r>
              <a:rPr lang="cs-CZ" sz="3200" i="1" dirty="0" err="1" smtClean="0"/>
              <a:t>Cortado</a:t>
            </a:r>
            <a:r>
              <a:rPr lang="cs-CZ" sz="3200" dirty="0" smtClean="0"/>
              <a:t>-unikátní víno, není cíleně vyráběné, pouze jeden z tisíce</a:t>
            </a:r>
          </a:p>
          <a:p>
            <a:r>
              <a:rPr lang="cs-CZ" sz="3200" i="1" dirty="0" err="1" smtClean="0"/>
              <a:t>Amontillado</a:t>
            </a:r>
            <a:r>
              <a:rPr lang="cs-CZ" sz="3200" dirty="0" smtClean="0"/>
              <a:t>-zraje nejméně 8 let, má ořechový charakter.</a:t>
            </a:r>
          </a:p>
          <a:p>
            <a:r>
              <a:rPr lang="cs-CZ" sz="3200" dirty="0" err="1" smtClean="0"/>
              <a:t>Manzanilla</a:t>
            </a:r>
            <a:r>
              <a:rPr lang="cs-CZ" sz="3200" dirty="0" smtClean="0"/>
              <a:t> </a:t>
            </a:r>
            <a:r>
              <a:rPr lang="cs-CZ" sz="3200" dirty="0" err="1" smtClean="0"/>
              <a:t>fina</a:t>
            </a:r>
            <a:r>
              <a:rPr lang="cs-CZ" sz="3200" dirty="0" smtClean="0"/>
              <a:t> – </a:t>
            </a:r>
            <a:r>
              <a:rPr lang="cs-CZ" sz="3200" dirty="0" err="1" smtClean="0"/>
              <a:t>dolihování</a:t>
            </a:r>
            <a:r>
              <a:rPr lang="cs-CZ" sz="3200" dirty="0" smtClean="0"/>
              <a:t> je nižší a </a:t>
            </a:r>
            <a:r>
              <a:rPr lang="cs-CZ" sz="3200" dirty="0" err="1" smtClean="0"/>
              <a:t>solera</a:t>
            </a:r>
            <a:r>
              <a:rPr lang="cs-CZ" sz="3200" dirty="0" smtClean="0"/>
              <a:t> je komplexnější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51510" indent="-514350">
              <a:buAutoNum type="arabicParenR"/>
            </a:pPr>
            <a:r>
              <a:rPr lang="cs-CZ" dirty="0" smtClean="0"/>
              <a:t>Portské se pěstuje v oblasti …….. v severní části Portugalska.</a:t>
            </a:r>
          </a:p>
          <a:p>
            <a:pPr marL="651510" indent="-514350">
              <a:buFont typeface="Wingdings 2"/>
              <a:buAutoNum type="arabicParenR"/>
            </a:pPr>
            <a:r>
              <a:rPr lang="cs-CZ" dirty="0" smtClean="0"/>
              <a:t>Sherry se smí pouze na jihu ………………….., v okolí města ………..</a:t>
            </a:r>
          </a:p>
          <a:p>
            <a:pPr marL="651510" indent="-514350">
              <a:buFont typeface="Wingdings 2"/>
              <a:buAutoNum type="arabicParenR"/>
            </a:pPr>
            <a:r>
              <a:rPr lang="cs-CZ" dirty="0" smtClean="0"/>
              <a:t>Fortifikovaná vína jsou vína…………………..</a:t>
            </a:r>
          </a:p>
          <a:p>
            <a:pPr marL="651510" indent="-514350">
              <a:buFont typeface="Wingdings 2"/>
              <a:buAutoNum type="arabicParenR"/>
            </a:pPr>
            <a:r>
              <a:rPr lang="cs-CZ" dirty="0" smtClean="0"/>
              <a:t>Jak se jmenuje alkohol, který se používá k fortifikaci……………………</a:t>
            </a:r>
          </a:p>
          <a:p>
            <a:pPr marL="651510" indent="-514350">
              <a:buFont typeface="Wingdings 2"/>
              <a:buAutoNum type="arabicParenR"/>
            </a:pPr>
            <a:r>
              <a:rPr lang="cs-CZ" dirty="0" smtClean="0"/>
              <a:t>Co je rozhodující pro přidání alkoholu při výrobě portského?</a:t>
            </a:r>
          </a:p>
          <a:p>
            <a:pPr marL="651510" indent="-514350">
              <a:buFont typeface="Wingdings 2"/>
              <a:buAutoNum type="arabicParenR"/>
            </a:pPr>
            <a:endParaRPr lang="cs-CZ" dirty="0" smtClean="0"/>
          </a:p>
          <a:p>
            <a:pPr marL="651510" indent="-514350">
              <a:buFont typeface="Wingdings 2"/>
              <a:buAutoNum type="arabicParenR"/>
            </a:pPr>
            <a:endParaRPr lang="cs-CZ" dirty="0" smtClean="0"/>
          </a:p>
          <a:p>
            <a:pPr marL="651510" indent="-514350">
              <a:buAutoNum type="arabicParenR"/>
            </a:pPr>
            <a:endParaRPr lang="cs-CZ" dirty="0" smtClean="0"/>
          </a:p>
          <a:p>
            <a:pPr marL="651510" indent="-514350">
              <a:buAutoNum type="arabicParenR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Úkoly</a:t>
            </a:r>
            <a:endParaRPr lang="cs-CZ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Stevenson</a:t>
            </a:r>
            <a:r>
              <a:rPr lang="cs-CZ" dirty="0" smtClean="0"/>
              <a:t>, T. </a:t>
            </a:r>
            <a:r>
              <a:rPr lang="cs-CZ" i="1" dirty="0" smtClean="0"/>
              <a:t>Světová encyklopedie vín. </a:t>
            </a:r>
            <a:r>
              <a:rPr lang="cs-CZ" dirty="0" smtClean="0"/>
              <a:t>Bratislava: GEMINI 1993.</a:t>
            </a:r>
            <a:r>
              <a:rPr lang="cs-CZ" i="1" dirty="0" smtClean="0"/>
              <a:t> </a:t>
            </a:r>
            <a:r>
              <a:rPr lang="cs-CZ" dirty="0" smtClean="0"/>
              <a:t>ISBN 80-7161-005-4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263</TotalTime>
  <Words>588</Words>
  <Application>Microsoft Office PowerPoint</Application>
  <PresentationFormat>Předvádění na obrazovce (4:3)</PresentationFormat>
  <Paragraphs>103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Papír</vt:lpstr>
      <vt:lpstr>Snímek 1</vt:lpstr>
      <vt:lpstr>Výroba dezertních vín</vt:lpstr>
      <vt:lpstr>Portské víno</vt:lpstr>
      <vt:lpstr>Červené portské</vt:lpstr>
      <vt:lpstr>Bílé dezertní víno</vt:lpstr>
      <vt:lpstr>Portské - White</vt:lpstr>
      <vt:lpstr>Výroba portského</vt:lpstr>
      <vt:lpstr>Portské - Tawny</vt:lpstr>
      <vt:lpstr>Portské - RUBY</vt:lpstr>
      <vt:lpstr>Sherry</vt:lpstr>
      <vt:lpstr>Výroba sherry</vt:lpstr>
      <vt:lpstr>Pojmy</vt:lpstr>
      <vt:lpstr>Španělsko - Sherry</vt:lpstr>
      <vt:lpstr>Snímek 14</vt:lpstr>
      <vt:lpstr>Druhy Sherry</vt:lpstr>
      <vt:lpstr>Snímek 16</vt:lpstr>
      <vt:lpstr>Úkoly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hotelovka</dc:creator>
  <cp:lastModifiedBy>Dum</cp:lastModifiedBy>
  <cp:revision>11</cp:revision>
  <dcterms:created xsi:type="dcterms:W3CDTF">2012-12-28T19:27:41Z</dcterms:created>
  <dcterms:modified xsi:type="dcterms:W3CDTF">2014-06-14T19:32:19Z</dcterms:modified>
</cp:coreProperties>
</file>