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9"/>
  </p:notesMasterIdLst>
  <p:sldIdLst>
    <p:sldId id="284" r:id="rId2"/>
    <p:sldId id="256" r:id="rId3"/>
    <p:sldId id="257" r:id="rId4"/>
    <p:sldId id="258" r:id="rId5"/>
    <p:sldId id="261" r:id="rId6"/>
    <p:sldId id="259" r:id="rId7"/>
    <p:sldId id="260" r:id="rId8"/>
    <p:sldId id="262" r:id="rId9"/>
    <p:sldId id="263" r:id="rId10"/>
    <p:sldId id="283" r:id="rId11"/>
    <p:sldId id="281" r:id="rId12"/>
    <p:sldId id="268" r:id="rId13"/>
    <p:sldId id="270" r:id="rId14"/>
    <p:sldId id="271" r:id="rId15"/>
    <p:sldId id="277" r:id="rId16"/>
    <p:sldId id="272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290D9D-6DE1-411A-AFBC-59B7B26EEE8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D5BDD0-269D-41CA-BF53-887FAF6C8B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174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80A8E8-6931-46C3-9E96-7BDC107087C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BF49737-6AE5-4ED0-849C-957ED58F19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343110" y="1412776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Servis vína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2849908"/>
              </p:ext>
            </p:extLst>
          </p:nvPr>
        </p:nvGraphicFramePr>
        <p:xfrm>
          <a:off x="323528" y="1910537"/>
          <a:ext cx="8582847" cy="37437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5443"/>
                <a:gridCol w="6657404"/>
              </a:tblGrid>
              <a:tr h="205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TEO.1107.2F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Vinárny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Servis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bílého vína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243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postupem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 při servisu bílého vína. Vysvětlení  pojmů a definic.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799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31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Dekantace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 ,  degustace, prezentace</a:t>
                      </a:r>
                      <a:endParaRPr lang="cs-CZ" sz="1000" dirty="0">
                        <a:solidFill>
                          <a:schemeClr val="bg1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81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 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550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Bílé víno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Servis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pomůcek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068960"/>
            <a:ext cx="165618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5" name="TextovéPole 4"/>
          <p:cNvSpPr txBox="1"/>
          <p:nvPr/>
        </p:nvSpPr>
        <p:spPr>
          <a:xfrm>
            <a:off x="3491880" y="5445224"/>
            <a:ext cx="21689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Izolační obal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628800"/>
            <a:ext cx="1584176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7" name="TextovéPole 6"/>
          <p:cNvSpPr txBox="1"/>
          <p:nvPr/>
        </p:nvSpPr>
        <p:spPr>
          <a:xfrm>
            <a:off x="467544" y="4437112"/>
            <a:ext cx="289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Sklenice na bílé víno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484784"/>
            <a:ext cx="2160240" cy="891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9" name="TextovéPole 8"/>
          <p:cNvSpPr txBox="1"/>
          <p:nvPr/>
        </p:nvSpPr>
        <p:spPr>
          <a:xfrm>
            <a:off x="3491880" y="2348880"/>
            <a:ext cx="16599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Teploměr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005064"/>
            <a:ext cx="26878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Dezertní talíř</a:t>
            </a:r>
          </a:p>
          <a:p>
            <a:r>
              <a:rPr lang="cs-CZ" sz="2400" dirty="0" smtClean="0"/>
              <a:t>s číšnickým nožem</a:t>
            </a:r>
            <a:endParaRPr lang="cs-CZ" sz="24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2132856"/>
            <a:ext cx="178918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tx2"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Před servisem vína musíme provést kontrolu</a:t>
            </a:r>
          </a:p>
          <a:p>
            <a:pPr>
              <a:buNone/>
            </a:pPr>
            <a:r>
              <a:rPr lang="cs-CZ" dirty="0" smtClean="0"/>
              <a:t>	teploty podávaného vína. 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cs-CZ" dirty="0" smtClean="0"/>
              <a:t>Teplota u bílých vín se pohybuje od 8 – 12 °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cs-CZ" dirty="0" smtClean="0"/>
              <a:t>Určení teploty u vína je závislé od jeho stáří a kvality.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cs-CZ" dirty="0" smtClean="0"/>
              <a:t>Čím starší a kvalitnější víno podáváme tím je jeho teplota vyšší. 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cs-CZ" dirty="0" smtClean="0"/>
              <a:t>U vín bývá i doporučení teploty vína výrobcem.</a:t>
            </a: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q"/>
            </a:pPr>
            <a:r>
              <a:rPr lang="cs-CZ" dirty="0" smtClean="0"/>
              <a:t>Víno ovšem podchladíme o jeden až dva stupně.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teploty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Víno otevíráme se servírovacím stole (</a:t>
            </a:r>
            <a:r>
              <a:rPr lang="cs-CZ" sz="3200" dirty="0" err="1" smtClean="0"/>
              <a:t>keridonu</a:t>
            </a:r>
            <a:r>
              <a:rPr lang="cs-CZ" sz="3200" dirty="0" smtClean="0"/>
              <a:t>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Připravený inventář si vhodně rozmístíme 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pracoviště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Víno prezentuje zleva hostili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Při prezentaci uvádíme – název vína, ročník, oblast, charakteristika, gastronomická návaznost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Provádíme také rychlou prezentaci čestnému hostu také zleva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Prezentace – představení </a:t>
            </a:r>
            <a:r>
              <a:rPr lang="cs-CZ" dirty="0" smtClean="0"/>
              <a:t>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Odstraníme záklopku pomocí nože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Otřeme hrdlo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Vytažení zátky – láhev držíme zabalenou v </a:t>
            </a:r>
            <a:r>
              <a:rPr lang="cs-CZ" dirty="0" err="1" smtClean="0"/>
              <a:t>příručníku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Pomocí </a:t>
            </a:r>
            <a:r>
              <a:rPr lang="cs-CZ" dirty="0" err="1" smtClean="0"/>
              <a:t>příručníku</a:t>
            </a:r>
            <a:r>
              <a:rPr lang="cs-CZ" dirty="0" smtClean="0"/>
              <a:t> vyndáme vývrtku z korku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Otevření vína</a:t>
            </a:r>
          </a:p>
        </p:txBody>
      </p:sp>
      <p:pic>
        <p:nvPicPr>
          <p:cNvPr id="4" name="Obrázek 3" descr="IMG_00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3933056"/>
            <a:ext cx="3024336" cy="2304256"/>
          </a:xfrm>
          <a:prstGeom prst="rect">
            <a:avLst/>
          </a:prstGeom>
          <a:effectLst>
            <a:glow rad="101600">
              <a:schemeClr val="tx2">
                <a:alpha val="40000"/>
              </a:schemeClr>
            </a:glow>
          </a:effectLst>
        </p:spPr>
      </p:pic>
      <p:pic>
        <p:nvPicPr>
          <p:cNvPr id="3074" name="Picture 2" descr="H:\Fotk víno a sallát\IMG_004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933056"/>
            <a:ext cx="3072342" cy="2304256"/>
          </a:xfrm>
          <a:prstGeom prst="rect">
            <a:avLst/>
          </a:prstGeom>
          <a:noFill/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6" name="TextovéPole 5"/>
          <p:cNvSpPr txBox="1"/>
          <p:nvPr/>
        </p:nvSpPr>
        <p:spPr>
          <a:xfrm>
            <a:off x="1043608" y="3933056"/>
            <a:ext cx="2006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Odstranění kapsle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3933056"/>
            <a:ext cx="1702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Vytažení korku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Otřeme hrdlo láhve korkem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Posouzení korku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korku hostiteli – zleva, prezentujeme jako mísu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Pak zakládáme na pravou stranu hostitele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korku</a:t>
            </a:r>
            <a:endParaRPr lang="cs-CZ" dirty="0"/>
          </a:p>
        </p:txBody>
      </p:sp>
      <p:pic>
        <p:nvPicPr>
          <p:cNvPr id="4098" name="Picture 2" descr="H:\Fotk víno a sallát\IMG_00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829784"/>
            <a:ext cx="3456384" cy="2592288"/>
          </a:xfrm>
          <a:prstGeom prst="rect">
            <a:avLst/>
          </a:prstGeom>
          <a:noFill/>
          <a:effectLst>
            <a:glow rad="101600">
              <a:schemeClr val="tx2">
                <a:alpha val="40000"/>
              </a:schemeClr>
            </a:glow>
          </a:effectLst>
        </p:spPr>
      </p:pic>
      <p:sp>
        <p:nvSpPr>
          <p:cNvPr id="8" name="TextovéPole 7"/>
          <p:cNvSpPr txBox="1"/>
          <p:nvPr/>
        </p:nvSpPr>
        <p:spPr>
          <a:xfrm>
            <a:off x="683568" y="6453336"/>
            <a:ext cx="2027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Posouzení korku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Degustace – smyslové hodnocení vína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Zrak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Čich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Chuť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Degustaci provádí hostitel nebo </a:t>
            </a:r>
            <a:r>
              <a:rPr lang="cs-CZ" dirty="0" err="1" smtClean="0"/>
              <a:t>sommeliér</a:t>
            </a:r>
            <a:r>
              <a:rPr lang="cs-CZ" dirty="0" smtClean="0"/>
              <a:t>, při jednotlivém posuzování se k vínu vyjádříme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Před degustací hostitelem můžeme </a:t>
            </a:r>
            <a:r>
              <a:rPr lang="cs-CZ" dirty="0" err="1" smtClean="0"/>
              <a:t>vyvínit</a:t>
            </a:r>
            <a:r>
              <a:rPr lang="cs-CZ" dirty="0" smtClean="0"/>
              <a:t> sklenice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sz="3200" dirty="0"/>
              <a:t>K degustaci hostitelem naléváme zprava do založené sklenice a víno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/>
              <a:t>Láhev držíme na levém předloktí podloženou </a:t>
            </a:r>
            <a:r>
              <a:rPr lang="cs-CZ" sz="3200" dirty="0" err="1"/>
              <a:t>příručníkem</a:t>
            </a:r>
            <a:r>
              <a:rPr lang="cs-CZ" sz="3200" dirty="0"/>
              <a:t>, etiketou k hostiteli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Degustace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9216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sz="3600" dirty="0" smtClean="0"/>
              <a:t>Po </a:t>
            </a:r>
            <a:r>
              <a:rPr lang="cs-CZ" sz="3600" dirty="0"/>
              <a:t>odsouhlasení vína hostitelem naléváme víno podle společenských pravidel a na konec hostiteli. </a:t>
            </a:r>
            <a:endParaRPr lang="cs-CZ" sz="3600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sz="3600" dirty="0" smtClean="0"/>
              <a:t>Víno </a:t>
            </a:r>
            <a:r>
              <a:rPr lang="cs-CZ" sz="3600" dirty="0"/>
              <a:t>naléváme </a:t>
            </a:r>
            <a:r>
              <a:rPr lang="cs-CZ" sz="3600" dirty="0" smtClean="0"/>
              <a:t>zprava.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600" dirty="0" smtClean="0"/>
              <a:t>Po </a:t>
            </a:r>
            <a:r>
              <a:rPr lang="cs-CZ" sz="3600" dirty="0"/>
              <a:t>nalití umístíme láhev do izolačního obalu.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Nalévání </a:t>
            </a:r>
            <a:r>
              <a:rPr lang="cs-CZ" sz="4400" dirty="0" smtClean="0"/>
              <a:t>vína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36230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Při odchodu popřeje hostům příjemné chvíle u vína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Provedeme úklid pracovních pomůcek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 smtClean="0"/>
              <a:t>Během konzumace hostovi víno doléváme, až je sklenice prázdná nebo je ve sklenici jen malé množství vína.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Úklid </a:t>
            </a:r>
            <a:r>
              <a:rPr lang="cs-CZ" dirty="0" smtClean="0"/>
              <a:t>pracoviště, </a:t>
            </a:r>
            <a:r>
              <a:rPr lang="cs-CZ" dirty="0"/>
              <a:t>d</a:t>
            </a:r>
            <a:r>
              <a:rPr lang="cs-CZ" dirty="0" smtClean="0"/>
              <a:t>olévání vína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Jaké znáš vinné odrůdy pro výrobu bílého vína: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…………………………………………..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…………………………………………..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…………………………………………..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…………………………………………..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…………………………………………..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…………………………………………..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/>
              <a:t>2) Jaký inventář potřebuje pro servis bílého vína</a:t>
            </a:r>
          </a:p>
          <a:p>
            <a:pPr marL="514350" indent="-514350">
              <a:buNone/>
            </a:pPr>
            <a:r>
              <a:rPr lang="cs-CZ" sz="2800" dirty="0"/>
              <a:t>	</a:t>
            </a:r>
            <a:r>
              <a:rPr lang="cs-CZ" sz="2800" dirty="0" smtClean="0"/>
              <a:t>…………………………………………………………………………………………………………......................................................................................................................</a:t>
            </a:r>
          </a:p>
          <a:p>
            <a:pPr marL="514350" indent="-514350">
              <a:buNone/>
            </a:pPr>
            <a:r>
              <a:rPr lang="cs-CZ" sz="2800" dirty="0" smtClean="0"/>
              <a:t>3) Zvolte správnou teplotu pro servis bílého vína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8  - 12 °C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5 – 8 °C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14 – 18 °C</a:t>
            </a:r>
          </a:p>
          <a:p>
            <a:pPr marL="514350" indent="-514350">
              <a:buNone/>
            </a:pPr>
            <a:endParaRPr lang="cs-CZ" sz="2000" dirty="0" smtClean="0"/>
          </a:p>
          <a:p>
            <a:pPr marL="514350" indent="-514350">
              <a:buNone/>
            </a:pP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19328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/>
              <a:t>4)Vyjmenuj čtyři základní chutě, které rozeznáváme na jazyku a na kterých částech jazyka je cítíme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……………………………………………………………………………………………………………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……………………………………………………………………………………………………………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……………………………………………………………………………………………………………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……………………………………………………………………………………………………………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193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5</a:t>
            </a:r>
            <a:r>
              <a:rPr lang="cs-CZ" sz="2800" dirty="0" smtClean="0"/>
              <a:t>) Prezentace je…………………………………………hostiteli.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6) </a:t>
            </a:r>
            <a:r>
              <a:rPr lang="cs-CZ" sz="2800" dirty="0"/>
              <a:t>J</a:t>
            </a:r>
            <a:r>
              <a:rPr lang="cs-CZ" sz="2800" dirty="0" smtClean="0"/>
              <a:t>aké údaje uvádíme při prezentaci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………………………………………….</a:t>
            </a:r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Font typeface="+mj-lt"/>
              <a:buAutoNum type="alphaLcParenR"/>
            </a:pPr>
            <a:endParaRPr lang="cs-CZ" sz="2000" dirty="0" smtClean="0"/>
          </a:p>
          <a:p>
            <a:pPr marL="457200" indent="-457200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Salač, G., </a:t>
            </a:r>
            <a:r>
              <a:rPr lang="cs-CZ" i="1" dirty="0" smtClean="0"/>
              <a:t>Stolničení. </a:t>
            </a:r>
            <a:r>
              <a:rPr lang="cs-CZ" dirty="0" smtClean="0"/>
              <a:t>Praha: Fortuna. 2010 </a:t>
            </a:r>
            <a:r>
              <a:rPr lang="cs-CZ" dirty="0" smtClean="0"/>
              <a:t>ISBN:8071687529</a:t>
            </a:r>
          </a:p>
          <a:p>
            <a:r>
              <a:rPr lang="cs-CZ" smtClean="0"/>
              <a:t>Archiv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323</TotalTime>
  <Words>418</Words>
  <Application>Microsoft Office PowerPoint</Application>
  <PresentationFormat>Předvádění na obrazovce (4:3)</PresentationFormat>
  <Paragraphs>119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Snímek 1</vt:lpstr>
      <vt:lpstr>Servis vína</vt:lpstr>
      <vt:lpstr>Příprava pomůcek</vt:lpstr>
      <vt:lpstr>Kontrola teploty vína</vt:lpstr>
      <vt:lpstr>Příprava pracoviště</vt:lpstr>
      <vt:lpstr>Prezentace – představení vína</vt:lpstr>
      <vt:lpstr>Otevření vína</vt:lpstr>
      <vt:lpstr>Servis korku</vt:lpstr>
      <vt:lpstr>Degustace</vt:lpstr>
      <vt:lpstr>Degustace</vt:lpstr>
      <vt:lpstr>Nalévání vína</vt:lpstr>
      <vt:lpstr>Úklid pracoviště, dolévání vína</vt:lpstr>
      <vt:lpstr>Úkoly</vt:lpstr>
      <vt:lpstr>Úkoly</vt:lpstr>
      <vt:lpstr>Snímek 15</vt:lpstr>
      <vt:lpstr>Snímek 16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Servis vína</dc:title>
  <dc:creator>hotelovka</dc:creator>
  <cp:lastModifiedBy>Dum</cp:lastModifiedBy>
  <cp:revision>15</cp:revision>
  <dcterms:created xsi:type="dcterms:W3CDTF">2012-08-02T06:47:01Z</dcterms:created>
  <dcterms:modified xsi:type="dcterms:W3CDTF">2014-06-14T19:18:32Z</dcterms:modified>
</cp:coreProperties>
</file>