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26"/>
  </p:notesMasterIdLst>
  <p:sldIdLst>
    <p:sldId id="281" r:id="rId2"/>
    <p:sldId id="256" r:id="rId3"/>
    <p:sldId id="257" r:id="rId4"/>
    <p:sldId id="258" r:id="rId5"/>
    <p:sldId id="261" r:id="rId6"/>
    <p:sldId id="259" r:id="rId7"/>
    <p:sldId id="260" r:id="rId8"/>
    <p:sldId id="277" r:id="rId9"/>
    <p:sldId id="278" r:id="rId10"/>
    <p:sldId id="262" r:id="rId11"/>
    <p:sldId id="279" r:id="rId12"/>
    <p:sldId id="263" r:id="rId13"/>
    <p:sldId id="276" r:id="rId14"/>
    <p:sldId id="273" r:id="rId15"/>
    <p:sldId id="274" r:id="rId16"/>
    <p:sldId id="275" r:id="rId17"/>
    <p:sldId id="266" r:id="rId18"/>
    <p:sldId id="267" r:id="rId19"/>
    <p:sldId id="268" r:id="rId20"/>
    <p:sldId id="270" r:id="rId21"/>
    <p:sldId id="271" r:id="rId22"/>
    <p:sldId id="283" r:id="rId23"/>
    <p:sldId id="272" r:id="rId24"/>
    <p:sldId id="28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C17A98-18A2-4ED6-B843-AD01BC682BD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74E3C5-7D9E-4276-9C89-80012F32A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9333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Servis vína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80123587"/>
              </p:ext>
            </p:extLst>
          </p:nvPr>
        </p:nvGraphicFramePr>
        <p:xfrm>
          <a:off x="323528" y="1910537"/>
          <a:ext cx="8582847" cy="37437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25443"/>
                <a:gridCol w="6657404"/>
              </a:tblGrid>
              <a:tr h="205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TEO.1108.2F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Vinárny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Servis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červeného vína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243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postupem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při servisu červeného vína. Vysvětlení  pojmů a definic.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799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31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Dekantace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 ,  degustace, prezentace</a:t>
                      </a:r>
                      <a:endParaRPr lang="cs-CZ" sz="1000" dirty="0">
                        <a:solidFill>
                          <a:schemeClr val="bg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20325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Červené víno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Servis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Sklenice na červené víno</a:t>
            </a:r>
          </a:p>
          <a:p>
            <a:r>
              <a:rPr lang="cs-CZ" dirty="0" smtClean="0"/>
              <a:t>Košíček na červené víno</a:t>
            </a:r>
          </a:p>
          <a:p>
            <a:r>
              <a:rPr lang="cs-CZ" dirty="0" smtClean="0"/>
              <a:t>Plátěný ubrousek</a:t>
            </a:r>
          </a:p>
          <a:p>
            <a:r>
              <a:rPr lang="cs-CZ" dirty="0" smtClean="0"/>
              <a:t>Dezertní talíř</a:t>
            </a:r>
          </a:p>
          <a:p>
            <a:r>
              <a:rPr lang="cs-CZ" dirty="0" smtClean="0"/>
              <a:t>Číšnický nůž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pomůcek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Před servisem vína musíme provést kontrolu</a:t>
            </a:r>
          </a:p>
          <a:p>
            <a:pPr>
              <a:buNone/>
            </a:pPr>
            <a:r>
              <a:rPr lang="cs-CZ" dirty="0" smtClean="0"/>
              <a:t>	teploty podávaného vína.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Teplota u červených vín se pohybuje od14-20°C.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Určení teploty u vína je závislé od jeho stáří a     kvality.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Čím starší a kvalitnější víno podáváme tím je jeho teplota vyšší.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U vín bývá doporučení teploty vína výrobcem.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Víno ovšem podchladíme o jeden až dva stupně.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teploty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Víno otevíráme se servírovacím stole (</a:t>
            </a:r>
            <a:r>
              <a:rPr lang="cs-CZ" dirty="0" err="1" smtClean="0"/>
              <a:t>keridonu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Připravený inventář si vhodně rozmístíme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pracoviště</a:t>
            </a:r>
            <a:endParaRPr lang="cs-CZ" dirty="0"/>
          </a:p>
        </p:txBody>
      </p:sp>
      <p:pic>
        <p:nvPicPr>
          <p:cNvPr id="5" name="Obrázek 4" descr="IMG_0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2708920"/>
            <a:ext cx="6840760" cy="3600400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 contourW="12700">
            <a:bevelB prst="slope"/>
            <a:contourClr>
              <a:schemeClr val="accent1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4644008" y="3429000"/>
            <a:ext cx="874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karafa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4869160"/>
            <a:ext cx="2519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košík na červené víno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5301208"/>
            <a:ext cx="866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svícen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65330" y="3295585"/>
            <a:ext cx="126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příručník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3356992"/>
            <a:ext cx="15336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zápalky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číšnický nůž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flipV="1">
            <a:off x="5940152" y="4437112"/>
            <a:ext cx="432048" cy="432048"/>
          </a:xfrm>
          <a:prstGeom prst="straightConnector1">
            <a:avLst/>
          </a:prstGeom>
          <a:ln w="38100"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4283968" y="4797152"/>
            <a:ext cx="0" cy="432048"/>
          </a:xfrm>
          <a:prstGeom prst="straightConnector1">
            <a:avLst/>
          </a:prstGeom>
          <a:ln w="38100"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403648" y="5589240"/>
            <a:ext cx="117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podšálek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0" name="Přímá spojovací šipka 19"/>
          <p:cNvCxnSpPr>
            <a:stCxn id="18" idx="0"/>
          </p:cNvCxnSpPr>
          <p:nvPr/>
        </p:nvCxnSpPr>
        <p:spPr>
          <a:xfrm flipH="1" flipV="1">
            <a:off x="1979712" y="5085184"/>
            <a:ext cx="11597" cy="504056"/>
          </a:xfrm>
          <a:prstGeom prst="straightConnector1">
            <a:avLst/>
          </a:prstGeom>
          <a:ln w="38100"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728750" y="5656560"/>
            <a:ext cx="2328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FF0000"/>
                </a:solidFill>
              </a:rPr>
              <a:t>egustační sklenice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 flipV="1">
            <a:off x="3635896" y="4869160"/>
            <a:ext cx="0" cy="864096"/>
          </a:xfrm>
          <a:prstGeom prst="straightConnector1">
            <a:avLst/>
          </a:prstGeom>
          <a:ln w="38100"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4114800" cy="457200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Víno prezentuje zleva hostili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Při prezentaci uvádíme – název vína, ročník, oblast, charakteristika, gastronomická návaznost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Provádíme také rychlou prezentaci čestnému hostu také zleva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Prezentace vína</a:t>
            </a:r>
            <a:endParaRPr lang="cs-CZ" dirty="0"/>
          </a:p>
        </p:txBody>
      </p:sp>
      <p:pic>
        <p:nvPicPr>
          <p:cNvPr id="4" name="Obrázek 3" descr="IMG_00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2132856"/>
            <a:ext cx="3888053" cy="2916040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 extrusionH="76200" contourW="12700">
            <a:bevelB prst="slope"/>
            <a:extrusionClr>
              <a:schemeClr val="accent1"/>
            </a:extrusionClr>
            <a:contourClr>
              <a:schemeClr val="accent1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5004048" y="5157192"/>
            <a:ext cx="2611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vína hostiteli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Víno položíme na tácek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Odstraníme záklopku pomocí nože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Otřeme hrdlo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Vytažení zátky – láhev držíme zabalenou v </a:t>
            </a:r>
            <a:r>
              <a:rPr lang="cs-CZ" dirty="0" err="1" smtClean="0"/>
              <a:t>příručníku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Pomocí </a:t>
            </a:r>
            <a:r>
              <a:rPr lang="cs-CZ" dirty="0" err="1" smtClean="0"/>
              <a:t>příručníku</a:t>
            </a:r>
            <a:r>
              <a:rPr lang="cs-CZ" dirty="0" smtClean="0"/>
              <a:t> vyndáme vývrtku z korku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Otevření vína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Otevírání vína</a:t>
            </a:r>
            <a:endParaRPr lang="cs-CZ" dirty="0"/>
          </a:p>
        </p:txBody>
      </p:sp>
      <p:pic>
        <p:nvPicPr>
          <p:cNvPr id="5" name="Zástupný symbol pro obsah 4" descr="IMG_003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289344"/>
            <a:ext cx="4059238" cy="304131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8" name="Zástupný symbol pro obsah 7" descr="IMG_0046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289344"/>
            <a:ext cx="4059238" cy="304131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1" name="TextovéPole 10"/>
          <p:cNvSpPr txBox="1"/>
          <p:nvPr/>
        </p:nvSpPr>
        <p:spPr>
          <a:xfrm>
            <a:off x="467544" y="5445224"/>
            <a:ext cx="2269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Odstranění záklopky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5373216"/>
            <a:ext cx="2011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Vytažení záklopky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Otevírání vína</a:t>
            </a:r>
            <a:endParaRPr lang="cs-CZ" dirty="0"/>
          </a:p>
        </p:txBody>
      </p:sp>
      <p:pic>
        <p:nvPicPr>
          <p:cNvPr id="5" name="Zástupný symbol pro obsah 4" descr="IMG_005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289344"/>
            <a:ext cx="4059238" cy="304131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6" name="Zástupný symbol pro obsah 5" descr="IMG_0054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289344"/>
            <a:ext cx="4059238" cy="304131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7" name="TextovéPole 6"/>
          <p:cNvSpPr txBox="1"/>
          <p:nvPr/>
        </p:nvSpPr>
        <p:spPr>
          <a:xfrm>
            <a:off x="467544" y="5445224"/>
            <a:ext cx="1642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Navrtání zátky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5373216"/>
            <a:ext cx="1642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Navrtání zátky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7859216" cy="4572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Otřeme hrdlo láhve korkem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Posouzení korku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korku hostiteli – zleva, prezentujeme jako mísu</a:t>
            </a:r>
          </a:p>
          <a:p>
            <a:pPr>
              <a:buNone/>
            </a:pPr>
            <a:r>
              <a:rPr lang="cs-CZ" dirty="0" smtClean="0"/>
              <a:t>     Pak zakládáme na pravou stranu hostitele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korku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korku</a:t>
            </a:r>
            <a:endParaRPr lang="cs-CZ" dirty="0"/>
          </a:p>
        </p:txBody>
      </p:sp>
      <p:pic>
        <p:nvPicPr>
          <p:cNvPr id="5" name="Zástupný symbol pro obsah 4" descr="IMG_005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276872"/>
            <a:ext cx="4059238" cy="3044429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6" name="Zástupný symbol pro obsah 5" descr="IMG_0061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289344"/>
            <a:ext cx="4059238" cy="304131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7" name="TextovéPole 6"/>
          <p:cNvSpPr txBox="1"/>
          <p:nvPr/>
        </p:nvSpPr>
        <p:spPr>
          <a:xfrm>
            <a:off x="395536" y="5445224"/>
            <a:ext cx="1849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Posouzení korku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5445224"/>
            <a:ext cx="2286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Servis korku hostiteli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5482952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Degustace – smyslové hodnocení vína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Zrak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Čich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Chuť</a:t>
            </a:r>
          </a:p>
          <a:p>
            <a:pPr>
              <a:buNone/>
            </a:pPr>
            <a:r>
              <a:rPr lang="cs-CZ" dirty="0" smtClean="0"/>
              <a:t>Degustaci provádí hostitel nebo </a:t>
            </a:r>
            <a:r>
              <a:rPr lang="cs-CZ" dirty="0" err="1" smtClean="0"/>
              <a:t>sommelier</a:t>
            </a:r>
            <a:r>
              <a:rPr lang="cs-CZ" dirty="0" smtClean="0"/>
              <a:t>, při jednotlivém posuzování se k vínu vyjádříme </a:t>
            </a:r>
          </a:p>
          <a:p>
            <a:pPr>
              <a:buNone/>
            </a:pPr>
            <a:r>
              <a:rPr lang="cs-CZ" dirty="0" smtClean="0"/>
              <a:t>Před degustací můžeme </a:t>
            </a:r>
            <a:r>
              <a:rPr lang="cs-CZ" dirty="0" err="1" smtClean="0"/>
              <a:t>vyvínit</a:t>
            </a:r>
            <a:r>
              <a:rPr lang="cs-CZ" dirty="0" smtClean="0"/>
              <a:t> </a:t>
            </a:r>
            <a:r>
              <a:rPr lang="cs-CZ" dirty="0" smtClean="0"/>
              <a:t>sklenice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červeného vína</a:t>
            </a:r>
            <a:endParaRPr lang="cs-CZ" dirty="0"/>
          </a:p>
        </p:txBody>
      </p:sp>
      <p:pic>
        <p:nvPicPr>
          <p:cNvPr id="7" name="Obrázek 6" descr="IMG_00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2204864"/>
            <a:ext cx="2904000" cy="2178000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Dekantování červeného vína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Přelévání vína do karafy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Zapálíme svíčku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Karafa – levá ruka, v pravé ruce držíme lahev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Zhasnutí svíčky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IMG_007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89344"/>
            <a:ext cx="4059238" cy="304131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4716016" y="5373216"/>
            <a:ext cx="170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Dekantace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Hodnocení vína zrakem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Degustace červeného vína</a:t>
            </a:r>
            <a:endParaRPr lang="cs-CZ" dirty="0"/>
          </a:p>
        </p:txBody>
      </p:sp>
      <p:pic>
        <p:nvPicPr>
          <p:cNvPr id="4" name="Obrázek 3" descr="IMG_007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7" y="2240868"/>
            <a:ext cx="4320480" cy="3240360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Hodnocení vína čichem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Degustace červeného vína</a:t>
            </a:r>
            <a:endParaRPr lang="cs-CZ" dirty="0"/>
          </a:p>
        </p:txBody>
      </p:sp>
      <p:pic>
        <p:nvPicPr>
          <p:cNvPr id="4" name="Obrázek 3" descr="IMG_00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2150858"/>
            <a:ext cx="4632072" cy="3474054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Hodnocení vína chutí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Degustace červeného vína</a:t>
            </a:r>
            <a:endParaRPr lang="cs-CZ" dirty="0"/>
          </a:p>
        </p:txBody>
      </p:sp>
      <p:pic>
        <p:nvPicPr>
          <p:cNvPr id="4" name="Obrázek 3" descr="IMG_00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2114854"/>
            <a:ext cx="4488056" cy="3366042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Degustace vína hostitelem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K degustaci hostitelem naléváme zprava do založené sklenice a víno.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Pokud servírujeme víno v lahvi držíme při degustaci víno na levém předloktí podloženou </a:t>
            </a:r>
            <a:r>
              <a:rPr lang="cs-CZ" dirty="0" err="1" smtClean="0"/>
              <a:t>příručníkem</a:t>
            </a:r>
            <a:r>
              <a:rPr lang="cs-CZ" dirty="0" smtClean="0"/>
              <a:t>, etiketou k hostiteli.</a:t>
            </a:r>
            <a:endParaRPr lang="cs-CZ" dirty="0"/>
          </a:p>
        </p:txBody>
      </p:sp>
      <p:pic>
        <p:nvPicPr>
          <p:cNvPr id="5" name="Zástupný symbol pro obsah 4" descr="IMG_009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89344"/>
            <a:ext cx="4059238" cy="304131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4644008" y="5373216"/>
            <a:ext cx="2797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Degustace vína hostitelem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vína čestnému hostu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Nalévání vína</a:t>
            </a:r>
          </a:p>
          <a:p>
            <a:pPr>
              <a:buNone/>
            </a:pPr>
            <a:r>
              <a:rPr lang="cs-CZ" dirty="0" smtClean="0"/>
              <a:t>Po odsouhlasení vína</a:t>
            </a:r>
          </a:p>
          <a:p>
            <a:pPr>
              <a:buNone/>
            </a:pPr>
            <a:r>
              <a:rPr lang="cs-CZ" dirty="0" smtClean="0"/>
              <a:t>hostitelem naléváme</a:t>
            </a:r>
          </a:p>
          <a:p>
            <a:pPr>
              <a:buNone/>
            </a:pPr>
            <a:r>
              <a:rPr lang="cs-CZ" dirty="0" smtClean="0"/>
              <a:t>víno podle</a:t>
            </a:r>
          </a:p>
          <a:p>
            <a:pPr>
              <a:buNone/>
            </a:pPr>
            <a:r>
              <a:rPr lang="cs-CZ" dirty="0" smtClean="0"/>
              <a:t>společenských</a:t>
            </a:r>
          </a:p>
          <a:p>
            <a:pPr>
              <a:buNone/>
            </a:pPr>
            <a:r>
              <a:rPr lang="cs-CZ" dirty="0" smtClean="0"/>
              <a:t>pravidel a na konec</a:t>
            </a:r>
          </a:p>
          <a:p>
            <a:pPr>
              <a:buNone/>
            </a:pPr>
            <a:r>
              <a:rPr lang="cs-CZ" dirty="0" smtClean="0"/>
              <a:t>hostiteli. Víno naléváme</a:t>
            </a:r>
          </a:p>
          <a:p>
            <a:pPr>
              <a:buNone/>
            </a:pPr>
            <a:r>
              <a:rPr lang="cs-CZ" dirty="0" smtClean="0"/>
              <a:t>zprava.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IMG_009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89344"/>
            <a:ext cx="4059238" cy="304131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Úklid pracoviště</a:t>
            </a:r>
          </a:p>
          <a:p>
            <a:pPr>
              <a:buNone/>
            </a:pPr>
            <a:r>
              <a:rPr lang="cs-CZ" dirty="0" smtClean="0"/>
              <a:t>Při odchodu popřeje hostům příjemné chvíle u vína </a:t>
            </a:r>
          </a:p>
          <a:p>
            <a:r>
              <a:rPr lang="cs-CZ" dirty="0" smtClean="0"/>
              <a:t>Dolévání vína</a:t>
            </a:r>
          </a:p>
          <a:p>
            <a:pPr>
              <a:buNone/>
            </a:pPr>
            <a:r>
              <a:rPr lang="cs-CZ" dirty="0" smtClean="0"/>
              <a:t>Během konzumace hostovi víno doléváme, až je sklenice prázdná nebo je ve sklenici jen malé množství vína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Úklid pracoviště a dolévání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Urči správné pořadí postupu servisu červeného vína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Degustace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Otěr hrdla lahve korkem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Prezentace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Nalévání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Krátká prezentace čestnému hostu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Odstranění záklopky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Nalévání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Otevírání láhve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Úklid pracoviště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Dolévání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Posouzení korku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Servis korku</a:t>
            </a:r>
          </a:p>
          <a:p>
            <a:pPr marL="514350" indent="-514350">
              <a:buFont typeface="+mj-lt"/>
              <a:buAutoNum type="alphaLcParenR"/>
            </a:pP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/>
              <a:t>2)</a:t>
            </a:r>
            <a:r>
              <a:rPr lang="cs-CZ" sz="2000" dirty="0" smtClean="0"/>
              <a:t> </a:t>
            </a:r>
            <a:r>
              <a:rPr lang="cs-CZ" sz="2800" dirty="0" smtClean="0"/>
              <a:t>Jaký inventář potřebuje pro servis červeného vína</a:t>
            </a:r>
          </a:p>
          <a:p>
            <a:pPr marL="514350" indent="-514350">
              <a:buNone/>
            </a:pPr>
            <a:r>
              <a:rPr lang="cs-CZ" sz="2800" dirty="0"/>
              <a:t>	</a:t>
            </a:r>
            <a:r>
              <a:rPr lang="cs-CZ" sz="2800" dirty="0" smtClean="0"/>
              <a:t>…………………………………………………………………………………………………………...................................................</a:t>
            </a:r>
          </a:p>
          <a:p>
            <a:pPr marL="514350" indent="-514350">
              <a:buNone/>
            </a:pPr>
            <a:r>
              <a:rPr lang="cs-CZ" sz="2800" dirty="0" smtClean="0"/>
              <a:t>3) Zvolte správnou teplotu pro servis červeného vína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8  - 12 °C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5 – 8 °C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14 – 18 °C</a:t>
            </a:r>
          </a:p>
          <a:p>
            <a:pPr marL="514350" indent="-514350">
              <a:buNone/>
            </a:pP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19328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4) Vyjmenuj čtyři základní chutě, které rozeznáváme na jazyku a na kterých částech jazyka je cítíme</a:t>
            </a:r>
          </a:p>
          <a:p>
            <a:endParaRPr lang="cs-CZ" dirty="0"/>
          </a:p>
        </p:txBody>
      </p:sp>
      <p:pic>
        <p:nvPicPr>
          <p:cNvPr id="4" name="Obrázek 3" descr="jazyk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2163459"/>
            <a:ext cx="3024336" cy="3459085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5" name="Obdélník 4"/>
          <p:cNvSpPr/>
          <p:nvPr/>
        </p:nvSpPr>
        <p:spPr>
          <a:xfrm>
            <a:off x="1259632" y="3284984"/>
            <a:ext cx="25202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None/>
            </a:pPr>
            <a:r>
              <a:rPr lang="cs-CZ" sz="2800" dirty="0" smtClean="0"/>
              <a:t>Slaná</a:t>
            </a:r>
          </a:p>
          <a:p>
            <a:pPr marL="514350" indent="-514350">
              <a:buNone/>
            </a:pPr>
            <a:r>
              <a:rPr lang="cs-CZ" sz="2800" dirty="0" smtClean="0"/>
              <a:t>Sladká </a:t>
            </a:r>
          </a:p>
          <a:p>
            <a:pPr marL="514350" indent="-514350">
              <a:buNone/>
            </a:pPr>
            <a:r>
              <a:rPr lang="cs-CZ" sz="2800" dirty="0" smtClean="0"/>
              <a:t>Hořká</a:t>
            </a:r>
          </a:p>
          <a:p>
            <a:pPr marL="514350" indent="-514350">
              <a:buNone/>
            </a:pPr>
            <a:r>
              <a:rPr lang="cs-CZ" sz="2800" dirty="0" smtClean="0"/>
              <a:t>Kyselá</a:t>
            </a:r>
            <a:endParaRPr lang="cs-CZ" sz="28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193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5) Vysvětli pojem prezentace</a:t>
            </a:r>
          </a:p>
          <a:p>
            <a:pPr>
              <a:buNone/>
            </a:pPr>
            <a:r>
              <a:rPr lang="cs-CZ" sz="2800" dirty="0" smtClean="0"/>
              <a:t>Prezentace…………………………vína……………………………</a:t>
            </a:r>
          </a:p>
          <a:p>
            <a:pPr>
              <a:buNone/>
            </a:pPr>
            <a:r>
              <a:rPr lang="cs-CZ" sz="2800" dirty="0" smtClean="0"/>
              <a:t>6) </a:t>
            </a:r>
            <a:r>
              <a:rPr lang="cs-CZ" sz="2800" dirty="0"/>
              <a:t>J</a:t>
            </a:r>
            <a:r>
              <a:rPr lang="cs-CZ" sz="2800" dirty="0" smtClean="0"/>
              <a:t>aké údaje uvádíme při prezentaci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None/>
            </a:pPr>
            <a:r>
              <a:rPr lang="cs-CZ" sz="2800" dirty="0" smtClean="0"/>
              <a:t>7) Vysvětli pojem dekantace</a:t>
            </a:r>
          </a:p>
          <a:p>
            <a:pPr marL="457200" lvl="1" indent="-457200">
              <a:buNone/>
            </a:pPr>
            <a:r>
              <a:rPr lang="cs-CZ" sz="2800" dirty="0" smtClean="0"/>
              <a:t>      Dekantace je……………………vína…………………………..</a:t>
            </a:r>
          </a:p>
          <a:p>
            <a:pPr marL="457200" lvl="1" indent="-457200">
              <a:buNone/>
            </a:pPr>
            <a:endParaRPr lang="cs-CZ" sz="2800" dirty="0" smtClean="0"/>
          </a:p>
          <a:p>
            <a:pPr marL="457200" indent="-457200">
              <a:buFont typeface="+mj-lt"/>
              <a:buAutoNum type="alphaLcParenR"/>
            </a:pPr>
            <a:endParaRPr lang="cs-CZ" sz="2000" dirty="0" smtClean="0"/>
          </a:p>
          <a:p>
            <a:pPr marL="457200" indent="-457200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Salač, G., </a:t>
            </a:r>
            <a:r>
              <a:rPr lang="cs-CZ" i="1" dirty="0" smtClean="0"/>
              <a:t>Stolničení. </a:t>
            </a:r>
            <a:r>
              <a:rPr lang="cs-CZ" dirty="0" smtClean="0"/>
              <a:t>Praha: Fortuna. 2010 </a:t>
            </a:r>
            <a:r>
              <a:rPr lang="cs-CZ" dirty="0" smtClean="0"/>
              <a:t>ISBN:8071687529</a:t>
            </a:r>
          </a:p>
          <a:p>
            <a:r>
              <a:rPr lang="cs-CZ" smtClean="0"/>
              <a:t>Archiv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276</TotalTime>
  <Words>533</Words>
  <Application>Microsoft Office PowerPoint</Application>
  <PresentationFormat>Předvádění na obrazovce (4:3)</PresentationFormat>
  <Paragraphs>163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Papír</vt:lpstr>
      <vt:lpstr>Snímek 1</vt:lpstr>
      <vt:lpstr>Servis vína</vt:lpstr>
      <vt:lpstr>Příprava pomůcek</vt:lpstr>
      <vt:lpstr>Kontrola teploty vína</vt:lpstr>
      <vt:lpstr>Příprava pracoviště</vt:lpstr>
      <vt:lpstr>Prezentace vína</vt:lpstr>
      <vt:lpstr>Otevření vína</vt:lpstr>
      <vt:lpstr>Otevírání vína</vt:lpstr>
      <vt:lpstr>Otevírání vína</vt:lpstr>
      <vt:lpstr>Servis korku</vt:lpstr>
      <vt:lpstr>Servis korku</vt:lpstr>
      <vt:lpstr>Servis červeného vína</vt:lpstr>
      <vt:lpstr>Dekantování červeného vína</vt:lpstr>
      <vt:lpstr>Degustace červeného vína</vt:lpstr>
      <vt:lpstr>Degustace červeného vína</vt:lpstr>
      <vt:lpstr>Degustace červeného vína</vt:lpstr>
      <vt:lpstr>Degustace vína hostitelem</vt:lpstr>
      <vt:lpstr>Servis vína čestnému hostu</vt:lpstr>
      <vt:lpstr>Úklid pracoviště a dolévání vína</vt:lpstr>
      <vt:lpstr>Úkoly</vt:lpstr>
      <vt:lpstr>Úkoly</vt:lpstr>
      <vt:lpstr>Snímek 22</vt:lpstr>
      <vt:lpstr>Snímek 23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Servis vína</dc:title>
  <dc:creator>hotelovka</dc:creator>
  <cp:lastModifiedBy>Dum</cp:lastModifiedBy>
  <cp:revision>16</cp:revision>
  <dcterms:created xsi:type="dcterms:W3CDTF">2012-08-02T06:47:01Z</dcterms:created>
  <dcterms:modified xsi:type="dcterms:W3CDTF">2014-06-14T19:29:28Z</dcterms:modified>
</cp:coreProperties>
</file>