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8" r:id="rId2"/>
    <p:sldId id="256" r:id="rId3"/>
    <p:sldId id="270" r:id="rId4"/>
    <p:sldId id="274" r:id="rId5"/>
    <p:sldId id="275" r:id="rId6"/>
    <p:sldId id="257" r:id="rId7"/>
    <p:sldId id="276" r:id="rId8"/>
    <p:sldId id="258" r:id="rId9"/>
    <p:sldId id="277" r:id="rId10"/>
    <p:sldId id="262" r:id="rId11"/>
    <p:sldId id="265" r:id="rId12"/>
    <p:sldId id="269" r:id="rId13"/>
    <p:sldId id="264" r:id="rId14"/>
    <p:sldId id="278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32662-BF82-4918-B08B-07C5CD75CEFC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0C7FB-481A-4D12-870E-335F833600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88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70C7FB-481A-4D12-870E-335F8336004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1679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00232" y="1214422"/>
            <a:ext cx="5624522" cy="8382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>Složitá obsluha fondue</a:t>
            </a:r>
            <a:endParaRPr lang="cs-CZ" sz="20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529521"/>
              </p:ext>
            </p:extLst>
          </p:nvPr>
        </p:nvGraphicFramePr>
        <p:xfrm>
          <a:off x="571472" y="1857364"/>
          <a:ext cx="7966796" cy="4225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4240"/>
                <a:gridCol w="6142556"/>
              </a:tblGrid>
              <a:tr h="288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Andrea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Mišurcová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TEO.1120.2B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Služby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 obsluhy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Složitá obsluha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 test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931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komplexně seznamuje žáky s 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pokrmy připravovanými u stolu hosta, druhy , inventářem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5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76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Arial CE" pitchFamily="34" charset="-18"/>
                        </a:rPr>
                        <a:t>Fondue, druhy fondue </a:t>
                      </a:r>
                      <a:endParaRPr lang="cs-CZ" sz="1000" dirty="0"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28.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02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188640"/>
            <a:ext cx="5394960" cy="12039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85852" y="1785926"/>
            <a:ext cx="7406640" cy="1472184"/>
          </a:xfrm>
        </p:spPr>
        <p:txBody>
          <a:bodyPr>
            <a:normAutofit/>
          </a:bodyPr>
          <a:lstStyle/>
          <a:p>
            <a:r>
              <a:rPr lang="cs-CZ" dirty="0" smtClean="0"/>
              <a:t>Fondue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5852" y="3857628"/>
            <a:ext cx="7406640" cy="1752600"/>
          </a:xfrm>
        </p:spPr>
        <p:txBody>
          <a:bodyPr/>
          <a:lstStyle/>
          <a:p>
            <a:r>
              <a:rPr lang="cs-CZ" dirty="0" smtClean="0"/>
              <a:t>Složitá obsluha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7" y="0"/>
            <a:ext cx="8469153" cy="1444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268760"/>
            <a:ext cx="7962088" cy="5589240"/>
          </a:xfrm>
        </p:spPr>
        <p:txBody>
          <a:bodyPr/>
          <a:lstStyle/>
          <a:p>
            <a:r>
              <a:rPr lang="cs-CZ" dirty="0" smtClean="0"/>
              <a:t>Specialita, kterou si hosté u stolu hosta připravují sami</a:t>
            </a:r>
          </a:p>
          <a:p>
            <a:r>
              <a:rPr lang="cs-CZ" dirty="0" smtClean="0"/>
              <a:t>Z </a:t>
            </a:r>
            <a:r>
              <a:rPr lang="cs-CZ" dirty="0" err="1" smtClean="0"/>
              <a:t>franc</a:t>
            </a:r>
            <a:r>
              <a:rPr lang="cs-CZ" dirty="0" smtClean="0"/>
              <a:t>. </a:t>
            </a:r>
            <a:r>
              <a:rPr lang="cs-CZ" i="1" dirty="0" err="1" smtClean="0"/>
              <a:t>fondre</a:t>
            </a:r>
            <a:r>
              <a:rPr lang="cs-CZ" dirty="0" smtClean="0"/>
              <a:t> - tavit vyslovováno jako </a:t>
            </a:r>
            <a:r>
              <a:rPr lang="cs-CZ" i="1" dirty="0" err="1" smtClean="0"/>
              <a:t>fondü</a:t>
            </a:r>
            <a:r>
              <a:rPr lang="cs-CZ" dirty="0" smtClean="0"/>
              <a:t> s německým </a:t>
            </a:r>
            <a:r>
              <a:rPr lang="cs-CZ" i="1" dirty="0" smtClean="0"/>
              <a:t>ü</a:t>
            </a:r>
            <a:r>
              <a:rPr lang="cs-CZ" dirty="0" smtClean="0"/>
              <a:t>) je původně pokrm z nad ohněm roztaveného sýra, pocházející ze Savojska a francouzské části Švýcarska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Dnes se tento pojem užívá pro více pokrmů - i z jiných potravin</a:t>
            </a:r>
            <a:endParaRPr lang="cs-CZ" dirty="0" smtClean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Fondue podle základních surovin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410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cs-CZ" sz="4000" b="1" dirty="0" smtClean="0"/>
              <a:t>Slané sýrové</a:t>
            </a:r>
          </a:p>
          <a:p>
            <a:pPr>
              <a:lnSpc>
                <a:spcPct val="90000"/>
              </a:lnSpc>
              <a:buNone/>
            </a:pPr>
            <a:r>
              <a:rPr lang="cs-CZ" sz="4000" b="1" dirty="0" smtClean="0"/>
              <a:t>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cs-CZ" sz="4000" b="1" dirty="0" smtClean="0"/>
              <a:t>Fondue z kousků masa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cs-CZ" sz="4000" b="1" dirty="0" smtClean="0"/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cs-CZ" sz="4000" b="1" dirty="0" smtClean="0"/>
              <a:t>Fondue  se zeleninou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cs-CZ" sz="4000" b="1" dirty="0" smtClean="0"/>
          </a:p>
          <a:p>
            <a:pPr>
              <a:lnSpc>
                <a:spcPct val="90000"/>
              </a:lnSpc>
            </a:pPr>
            <a:r>
              <a:rPr lang="cs-CZ" sz="4000" b="1" dirty="0" smtClean="0"/>
              <a:t>Sladké čokoládové </a:t>
            </a:r>
            <a:br>
              <a:rPr lang="cs-CZ" sz="4000" b="1" dirty="0" smtClean="0"/>
            </a:br>
            <a:endParaRPr lang="cs-CZ" sz="4000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54102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Existuje mnoho </a:t>
            </a:r>
            <a:r>
              <a:rPr lang="cs-CZ" sz="3600" b="1" dirty="0" smtClean="0"/>
              <a:t>dalších variací</a:t>
            </a:r>
            <a:r>
              <a:rPr lang="cs-CZ" sz="3600" dirty="0" smtClean="0"/>
              <a:t>, zejména čínské fondue (</a:t>
            </a:r>
            <a:r>
              <a:rPr lang="cs-CZ" sz="3600" i="1" dirty="0" smtClean="0"/>
              <a:t>fondue </a:t>
            </a:r>
            <a:r>
              <a:rPr lang="cs-CZ" sz="3600" i="1" dirty="0" err="1" smtClean="0"/>
              <a:t>chinoise</a:t>
            </a:r>
            <a:r>
              <a:rPr lang="cs-CZ" sz="3600" dirty="0" smtClean="0"/>
              <a:t>), kde se různé druhy masa, ryb, drůbeže a krabů připravují v </a:t>
            </a:r>
            <a:r>
              <a:rPr lang="cs-CZ" sz="3600" b="1" dirty="0" smtClean="0"/>
              <a:t>polévce </a:t>
            </a:r>
            <a:r>
              <a:rPr lang="cs-CZ" sz="3600" dirty="0" smtClean="0"/>
              <a:t>(bujónu)</a:t>
            </a:r>
          </a:p>
          <a:p>
            <a:r>
              <a:rPr lang="cs-CZ" sz="3600" dirty="0" smtClean="0"/>
              <a:t>obdobné japonské fondue </a:t>
            </a:r>
            <a:r>
              <a:rPr lang="cs-CZ" sz="3600" b="1" i="1" dirty="0" err="1" smtClean="0"/>
              <a:t>šabu</a:t>
            </a:r>
            <a:r>
              <a:rPr lang="cs-CZ" sz="3600" b="1" i="1" dirty="0" smtClean="0"/>
              <a:t> </a:t>
            </a:r>
            <a:r>
              <a:rPr lang="cs-CZ" sz="3600" b="1" i="1" dirty="0" err="1" smtClean="0"/>
              <a:t>šabu</a:t>
            </a:r>
            <a:r>
              <a:rPr lang="cs-CZ" sz="3600" dirty="0" smtClean="0"/>
              <a:t>, kde se na rozdíl od čínské fondue používá zejména více druhů zeleniny a také hub a tofu</a:t>
            </a:r>
            <a:endParaRPr lang="cs-CZ" sz="3600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Inventář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052736"/>
            <a:ext cx="7498080" cy="604867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cs-CZ" dirty="0" smtClean="0"/>
              <a:t> </a:t>
            </a:r>
            <a:endParaRPr lang="cs-CZ" dirty="0" smtClean="0">
              <a:latin typeface="Arial" charset="0"/>
            </a:endParaRPr>
          </a:p>
          <a:p>
            <a:r>
              <a:rPr lang="cs-CZ" sz="3600" dirty="0" smtClean="0">
                <a:latin typeface="Arial" charset="0"/>
              </a:rPr>
              <a:t>Hrnec se stojánkem</a:t>
            </a:r>
          </a:p>
          <a:p>
            <a:r>
              <a:rPr lang="cs-CZ" sz="3600" dirty="0" smtClean="0">
                <a:latin typeface="Arial" charset="0"/>
              </a:rPr>
              <a:t>Kahan (tepelný zdroj)</a:t>
            </a:r>
          </a:p>
          <a:p>
            <a:r>
              <a:rPr lang="cs-CZ" sz="3600" dirty="0" smtClean="0">
                <a:latin typeface="Arial" charset="0"/>
              </a:rPr>
              <a:t>Sada vidliček s držadly(různých barev)</a:t>
            </a:r>
          </a:p>
          <a:p>
            <a:r>
              <a:rPr lang="cs-CZ" sz="3600" dirty="0" smtClean="0">
                <a:latin typeface="Arial" charset="0"/>
              </a:rPr>
              <a:t>Talíře na odkládání a konzumaci</a:t>
            </a:r>
          </a:p>
          <a:p>
            <a:r>
              <a:rPr lang="cs-CZ" sz="3600" dirty="0" smtClean="0">
                <a:latin typeface="Arial" charset="0"/>
              </a:rPr>
              <a:t>Misky na omáčky (</a:t>
            </a:r>
            <a:r>
              <a:rPr lang="cs-CZ" sz="3600" dirty="0" err="1" smtClean="0">
                <a:latin typeface="Arial" charset="0"/>
              </a:rPr>
              <a:t>dipy</a:t>
            </a:r>
            <a:r>
              <a:rPr lang="cs-CZ" sz="3600" dirty="0" smtClean="0">
                <a:latin typeface="Arial" charset="0"/>
              </a:rPr>
              <a:t>)  a přílohy</a:t>
            </a:r>
          </a:p>
          <a:p>
            <a:r>
              <a:rPr lang="cs-CZ" sz="3600" dirty="0" smtClean="0">
                <a:latin typeface="Arial" charset="0"/>
              </a:rPr>
              <a:t>Dělené talíře</a:t>
            </a:r>
          </a:p>
          <a:p>
            <a:r>
              <a:rPr lang="cs-CZ" sz="3600" dirty="0" smtClean="0">
                <a:latin typeface="Arial" charset="0"/>
              </a:rPr>
              <a:t>Příbory -  dle druhů</a:t>
            </a:r>
          </a:p>
          <a:p>
            <a:r>
              <a:rPr lang="cs-CZ" sz="3600" dirty="0" smtClean="0">
                <a:latin typeface="Arial" charset="0"/>
              </a:rPr>
              <a:t>Ingredience k ochucování</a:t>
            </a:r>
            <a:r>
              <a:rPr lang="cs-CZ" sz="3600" dirty="0" smtClean="0"/>
              <a:t> 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Sýrové fondue - </a:t>
            </a:r>
            <a:r>
              <a:rPr lang="cs-CZ" dirty="0" err="1" smtClean="0"/>
              <a:t>Neuchateloise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541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Původní švýcarská specialita:</a:t>
            </a:r>
          </a:p>
          <a:p>
            <a:r>
              <a:rPr lang="cs-CZ" sz="3600" dirty="0" smtClean="0"/>
              <a:t>kameninová pánvička vytřená česnekem </a:t>
            </a:r>
          </a:p>
          <a:p>
            <a:r>
              <a:rPr lang="cs-CZ" sz="3600" dirty="0" smtClean="0"/>
              <a:t>1 -3 druhy nastrouhaných sýrů</a:t>
            </a:r>
          </a:p>
          <a:p>
            <a:r>
              <a:rPr lang="cs-CZ" sz="3600" dirty="0" smtClean="0"/>
              <a:t>suché bílé víno</a:t>
            </a:r>
          </a:p>
          <a:p>
            <a:r>
              <a:rPr lang="cs-CZ" sz="3600" dirty="0" smtClean="0"/>
              <a:t>sůl, pepř, muškátový oříšek</a:t>
            </a:r>
          </a:p>
          <a:p>
            <a:r>
              <a:rPr lang="cs-CZ" sz="3600" dirty="0" smtClean="0"/>
              <a:t>škrob na zahuštění</a:t>
            </a:r>
          </a:p>
          <a:p>
            <a:r>
              <a:rPr lang="cs-CZ" sz="3600" dirty="0" smtClean="0"/>
              <a:t>třešňovice</a:t>
            </a:r>
          </a:p>
          <a:p>
            <a:endParaRPr lang="cs-CZ" sz="3600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Sýrové fondue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54102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3600" dirty="0" smtClean="0">
                <a:latin typeface="Arial" charset="0"/>
              </a:rPr>
              <a:t>Sýrové fondue - na vidličku se napíchne kousek chleba a ponoří  do hrnce</a:t>
            </a:r>
          </a:p>
          <a:p>
            <a:pPr>
              <a:lnSpc>
                <a:spcPct val="80000"/>
              </a:lnSpc>
            </a:pPr>
            <a:r>
              <a:rPr lang="cs-CZ" sz="3600" dirty="0" smtClean="0">
                <a:latin typeface="Arial" charset="0"/>
              </a:rPr>
              <a:t>Zatočí se kostkou chleba v  sýru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cs-CZ" sz="3600" dirty="0" smtClean="0">
                <a:latin typeface="Arial" charset="0"/>
              </a:rPr>
              <a:t>Chléb na fondue krájíme na větší kousky chleba, aby zbytečně nepadal do sýru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cs-CZ" sz="3600" dirty="0" smtClean="0">
                <a:latin typeface="Arial" charset="0"/>
              </a:rPr>
              <a:t>Snažíme se, aby na každém kousku byla kůrka, která bude chleba držet pohromadě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 z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54102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Arial" charset="0"/>
              </a:rPr>
              <a:t>známá jako </a:t>
            </a:r>
            <a:r>
              <a:rPr lang="cs-CZ" sz="3600" i="1" dirty="0" smtClean="0">
                <a:latin typeface="Arial" charset="0"/>
              </a:rPr>
              <a:t>fondue </a:t>
            </a:r>
            <a:r>
              <a:rPr lang="cs-CZ" sz="3600" i="1" dirty="0" err="1" smtClean="0">
                <a:latin typeface="Arial" charset="0"/>
              </a:rPr>
              <a:t>bourguignonne</a:t>
            </a:r>
            <a:r>
              <a:rPr lang="cs-CZ" sz="3600" dirty="0" smtClean="0">
                <a:latin typeface="Arial" charset="0"/>
              </a:rPr>
              <a:t>, se připravuje z nejlepších částí masa, z vepřového a hovězího filé, jsou známy i variace s drůbeží </a:t>
            </a:r>
          </a:p>
          <a:p>
            <a:r>
              <a:rPr lang="cs-CZ" sz="3600" dirty="0" smtClean="0">
                <a:latin typeface="Arial" charset="0"/>
              </a:rPr>
              <a:t>pro přípravu u stolu se používá nádoba (hrnec), ve kterém je rozpuštěn horký dobrý tuk, stojící jako i u předchozí fondue               na lihovém hořáku</a:t>
            </a:r>
            <a:endParaRPr lang="cs-CZ" sz="3600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Masové fondue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28662" y="1428736"/>
            <a:ext cx="8215338" cy="542926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cs-CZ" sz="4000" dirty="0" smtClean="0">
                <a:latin typeface="Arial" charset="0"/>
              </a:rPr>
              <a:t>masové fondue napichujeme na vidličku kousek masa a ponoříme do rozpáleného oleje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cs-CZ" sz="4000" dirty="0" smtClean="0">
                <a:latin typeface="Arial" charset="0"/>
              </a:rPr>
              <a:t>k masovému fondue se obvykle podává mnoho druhů omáček, zeleniny a jiných pochoutek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cs-CZ" sz="4000" dirty="0" smtClean="0">
                <a:latin typeface="Arial" charset="0"/>
              </a:rPr>
              <a:t>maso krájíme na tenké plátky, aby jeho příprava nebyla dlouhá</a:t>
            </a:r>
            <a:br>
              <a:rPr lang="cs-CZ" sz="4000" dirty="0" smtClean="0">
                <a:latin typeface="Arial" charset="0"/>
              </a:rPr>
            </a:br>
            <a:endParaRPr lang="cs-CZ" sz="4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 s vývarem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/>
          </a:bodyPr>
          <a:lstStyle/>
          <a:p>
            <a:pPr lvl="0"/>
            <a:r>
              <a:rPr lang="cs-CZ" sz="4000" dirty="0" err="1" smtClean="0"/>
              <a:t>Chinoise</a:t>
            </a:r>
            <a:r>
              <a:rPr lang="cs-CZ" sz="4000" dirty="0" smtClean="0"/>
              <a:t> nebo </a:t>
            </a:r>
            <a:r>
              <a:rPr lang="cs-CZ" sz="4000" dirty="0" err="1" smtClean="0"/>
              <a:t>Hot</a:t>
            </a:r>
            <a:r>
              <a:rPr lang="cs-CZ" sz="4000" dirty="0" smtClean="0"/>
              <a:t> –pot </a:t>
            </a:r>
          </a:p>
          <a:p>
            <a:pPr lvl="0"/>
            <a:r>
              <a:rPr lang="cs-CZ" sz="4000" dirty="0" smtClean="0"/>
              <a:t>Druh vývaru podle použité suroviny: hovězí, rybí, drůbeží</a:t>
            </a:r>
          </a:p>
          <a:p>
            <a:pPr lvl="0"/>
            <a:r>
              <a:rPr lang="cs-CZ" sz="4000" dirty="0" smtClean="0"/>
              <a:t>Můžeme založit polévkové šálky a lžičky na konzumaci vývaru </a:t>
            </a:r>
          </a:p>
          <a:p>
            <a:pPr lvl="0"/>
            <a:endParaRPr lang="cs-CZ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 ve vývaru: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54102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Arial" charset="0"/>
              </a:rPr>
              <a:t>Maso uvaříme v zeleninovém nebo masovém vývaru</a:t>
            </a:r>
          </a:p>
          <a:p>
            <a:r>
              <a:rPr lang="cs-CZ" sz="4000" dirty="0" smtClean="0">
                <a:latin typeface="Arial" charset="0"/>
              </a:rPr>
              <a:t>toto jídlo je méně kalorické než předešlé dvě verze</a:t>
            </a:r>
          </a:p>
          <a:p>
            <a:r>
              <a:rPr lang="cs-CZ" sz="4000" dirty="0" smtClean="0">
                <a:latin typeface="Arial" charset="0"/>
              </a:rPr>
              <a:t>ve vývaru můžete také vařit brambory nebo malé kousky mořských ryb</a:t>
            </a:r>
            <a:br>
              <a:rPr lang="cs-CZ" sz="4000" dirty="0" smtClean="0">
                <a:latin typeface="Arial" charset="0"/>
              </a:rPr>
            </a:br>
            <a:endParaRPr lang="cs-CZ" sz="4000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7358082" y="628652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Fondue jako dezert: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Autofit/>
          </a:bodyPr>
          <a:lstStyle/>
          <a:p>
            <a:pPr lvl="0"/>
            <a:r>
              <a:rPr lang="cs-CZ" sz="4000" dirty="0" smtClean="0">
                <a:latin typeface="Arial" charset="0"/>
              </a:rPr>
              <a:t>sladké fondue se staly velmi populární</a:t>
            </a:r>
          </a:p>
          <a:p>
            <a:pPr lvl="0"/>
            <a:endParaRPr lang="cs-CZ" sz="4000" dirty="0" smtClean="0">
              <a:latin typeface="Arial" charset="0"/>
            </a:endParaRPr>
          </a:p>
          <a:p>
            <a:pPr lvl="0"/>
            <a:r>
              <a:rPr lang="cs-CZ" sz="4000" dirty="0" smtClean="0">
                <a:latin typeface="Arial" charset="0"/>
              </a:rPr>
              <a:t>do rozpuštěného čokoládového fondue můžeme namáčet ovoce (banány, jahody,ananas, mandarinky..) kousky sušenek, ořechů</a:t>
            </a:r>
          </a:p>
          <a:p>
            <a:pPr lvl="0"/>
            <a:endParaRPr lang="cs-CZ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1.Kde se fondue připravuje?</a:t>
            </a:r>
          </a:p>
          <a:p>
            <a:endParaRPr lang="cs-CZ" sz="4000" dirty="0" smtClean="0"/>
          </a:p>
          <a:p>
            <a:r>
              <a:rPr lang="cs-CZ" sz="4000" dirty="0" smtClean="0"/>
              <a:t>2.Jaký inventář budeme potřebovat?</a:t>
            </a:r>
          </a:p>
          <a:p>
            <a:endParaRPr lang="cs-CZ" sz="4000" dirty="0" smtClean="0"/>
          </a:p>
          <a:p>
            <a:r>
              <a:rPr lang="cs-CZ" sz="4000" dirty="0" smtClean="0"/>
              <a:t>3.Jaké druhy fondue znáš a jaké suroviny se využívají? </a:t>
            </a:r>
            <a:endParaRPr lang="cs-CZ" sz="4000" dirty="0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ČERNÝ, J. SRKALA, A. </a:t>
            </a:r>
            <a:r>
              <a:rPr lang="cs-CZ" sz="2000" i="1" dirty="0" smtClean="0"/>
              <a:t>Moderní obsluha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Merkur, 1993. ISBN 80-70-32-961-0 </a:t>
            </a:r>
          </a:p>
          <a:p>
            <a:r>
              <a:rPr lang="cs-CZ" sz="2000" dirty="0" smtClean="0"/>
              <a:t>SRKALA,  A. ČERNÝ, J. </a:t>
            </a:r>
            <a:r>
              <a:rPr lang="cs-CZ" sz="2000" i="1" dirty="0" smtClean="0"/>
              <a:t>Práce číšníka u stolu hosta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Merkur, 1982. ISBN 51-349-82</a:t>
            </a:r>
          </a:p>
          <a:p>
            <a:r>
              <a:rPr lang="cs-CZ" sz="2000" dirty="0" smtClean="0"/>
              <a:t>SALAČ, G. </a:t>
            </a:r>
            <a:r>
              <a:rPr lang="cs-CZ" sz="2000" i="1" dirty="0" smtClean="0"/>
              <a:t>Stolničení.</a:t>
            </a:r>
            <a:r>
              <a:rPr lang="cs-CZ" sz="2000" dirty="0" smtClean="0"/>
              <a:t>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Fortuna, 1996. ISBN 80-7168-333-7</a:t>
            </a:r>
          </a:p>
          <a:p>
            <a:r>
              <a:rPr lang="cs-CZ" sz="2000" dirty="0" smtClean="0"/>
              <a:t>http:// 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. </a:t>
            </a:r>
            <a:r>
              <a:rPr lang="cs-CZ" sz="2000" dirty="0" err="1" smtClean="0"/>
              <a:t>org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280</TotalTime>
  <Words>607</Words>
  <Application>Microsoft Office PowerPoint</Application>
  <PresentationFormat>Předvádění na obrazovce (4:3)</PresentationFormat>
  <Paragraphs>102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4" baseType="lpstr">
      <vt:lpstr>Arial</vt:lpstr>
      <vt:lpstr>Arial CE</vt:lpstr>
      <vt:lpstr>Calibri</vt:lpstr>
      <vt:lpstr>Gill Sans MT</vt:lpstr>
      <vt:lpstr>Times New Roman</vt:lpstr>
      <vt:lpstr>Verdana</vt:lpstr>
      <vt:lpstr>Wingdings</vt:lpstr>
      <vt:lpstr>Wingdings 2</vt:lpstr>
      <vt:lpstr>Slunovrat</vt:lpstr>
      <vt:lpstr>Složitá obsluha fondue</vt:lpstr>
      <vt:lpstr>Fondue</vt:lpstr>
      <vt:lpstr>Fondue</vt:lpstr>
      <vt:lpstr>Fondue podle základních surovin</vt:lpstr>
      <vt:lpstr>Fondue</vt:lpstr>
      <vt:lpstr>Inventář</vt:lpstr>
      <vt:lpstr>Sýrové fondue - Neuchateloise</vt:lpstr>
      <vt:lpstr>Sýrové fondue</vt:lpstr>
      <vt:lpstr>Fondue z masa</vt:lpstr>
      <vt:lpstr>Masové fondue</vt:lpstr>
      <vt:lpstr>Fondue s vývarem</vt:lpstr>
      <vt:lpstr>Fondue ve vývaru:</vt:lpstr>
      <vt:lpstr>Fondue jako dezert:</vt:lpstr>
      <vt:lpstr>Kontrolní otázky:</vt:lpstr>
      <vt:lpstr>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Intel</dc:creator>
  <cp:lastModifiedBy>Zdeněk Laski</cp:lastModifiedBy>
  <cp:revision>35</cp:revision>
  <dcterms:created xsi:type="dcterms:W3CDTF">2013-02-17T14:08:45Z</dcterms:created>
  <dcterms:modified xsi:type="dcterms:W3CDTF">2014-06-04T17:27:29Z</dcterms:modified>
</cp:coreProperties>
</file>