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1EC22E-DEE0-4824-A1ED-17A3E58F01B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D2A4A-D89A-4056-8725-F06341999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600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C814FD-996A-4F84-834E-6A80FF7DE47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E264A-BC69-4D94-98DA-B1A55E2B6D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pressolavazza.cz/Priprava/Cappuccin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Výroba kávy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761594"/>
              </p:ext>
            </p:extLst>
          </p:nvPr>
        </p:nvGraphicFramePr>
        <p:xfrm>
          <a:off x="337423" y="2138102"/>
          <a:ext cx="8654855" cy="3884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1440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TeO.1202.2F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Zpracování a pražení kávy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783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7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80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při  výrobě kávy  a následném pražení kávy. Vysvětlení  pojmů a definic.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7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8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Suché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zpracování, mokré zpracování, pražení kávy.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9156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Výroba kávy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kávy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Suché zpracování</a:t>
            </a:r>
          </a:p>
          <a:p>
            <a:pPr marL="514350" indent="-514350">
              <a:buAutoNum type="arabicParenR"/>
            </a:pPr>
            <a:r>
              <a:rPr lang="cs-CZ" dirty="0" smtClean="0"/>
              <a:t>Mokré zpracování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zpracování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Suchým způsobem </a:t>
            </a:r>
            <a:r>
              <a:rPr lang="cs-CZ" dirty="0"/>
              <a:t>se zpracovávají méně kvalitní </a:t>
            </a:r>
            <a:r>
              <a:rPr lang="cs-CZ" dirty="0" smtClean="0"/>
              <a:t>zrna.</a:t>
            </a:r>
          </a:p>
          <a:p>
            <a:r>
              <a:rPr lang="cs-CZ" dirty="0" smtClean="0"/>
              <a:t>Je to původní zpracování kávy.</a:t>
            </a:r>
          </a:p>
          <a:p>
            <a:r>
              <a:rPr lang="cs-CZ" dirty="0" smtClean="0"/>
              <a:t>Zpracovávají se tak méně kvalitní kávy</a:t>
            </a:r>
          </a:p>
          <a:p>
            <a:r>
              <a:rPr lang="cs-CZ" dirty="0" smtClean="0"/>
              <a:t>Nasbírané </a:t>
            </a:r>
            <a:r>
              <a:rPr lang="cs-CZ" dirty="0"/>
              <a:t>kávové </a:t>
            </a:r>
            <a:r>
              <a:rPr lang="cs-CZ" dirty="0" smtClean="0"/>
              <a:t>plody </a:t>
            </a:r>
            <a:r>
              <a:rPr lang="cs-CZ" dirty="0"/>
              <a:t>se </a:t>
            </a:r>
            <a:r>
              <a:rPr lang="cs-CZ" dirty="0" smtClean="0"/>
              <a:t>rozloží rovnoměrně </a:t>
            </a:r>
            <a:r>
              <a:rPr lang="cs-CZ" dirty="0"/>
              <a:t>na </a:t>
            </a:r>
            <a:r>
              <a:rPr lang="cs-CZ" dirty="0" smtClean="0"/>
              <a:t> </a:t>
            </a:r>
            <a:r>
              <a:rPr lang="cs-CZ" dirty="0"/>
              <a:t>betonové </a:t>
            </a:r>
            <a:r>
              <a:rPr lang="cs-CZ" dirty="0" smtClean="0"/>
              <a:t>dvorce, kde </a:t>
            </a:r>
            <a:r>
              <a:rPr lang="cs-CZ" dirty="0"/>
              <a:t>se nechávají usušit </a:t>
            </a:r>
            <a:r>
              <a:rPr lang="cs-CZ" dirty="0" smtClean="0"/>
              <a:t>asi jeden měsíc.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Pravidelně se převrací a prohrabávají, aby se zbavily veškeré vlhkosti. Zabraňuje se tím také tomu, aby nezačala probíhat fermentace. </a:t>
            </a:r>
          </a:p>
          <a:p>
            <a:r>
              <a:rPr lang="cs-CZ" dirty="0" smtClean="0"/>
              <a:t>Na plody působí vzduch a slunce, slupka kávových zrn zhnědne. Po usušení se plody loupou a leští</a:t>
            </a:r>
          </a:p>
          <a:p>
            <a:r>
              <a:rPr lang="cs-CZ" dirty="0" smtClean="0"/>
              <a:t>Takto zpracovaná káva má plnou chuť, do oříškových, čokoládových a karamelových tónů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Mokré zpracování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Mokré zpracování </a:t>
            </a:r>
            <a:r>
              <a:rPr lang="cs-CZ" dirty="0"/>
              <a:t>je mnohem </a:t>
            </a:r>
            <a:r>
              <a:rPr lang="cs-CZ" dirty="0" smtClean="0"/>
              <a:t>náročnější, odráží se to </a:t>
            </a:r>
            <a:r>
              <a:rPr lang="cs-CZ" dirty="0"/>
              <a:t>na výsledné ceně </a:t>
            </a:r>
            <a:r>
              <a:rPr lang="cs-CZ" dirty="0" smtClean="0"/>
              <a:t>kávy</a:t>
            </a:r>
          </a:p>
          <a:p>
            <a:r>
              <a:rPr lang="cs-CZ" dirty="0"/>
              <a:t>P</a:t>
            </a:r>
            <a:r>
              <a:rPr lang="cs-CZ" dirty="0" smtClean="0"/>
              <a:t>lody </a:t>
            </a:r>
            <a:r>
              <a:rPr lang="cs-CZ" dirty="0"/>
              <a:t> po sklizni </a:t>
            </a:r>
            <a:r>
              <a:rPr lang="cs-CZ" dirty="0" smtClean="0"/>
              <a:t>putují do </a:t>
            </a:r>
            <a:r>
              <a:rPr lang="cs-CZ" dirty="0"/>
              <a:t>vodních nádrží, kde dochází k jejich selekci. Těžké </a:t>
            </a:r>
            <a:r>
              <a:rPr lang="cs-CZ" dirty="0" smtClean="0"/>
              <a:t>zralé plody </a:t>
            </a:r>
            <a:r>
              <a:rPr lang="cs-CZ" dirty="0"/>
              <a:t>klesají ke dnu, lehké a nedozrálé plavou na hladině. </a:t>
            </a:r>
            <a:endParaRPr lang="cs-CZ" dirty="0" smtClean="0"/>
          </a:p>
          <a:p>
            <a:r>
              <a:rPr lang="cs-CZ" dirty="0" smtClean="0"/>
              <a:t>Pro zpracování 1 kg kávy je potřeba 120l vody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Poté se plody zbavují slupky a části dužiny v loupacím stroji. Nejpozději do 24 hodin od sběru se musí zbavit dužiny. Zrna zůstávají obalená pergamenem a dužinou. Nechávají se namočené až 36 hodin ve vodě v kvasných nádržích. prochází procesem fermentace.</a:t>
            </a:r>
          </a:p>
          <a:p>
            <a:r>
              <a:rPr lang="cs-CZ" dirty="0" smtClean="0"/>
              <a:t> Po fermentaci se zrna důkladně propláchnou a  suší se na betonových dvorcích.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Pražení kávy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omalým způsobem </a:t>
            </a:r>
            <a:r>
              <a:rPr lang="cs-CZ" dirty="0"/>
              <a:t>se zelená kávová zrnka přeměňují na klasickou </a:t>
            </a:r>
            <a:r>
              <a:rPr lang="cs-CZ" dirty="0" smtClean="0"/>
              <a:t>kávu.</a:t>
            </a:r>
          </a:p>
          <a:p>
            <a:r>
              <a:rPr lang="cs-CZ" dirty="0" smtClean="0"/>
              <a:t>Při pražení se </a:t>
            </a:r>
            <a:r>
              <a:rPr lang="cs-CZ" dirty="0"/>
              <a:t>vytváří </a:t>
            </a:r>
            <a:r>
              <a:rPr lang="cs-CZ" dirty="0" smtClean="0"/>
              <a:t>typická </a:t>
            </a:r>
            <a:r>
              <a:rPr lang="cs-CZ" dirty="0"/>
              <a:t>vůně a chuť. </a:t>
            </a:r>
            <a:endParaRPr lang="cs-CZ" dirty="0" smtClean="0"/>
          </a:p>
          <a:p>
            <a:r>
              <a:rPr lang="cs-CZ" dirty="0" smtClean="0"/>
              <a:t>Káva se praží při teplotě </a:t>
            </a:r>
            <a:r>
              <a:rPr lang="cs-CZ" dirty="0"/>
              <a:t>150–220 °C </a:t>
            </a:r>
            <a:r>
              <a:rPr lang="cs-CZ" dirty="0" smtClean="0"/>
              <a:t>.</a:t>
            </a:r>
          </a:p>
          <a:p>
            <a:r>
              <a:rPr lang="cs-CZ" dirty="0"/>
              <a:t>U</a:t>
            </a:r>
            <a:r>
              <a:rPr lang="cs-CZ" dirty="0" smtClean="0"/>
              <a:t>vnitř </a:t>
            </a:r>
            <a:r>
              <a:rPr lang="cs-CZ" dirty="0"/>
              <a:t>kávového zrna </a:t>
            </a:r>
            <a:r>
              <a:rPr lang="cs-CZ" dirty="0" smtClean="0"/>
              <a:t>dochází k</a:t>
            </a:r>
            <a:r>
              <a:rPr lang="cs-CZ" dirty="0"/>
              <a:t> chemické reakci, </a:t>
            </a:r>
            <a:r>
              <a:rPr lang="cs-CZ" dirty="0" smtClean="0"/>
              <a:t>kde </a:t>
            </a:r>
            <a:r>
              <a:rPr lang="cs-CZ" dirty="0"/>
              <a:t>se </a:t>
            </a:r>
            <a:r>
              <a:rPr lang="cs-CZ" dirty="0" smtClean="0"/>
              <a:t>přeměňují škroby </a:t>
            </a:r>
            <a:r>
              <a:rPr lang="cs-CZ" dirty="0"/>
              <a:t>na </a:t>
            </a:r>
            <a:r>
              <a:rPr lang="cs-CZ" dirty="0" smtClean="0"/>
              <a:t>cukry.</a:t>
            </a:r>
          </a:p>
          <a:p>
            <a:r>
              <a:rPr lang="cs-CZ" dirty="0"/>
              <a:t>D</a:t>
            </a:r>
            <a:r>
              <a:rPr lang="cs-CZ" dirty="0" smtClean="0"/>
              <a:t>ochází </a:t>
            </a:r>
            <a:r>
              <a:rPr lang="cs-CZ" dirty="0"/>
              <a:t>k odpařování vlhkosti a oxidu uhličitého.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Káva ztrácí asi o 15–20% své hmotnosti a  nabývá na svém objemu asi o 40%.</a:t>
            </a:r>
          </a:p>
          <a:p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ýznamnou roli během pražení hraje přesná regulace teploty a času. </a:t>
            </a:r>
          </a:p>
          <a:p>
            <a:r>
              <a:rPr lang="cs-CZ" dirty="0" smtClean="0"/>
              <a:t>Káva se praží asi 15 minut</a:t>
            </a:r>
          </a:p>
          <a:p>
            <a:r>
              <a:rPr lang="cs-CZ" dirty="0"/>
              <a:t>P</a:t>
            </a:r>
            <a:r>
              <a:rPr lang="cs-CZ" dirty="0" smtClean="0"/>
              <a:t>ražení se probíhá v pražících strojích. Tyto stroje jsou vybaveny rotačním bubnem.</a:t>
            </a:r>
          </a:p>
          <a:p>
            <a:r>
              <a:rPr lang="cs-CZ" dirty="0" smtClean="0"/>
              <a:t>Bubny mohou být horkovzdušné, nebo jsou pod bubny hořáky 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Ochlazení kávy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upražení následuje </a:t>
            </a:r>
            <a:r>
              <a:rPr lang="cs-CZ" dirty="0"/>
              <a:t>rychlé ochlazení, aby nedošlo </a:t>
            </a:r>
            <a:r>
              <a:rPr lang="cs-CZ" dirty="0" smtClean="0"/>
              <a:t>ke ztrátě </a:t>
            </a:r>
            <a:r>
              <a:rPr lang="cs-CZ" dirty="0"/>
              <a:t>éterických </a:t>
            </a:r>
            <a:r>
              <a:rPr lang="cs-CZ" dirty="0" smtClean="0"/>
              <a:t>olejů, vyrovnává se aroma. </a:t>
            </a:r>
          </a:p>
          <a:p>
            <a:r>
              <a:rPr lang="cs-CZ" dirty="0" smtClean="0"/>
              <a:t>Chlazení se provádí </a:t>
            </a:r>
            <a:r>
              <a:rPr lang="cs-CZ" dirty="0"/>
              <a:t>prouděním chladného vzduchu, nebo </a:t>
            </a:r>
            <a:r>
              <a:rPr lang="cs-CZ" dirty="0" smtClean="0"/>
              <a:t>vodou.</a:t>
            </a:r>
          </a:p>
          <a:p>
            <a:r>
              <a:rPr lang="cs-CZ" dirty="0" smtClean="0"/>
              <a:t>Dříve </a:t>
            </a:r>
            <a:r>
              <a:rPr lang="cs-CZ" dirty="0"/>
              <a:t>se káva pražila i doma na pánvi, </a:t>
            </a:r>
            <a:r>
              <a:rPr lang="cs-CZ" dirty="0" smtClean="0"/>
              <a:t>nebo v</a:t>
            </a:r>
            <a:r>
              <a:rPr lang="cs-CZ" dirty="0"/>
              <a:t> troubě nebo domácí pražičce.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Balení kávy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Čerstvě upraženou kávu necháme </a:t>
            </a:r>
            <a:r>
              <a:rPr lang="cs-CZ" dirty="0"/>
              <a:t>3-4 </a:t>
            </a:r>
            <a:r>
              <a:rPr lang="cs-CZ" dirty="0" smtClean="0"/>
              <a:t>dny odpočinout.</a:t>
            </a:r>
          </a:p>
          <a:p>
            <a:r>
              <a:rPr lang="cs-CZ" dirty="0" smtClean="0"/>
              <a:t> Káva se balí nejčastěji </a:t>
            </a:r>
            <a:r>
              <a:rPr lang="cs-CZ" dirty="0"/>
              <a:t>do vícevrstvých sáčků s ventilem. 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Kávu zpracováváme ……………………………….. a</a:t>
            </a:r>
          </a:p>
          <a:p>
            <a:pPr marL="514350" indent="-514350">
              <a:buNone/>
            </a:pPr>
            <a:r>
              <a:rPr lang="cs-CZ" dirty="0" smtClean="0"/>
              <a:t>……………………………způsobem.</a:t>
            </a:r>
          </a:p>
          <a:p>
            <a:pPr marL="514350" indent="-514350">
              <a:buNone/>
            </a:pPr>
            <a:r>
              <a:rPr lang="cs-CZ" dirty="0" smtClean="0"/>
              <a:t>2) Při suchém zpracovaní se káva nejprve………….</a:t>
            </a:r>
          </a:p>
          <a:p>
            <a:pPr marL="514350" indent="-514350">
              <a:buNone/>
            </a:pPr>
            <a:r>
              <a:rPr lang="cs-CZ" dirty="0"/>
              <a:t>n</a:t>
            </a:r>
            <a:r>
              <a:rPr lang="cs-CZ" dirty="0" smtClean="0"/>
              <a:t>a…………………….. a se zbavuje ………………………….</a:t>
            </a:r>
          </a:p>
          <a:p>
            <a:pPr marL="514350" indent="-514350">
              <a:buNone/>
            </a:pPr>
            <a:r>
              <a:rPr lang="cs-CZ" dirty="0" smtClean="0"/>
              <a:t>3) U mokrého zpracování se káva nejprve ………..</a:t>
            </a:r>
          </a:p>
          <a:p>
            <a:pPr marL="514350" indent="-514350">
              <a:buNone/>
            </a:pPr>
            <a:r>
              <a:rPr lang="cs-CZ" dirty="0" smtClean="0"/>
              <a:t>a pak se ………………</a:t>
            </a:r>
          </a:p>
          <a:p>
            <a:pPr marL="514350" indent="-514350">
              <a:buNone/>
            </a:pPr>
            <a:r>
              <a:rPr lang="cs-CZ" dirty="0" smtClean="0"/>
              <a:t>4) Když se káva zbaví slupek tak má ………..barvu.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5) Káva se praží při  ……. </a:t>
            </a:r>
            <a:r>
              <a:rPr lang="cs-CZ" dirty="0"/>
              <a:t>a</a:t>
            </a:r>
            <a:r>
              <a:rPr lang="cs-CZ" dirty="0" smtClean="0"/>
              <a:t>ž ……. °C.</a:t>
            </a:r>
          </a:p>
          <a:p>
            <a:pPr>
              <a:buNone/>
            </a:pPr>
            <a:r>
              <a:rPr lang="cs-CZ" dirty="0" smtClean="0"/>
              <a:t>6) Káva ztrácí asi o 15–20% své …………….. a  nabývá na svém …………………… asi o 40%.</a:t>
            </a:r>
          </a:p>
          <a:p>
            <a:pPr>
              <a:buNone/>
            </a:pPr>
            <a:r>
              <a:rPr lang="cs-CZ" dirty="0" smtClean="0"/>
              <a:t>7) Můžeme kávu upražit i doma?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http://www.espressolavazza.cz/Priprava/Cappuccino</a:t>
            </a:r>
            <a:endParaRPr lang="cs-CZ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401</Words>
  <Application>Microsoft Office PowerPoint</Application>
  <PresentationFormat>Předvádění na obrazovce (4:3)</PresentationFormat>
  <Paragraphs>82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sady Office</vt:lpstr>
      <vt:lpstr>Prezentace aplikace PowerPoint</vt:lpstr>
      <vt:lpstr>Výroba kávy</vt:lpstr>
      <vt:lpstr>Výroba kávy</vt:lpstr>
      <vt:lpstr>Suché zpracování</vt:lpstr>
      <vt:lpstr>Prezentace aplikace PowerPoint</vt:lpstr>
      <vt:lpstr>Mokré zpracování</vt:lpstr>
      <vt:lpstr>Prezentace aplikace PowerPoint</vt:lpstr>
      <vt:lpstr>Pražení kávy</vt:lpstr>
      <vt:lpstr>Prezentace aplikace PowerPoint</vt:lpstr>
      <vt:lpstr>Ochlazení kávy</vt:lpstr>
      <vt:lpstr>Balení kávy</vt:lpstr>
      <vt:lpstr>úkoly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Zdeněk Laski</cp:lastModifiedBy>
  <cp:revision>7</cp:revision>
  <dcterms:created xsi:type="dcterms:W3CDTF">2013-03-02T08:04:01Z</dcterms:created>
  <dcterms:modified xsi:type="dcterms:W3CDTF">2014-06-04T17:29:28Z</dcterms:modified>
</cp:coreProperties>
</file>