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70" r:id="rId2"/>
    <p:sldId id="256" r:id="rId3"/>
    <p:sldId id="257" r:id="rId4"/>
    <p:sldId id="271" r:id="rId5"/>
    <p:sldId id="262" r:id="rId6"/>
    <p:sldId id="264" r:id="rId7"/>
    <p:sldId id="265" r:id="rId8"/>
    <p:sldId id="258" r:id="rId9"/>
    <p:sldId id="260" r:id="rId10"/>
    <p:sldId id="263" r:id="rId11"/>
    <p:sldId id="261" r:id="rId12"/>
    <p:sldId id="259" r:id="rId13"/>
    <p:sldId id="266" r:id="rId14"/>
    <p:sldId id="267" r:id="rId15"/>
    <p:sldId id="268" r:id="rId16"/>
    <p:sldId id="272" r:id="rId17"/>
    <p:sldId id="269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E4B9FA-3DBF-474A-B197-E9CCAB02FDB3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02FA56-AE80-4767-81CA-38028952BF8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418194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4E32B4-EB3D-4BC3-8315-8E163DBF1367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790210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02FA56-AE80-4767-81CA-38028952BF82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81025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ABECD-CBEA-4797-8231-67F2052FC42F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EA5C6-C488-444C-8DD4-FE511FC764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ABECD-CBEA-4797-8231-67F2052FC42F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EA5C6-C488-444C-8DD4-FE511FC764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ABECD-CBEA-4797-8231-67F2052FC42F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EA5C6-C488-444C-8DD4-FE511FC764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ABECD-CBEA-4797-8231-67F2052FC42F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EA5C6-C488-444C-8DD4-FE511FC764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ABECD-CBEA-4797-8231-67F2052FC42F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EA5C6-C488-444C-8DD4-FE511FC764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ABECD-CBEA-4797-8231-67F2052FC42F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EA5C6-C488-444C-8DD4-FE511FC764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ABECD-CBEA-4797-8231-67F2052FC42F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EA5C6-C488-444C-8DD4-FE511FC764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ABECD-CBEA-4797-8231-67F2052FC42F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EA5C6-C488-444C-8DD4-FE511FC764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ABECD-CBEA-4797-8231-67F2052FC42F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EA5C6-C488-444C-8DD4-FE511FC764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ABECD-CBEA-4797-8231-67F2052FC42F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EA5C6-C488-444C-8DD4-FE511FC764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ABECD-CBEA-4797-8231-67F2052FC42F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EA5C6-C488-444C-8DD4-FE511FC764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BABECD-CBEA-4797-8231-67F2052FC42F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7EA5C6-C488-444C-8DD4-FE511FC764B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97" y="6093296"/>
            <a:ext cx="9138606" cy="72008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343110" y="1412776"/>
            <a:ext cx="53252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Technika obsluhy – Příprava míchaných nápojů</a:t>
            </a:r>
            <a:endParaRPr lang="cs-CZ" sz="2000" b="1" dirty="0"/>
          </a:p>
        </p:txBody>
      </p:sp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76624079"/>
              </p:ext>
            </p:extLst>
          </p:nvPr>
        </p:nvGraphicFramePr>
        <p:xfrm>
          <a:off x="251520" y="1844824"/>
          <a:ext cx="8654855" cy="411031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97451"/>
                <a:gridCol w="6657404"/>
              </a:tblGrid>
              <a:tr h="1337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SŠHS Kroměříž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9481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CZ.1.07/1.5.00/34.0911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481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Autor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125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Mgr. Ivana</a:t>
                      </a:r>
                      <a:r>
                        <a:rPr lang="cs-CZ" sz="10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 Hašová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481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šablony</a:t>
                      </a: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III/2</a:t>
                      </a:r>
                      <a:r>
                        <a:rPr lang="cs-CZ" sz="10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 – inovace a zkvalitnění výuky  prostřednictvím  ICT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481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</a:t>
                      </a:r>
                      <a:r>
                        <a:rPr lang="cs-CZ" sz="1000" dirty="0" err="1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DUMu</a:t>
                      </a:r>
                      <a:endParaRPr lang="cs-CZ" sz="1000" dirty="0" smtClean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00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TeO.1211.2F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481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Stupeň a typ vzdělávání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Odborné vzdělávání 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481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oblast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Bary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481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obor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Technika</a:t>
                      </a:r>
                      <a:r>
                        <a:rPr lang="cs-CZ" sz="10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 obsluhy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481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okruh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Příprava míchaných nápojů v šejkru </a:t>
                      </a:r>
                      <a:r>
                        <a:rPr lang="cs-CZ" sz="1000" baseline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a mixéru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481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Druh učebního materiálu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Prezentace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0052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Cílová skupina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Žák, 16 - 19 let</a:t>
                      </a:r>
                      <a:endParaRPr lang="cs-CZ" sz="1000" dirty="0" smtClean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9040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Anotace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Prezentace </a:t>
                      </a:r>
                      <a:r>
                        <a:rPr lang="cs-CZ" sz="10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komplexně seznamuje </a:t>
                      </a: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žáky, </a:t>
                      </a:r>
                      <a:r>
                        <a:rPr lang="cs-CZ" sz="10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 jak postupovat při přípravě míchaných nápojů v šejkru a mixéru. Vysvětlení  pojmů a definic.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6352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Speciální vzdělávací potřeby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- žádné -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56565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Klíčová slova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latin typeface="Arial CE" pitchFamily="34" charset="-18"/>
                        </a:rPr>
                        <a:t>Pravidla přípravy, práce se šejkrem, práce s boston šejkrem, práce s mixérem.</a:t>
                      </a:r>
                      <a:endParaRPr lang="cs-CZ" sz="1000" dirty="0">
                        <a:solidFill>
                          <a:schemeClr val="tx1"/>
                        </a:solidFill>
                        <a:latin typeface="Arial CE" pitchFamily="34" charset="-18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6940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Datum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Datum vytvoření –  1</a:t>
                      </a:r>
                      <a:r>
                        <a:rPr lang="cs-CZ" sz="10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  </a:t>
                      </a: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3.</a:t>
                      </a:r>
                      <a:r>
                        <a:rPr lang="cs-CZ" sz="10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2013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2" name="Obrázek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74520" y="178823"/>
            <a:ext cx="5394960" cy="1203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75122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Příprava míchaných nápojů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Šejkr</a:t>
            </a:r>
          </a:p>
          <a:p>
            <a:r>
              <a:rPr lang="cs-CZ" dirty="0" smtClean="0"/>
              <a:t>Mixér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Šejkr třídílný</a:t>
            </a:r>
            <a:endParaRPr lang="cs-CZ" dirty="0"/>
          </a:p>
        </p:txBody>
      </p:sp>
      <p:pic>
        <p:nvPicPr>
          <p:cNvPr id="4" name="Zástupný symbol pro obsah 3" descr="Snímek 07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47664" y="1700808"/>
            <a:ext cx="6034617" cy="4525963"/>
          </a:xfrm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5" name="TextovéPole 4"/>
          <p:cNvSpPr txBox="1"/>
          <p:nvPr/>
        </p:nvSpPr>
        <p:spPr>
          <a:xfrm>
            <a:off x="1835696" y="5877272"/>
            <a:ext cx="5569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tělo</a:t>
            </a:r>
            <a:endParaRPr lang="cs-CZ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148064" y="2996952"/>
            <a:ext cx="6941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hlava</a:t>
            </a:r>
            <a:endParaRPr lang="cs-CZ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6732240" y="4653136"/>
            <a:ext cx="70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Z</a:t>
            </a:r>
            <a:r>
              <a:rPr lang="cs-CZ" b="1" dirty="0" smtClean="0"/>
              <a:t>átka</a:t>
            </a:r>
            <a:endParaRPr lang="cs-CZ" b="1" dirty="0"/>
          </a:p>
        </p:txBody>
      </p:sp>
      <p:cxnSp>
        <p:nvCxnSpPr>
          <p:cNvPr id="9" name="Přímá spojovací šipka 8"/>
          <p:cNvCxnSpPr/>
          <p:nvPr/>
        </p:nvCxnSpPr>
        <p:spPr>
          <a:xfrm flipV="1">
            <a:off x="1979712" y="5445224"/>
            <a:ext cx="576064" cy="50405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 flipH="1">
            <a:off x="5148064" y="3429000"/>
            <a:ext cx="360040" cy="792088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/>
          <p:nvPr/>
        </p:nvCxnSpPr>
        <p:spPr>
          <a:xfrm flipH="1">
            <a:off x="6732240" y="4869160"/>
            <a:ext cx="360040" cy="43204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Pravidla pro práci se šejkrem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šejkru </a:t>
            </a:r>
            <a:r>
              <a:rPr lang="cs-CZ" dirty="0" smtClean="0"/>
              <a:t>připravujeme </a:t>
            </a:r>
            <a:r>
              <a:rPr lang="cs-CZ" dirty="0" smtClean="0"/>
              <a:t>nápoje s použitím lihovin, likérů, ovocných a zeleninových šťáv, sirupy.</a:t>
            </a:r>
          </a:p>
          <a:p>
            <a:r>
              <a:rPr lang="cs-CZ" dirty="0" smtClean="0"/>
              <a:t>Množství ledu v šejkru – asi polovina šejkru.</a:t>
            </a:r>
          </a:p>
          <a:p>
            <a:r>
              <a:rPr lang="cs-CZ" dirty="0" smtClean="0"/>
              <a:t>Do šejkru nedáváme suroviny s obsahem CO₂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Práce s třídílným šejkrem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Vyfrapujeme</a:t>
            </a:r>
            <a:r>
              <a:rPr lang="cs-CZ" dirty="0" smtClean="0"/>
              <a:t> šejkr, scedíme přebytečnou vodu.</a:t>
            </a:r>
          </a:p>
          <a:p>
            <a:r>
              <a:rPr lang="cs-CZ" dirty="0" smtClean="0"/>
              <a:t>Nadávkujeme suroviny, do nejlehčích.</a:t>
            </a:r>
          </a:p>
          <a:p>
            <a:r>
              <a:rPr lang="cs-CZ" dirty="0" smtClean="0"/>
              <a:t> Uzavřeme šejkr, nejprve nasadíme hlavu a pak zátku, aby se nevytvořil podtlak.</a:t>
            </a:r>
          </a:p>
          <a:p>
            <a:r>
              <a:rPr lang="cs-CZ" dirty="0" smtClean="0"/>
              <a:t>V </a:t>
            </a:r>
            <a:r>
              <a:rPr lang="cs-CZ" dirty="0"/>
              <a:t>ú</a:t>
            </a:r>
            <a:r>
              <a:rPr lang="cs-CZ" dirty="0" smtClean="0"/>
              <a:t>rovni ramen držíme šejkr v </a:t>
            </a:r>
            <a:r>
              <a:rPr lang="cs-CZ" dirty="0" smtClean="0"/>
              <a:t>prstech </a:t>
            </a:r>
            <a:r>
              <a:rPr lang="cs-CZ" dirty="0" smtClean="0"/>
              <a:t>oběma rukama.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/>
          <a:lstStyle/>
          <a:p>
            <a:r>
              <a:rPr lang="cs-CZ" sz="4000" dirty="0" err="1" smtClean="0"/>
              <a:t>Š</a:t>
            </a:r>
            <a:r>
              <a:rPr lang="cs-CZ" sz="4000" dirty="0" err="1" smtClean="0"/>
              <a:t>ejkrování</a:t>
            </a:r>
            <a:r>
              <a:rPr lang="cs-CZ" sz="4000" dirty="0" smtClean="0"/>
              <a:t> </a:t>
            </a:r>
            <a:r>
              <a:rPr lang="cs-CZ" sz="4000" dirty="0" smtClean="0"/>
              <a:t>by mělo být přiměřeně dlouhé.</a:t>
            </a:r>
          </a:p>
          <a:p>
            <a:r>
              <a:rPr lang="cs-CZ" sz="4000" dirty="0" smtClean="0"/>
              <a:t>Dostatečně promíchaný nápoj poznáme podle zvuku ledu a řádně </a:t>
            </a:r>
            <a:r>
              <a:rPr lang="cs-CZ" sz="4000" dirty="0" smtClean="0"/>
              <a:t>oroseného </a:t>
            </a:r>
            <a:r>
              <a:rPr lang="cs-CZ" sz="4000" dirty="0" smtClean="0"/>
              <a:t>šejkru.</a:t>
            </a:r>
          </a:p>
          <a:p>
            <a:r>
              <a:rPr lang="cs-CZ" sz="4000" dirty="0" smtClean="0"/>
              <a:t>Délka </a:t>
            </a:r>
            <a:r>
              <a:rPr lang="cs-CZ" sz="4000" dirty="0" err="1" smtClean="0"/>
              <a:t>šejkrování</a:t>
            </a:r>
            <a:r>
              <a:rPr lang="cs-CZ" sz="4000" dirty="0" smtClean="0"/>
              <a:t> se liší podle obsahu šejkru a použitých surovin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rmAutofit/>
          </a:bodyPr>
          <a:lstStyle/>
          <a:p>
            <a:r>
              <a:rPr lang="cs-CZ" sz="3600" dirty="0" smtClean="0"/>
              <a:t>Po promíchání sejmeme ze šejkru zátku, a přes sítko v hlavě šejkru naléváme nápoj.</a:t>
            </a:r>
          </a:p>
          <a:p>
            <a:r>
              <a:rPr lang="cs-CZ" sz="3600" dirty="0" smtClean="0"/>
              <a:t>Při práci ze šejkrem </a:t>
            </a:r>
            <a:r>
              <a:rPr lang="cs-CZ" sz="3600" dirty="0" smtClean="0"/>
              <a:t>se </a:t>
            </a:r>
            <a:r>
              <a:rPr lang="cs-CZ" sz="3600" dirty="0" smtClean="0"/>
              <a:t>musíme vyvarovat toho, že nám šejkr upadne. Po pádu hrozí pokřivení a to má za následek špatné těsnění šejkru.</a:t>
            </a:r>
            <a:endParaRPr lang="cs-CZ" sz="36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r>
              <a:rPr lang="cs-CZ" dirty="0" smtClean="0"/>
              <a:t>Bostonský </a:t>
            </a:r>
            <a:r>
              <a:rPr lang="cs-CZ" dirty="0" smtClean="0"/>
              <a:t>šejkr</a:t>
            </a:r>
            <a:endParaRPr lang="cs-CZ" dirty="0"/>
          </a:p>
        </p:txBody>
      </p:sp>
      <p:pic>
        <p:nvPicPr>
          <p:cNvPr id="4" name="Zástupný symbol pro obsah 3" descr="Snímek 054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554691" y="1600200"/>
            <a:ext cx="6034617" cy="4525963"/>
          </a:xfrm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5" name="TextovéPole 4"/>
          <p:cNvSpPr txBox="1"/>
          <p:nvPr/>
        </p:nvSpPr>
        <p:spPr>
          <a:xfrm>
            <a:off x="5652120" y="4509120"/>
            <a:ext cx="17461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Kovový část - </a:t>
            </a:r>
            <a:r>
              <a:rPr lang="cs-CZ" b="1" i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tin</a:t>
            </a:r>
            <a:endParaRPr lang="cs-CZ" b="1" i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55576" y="5517232"/>
            <a:ext cx="14823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Skleněná část</a:t>
            </a:r>
            <a:endParaRPr lang="cs-CZ" b="1" dirty="0"/>
          </a:p>
        </p:txBody>
      </p:sp>
      <p:cxnSp>
        <p:nvCxnSpPr>
          <p:cNvPr id="9" name="Přímá spojovací šipka 8"/>
          <p:cNvCxnSpPr>
            <a:stCxn id="6" idx="3"/>
          </p:cNvCxnSpPr>
          <p:nvPr/>
        </p:nvCxnSpPr>
        <p:spPr>
          <a:xfrm flipV="1">
            <a:off x="2237969" y="5085184"/>
            <a:ext cx="749855" cy="616714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>
            <a:stCxn id="5" idx="0"/>
          </p:cNvCxnSpPr>
          <p:nvPr/>
        </p:nvCxnSpPr>
        <p:spPr>
          <a:xfrm flipH="1" flipV="1">
            <a:off x="5364094" y="3861048"/>
            <a:ext cx="1161086" cy="648072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Práce s Bostonským šejkrem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Skleněnou čest </a:t>
            </a:r>
            <a:r>
              <a:rPr lang="cs-CZ" sz="3600" dirty="0" err="1" smtClean="0"/>
              <a:t>vyfrapujeme</a:t>
            </a:r>
            <a:r>
              <a:rPr lang="cs-CZ" sz="3600" dirty="0" smtClean="0"/>
              <a:t>, scedíme přebytečnou vodu</a:t>
            </a:r>
          </a:p>
          <a:p>
            <a:r>
              <a:rPr lang="cs-CZ" sz="3600" dirty="0" smtClean="0"/>
              <a:t>Led a suroviny se vkládají do skleněné části s větším množstvím ledu.</a:t>
            </a:r>
          </a:p>
          <a:p>
            <a:r>
              <a:rPr lang="cs-CZ" sz="3600" dirty="0" smtClean="0"/>
              <a:t>Nasadíme kovový kónus, přirazíme dlaní.</a:t>
            </a:r>
          </a:p>
          <a:p>
            <a:r>
              <a:rPr lang="cs-CZ" sz="3600" dirty="0" smtClean="0"/>
              <a:t>Skleněná </a:t>
            </a:r>
            <a:r>
              <a:rPr lang="cs-CZ" sz="3600" dirty="0" smtClean="0"/>
              <a:t>část směřuje k tělu.</a:t>
            </a: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/>
          <a:lstStyle/>
          <a:p>
            <a:r>
              <a:rPr lang="cs-CZ" sz="3600" dirty="0" smtClean="0"/>
              <a:t>Šejkr držíme v dlaních v místě, kde se spojují obě nádoby.</a:t>
            </a:r>
          </a:p>
          <a:p>
            <a:r>
              <a:rPr lang="cs-CZ" sz="3600" dirty="0" smtClean="0"/>
              <a:t>Po promíchání postavíme šejkr kovovou částí na pracovní desku.</a:t>
            </a:r>
          </a:p>
          <a:p>
            <a:r>
              <a:rPr lang="cs-CZ" sz="3600" dirty="0" smtClean="0"/>
              <a:t>Levou rukou šejkr uchopíme v místě spoje a ze strany hřbetem dlaně uhodíme.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r>
              <a:rPr lang="cs-CZ" sz="3600" dirty="0" smtClean="0"/>
              <a:t>Nalití nápoje ze šejkru může provést dvěma způsoby</a:t>
            </a:r>
          </a:p>
          <a:p>
            <a:pPr>
              <a:buNone/>
            </a:pPr>
            <a:r>
              <a:rPr lang="cs-CZ" sz="3600" dirty="0"/>
              <a:t> </a:t>
            </a:r>
            <a:r>
              <a:rPr lang="cs-CZ" sz="3600" dirty="0" smtClean="0"/>
              <a:t>   1) s použitím </a:t>
            </a:r>
            <a:r>
              <a:rPr lang="cs-CZ" sz="3600" dirty="0" err="1" smtClean="0"/>
              <a:t>straineru</a:t>
            </a:r>
            <a:endParaRPr lang="cs-CZ" sz="3600" dirty="0" smtClean="0"/>
          </a:p>
          <a:p>
            <a:pPr>
              <a:buNone/>
            </a:pPr>
            <a:r>
              <a:rPr lang="cs-CZ" sz="3600" dirty="0"/>
              <a:t> </a:t>
            </a:r>
            <a:r>
              <a:rPr lang="cs-CZ" sz="3600" dirty="0" smtClean="0"/>
              <a:t>   2) vychýlením skleněné a kovové části, kde vznikne otvor, který zároveň slouží jako sítko.</a:t>
            </a:r>
          </a:p>
          <a:p>
            <a:pPr>
              <a:buNone/>
            </a:pPr>
            <a:r>
              <a:rPr lang="cs-CZ" sz="3600" dirty="0"/>
              <a:t> </a:t>
            </a:r>
            <a:r>
              <a:rPr lang="cs-CZ" sz="3600" dirty="0" smtClean="0"/>
              <a:t>   (tento způsob činí potíže lidem s malou rukou).</a:t>
            </a:r>
            <a:endParaRPr lang="cs-CZ" sz="36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Barový mixér</a:t>
            </a:r>
            <a:endParaRPr lang="cs-CZ" dirty="0"/>
          </a:p>
        </p:txBody>
      </p:sp>
      <p:pic>
        <p:nvPicPr>
          <p:cNvPr id="4" name="Zástupný symbol pro obsah 3" descr="Snímek 08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74764" y="1600200"/>
            <a:ext cx="3137396" cy="4781128"/>
          </a:xfrm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5" name="TextovéPole 4"/>
          <p:cNvSpPr txBox="1"/>
          <p:nvPr/>
        </p:nvSpPr>
        <p:spPr>
          <a:xfrm>
            <a:off x="6012160" y="2852936"/>
            <a:ext cx="16712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Skleněný džbán</a:t>
            </a:r>
            <a:endParaRPr lang="cs-CZ" b="1" dirty="0"/>
          </a:p>
        </p:txBody>
      </p:sp>
      <p:cxnSp>
        <p:nvCxnSpPr>
          <p:cNvPr id="7" name="Přímá spojovací šipka 6"/>
          <p:cNvCxnSpPr>
            <a:stCxn id="5" idx="1"/>
          </p:cNvCxnSpPr>
          <p:nvPr/>
        </p:nvCxnSpPr>
        <p:spPr>
          <a:xfrm flipH="1" flipV="1">
            <a:off x="4932040" y="2852936"/>
            <a:ext cx="1080120" cy="184666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6228184" y="5085184"/>
            <a:ext cx="17782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smtClean="0"/>
              <a:t>Stupně </a:t>
            </a:r>
            <a:r>
              <a:rPr lang="cs-CZ" b="1" dirty="0" smtClean="0"/>
              <a:t>mixování</a:t>
            </a:r>
            <a:endParaRPr lang="cs-CZ" b="1" dirty="0"/>
          </a:p>
        </p:txBody>
      </p:sp>
      <p:cxnSp>
        <p:nvCxnSpPr>
          <p:cNvPr id="11" name="Přímá spojovací šipka 10"/>
          <p:cNvCxnSpPr>
            <a:stCxn id="9" idx="1"/>
          </p:cNvCxnSpPr>
          <p:nvPr/>
        </p:nvCxnSpPr>
        <p:spPr>
          <a:xfrm flipH="1">
            <a:off x="4644008" y="5269850"/>
            <a:ext cx="1584176" cy="175374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Práce s barovým mixérem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Při práci s mixérem používáme drcený led</a:t>
            </a:r>
          </a:p>
          <a:p>
            <a:r>
              <a:rPr lang="cs-CZ" sz="3600" dirty="0" smtClean="0"/>
              <a:t>Množství ledu na 1 porci = sklenice naplněná leden v které se bude podávat.</a:t>
            </a:r>
          </a:p>
          <a:p>
            <a:r>
              <a:rPr lang="cs-CZ" sz="3600" dirty="0" smtClean="0"/>
              <a:t>Tento mixér používáme pro přípravu </a:t>
            </a:r>
            <a:r>
              <a:rPr lang="cs-CZ" sz="3600" dirty="0" smtClean="0"/>
              <a:t>nápojů, </a:t>
            </a:r>
            <a:r>
              <a:rPr lang="cs-CZ" sz="3600" dirty="0" smtClean="0"/>
              <a:t>kde použijeme nějakou pevnější </a:t>
            </a:r>
            <a:r>
              <a:rPr lang="cs-CZ" sz="3600" dirty="0" smtClean="0"/>
              <a:t>složku, </a:t>
            </a:r>
            <a:r>
              <a:rPr lang="cs-CZ" sz="3600" dirty="0" smtClean="0"/>
              <a:t>např. ovoce.</a:t>
            </a:r>
            <a:endParaRPr lang="cs-CZ" sz="36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/>
          <a:lstStyle/>
          <a:p>
            <a:r>
              <a:rPr lang="cs-CZ" sz="4000" dirty="0" smtClean="0"/>
              <a:t>Vložíme suroviny a uzavřeme mixér.</a:t>
            </a:r>
          </a:p>
          <a:p>
            <a:r>
              <a:rPr lang="cs-CZ" sz="4000" dirty="0" smtClean="0"/>
              <a:t>Necháme dobře promíchat.</a:t>
            </a:r>
          </a:p>
          <a:p>
            <a:r>
              <a:rPr lang="cs-CZ" sz="4000" dirty="0"/>
              <a:t>S</a:t>
            </a:r>
            <a:r>
              <a:rPr lang="cs-CZ" sz="4000" dirty="0" smtClean="0"/>
              <a:t>ervírujeme do </a:t>
            </a:r>
            <a:r>
              <a:rPr lang="cs-CZ" sz="4000" dirty="0" err="1" smtClean="0"/>
              <a:t>vyfrapovaných</a:t>
            </a:r>
            <a:r>
              <a:rPr lang="cs-CZ" sz="4000" dirty="0" smtClean="0"/>
              <a:t> sklenic.</a:t>
            </a:r>
          </a:p>
          <a:p>
            <a:r>
              <a:rPr lang="cs-CZ" sz="4000" dirty="0" smtClean="0"/>
              <a:t>Ozdobíme, vložíme brčka.</a:t>
            </a:r>
          </a:p>
          <a:p>
            <a:r>
              <a:rPr lang="cs-CZ" sz="4000" dirty="0" smtClean="0"/>
              <a:t>Servírujeme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rabicParenR"/>
            </a:pPr>
            <a:r>
              <a:rPr lang="cs-CZ" sz="3600" dirty="0" smtClean="0"/>
              <a:t>Jaké suroviny nesmíme vkládat do šejkru?</a:t>
            </a:r>
          </a:p>
          <a:p>
            <a:pPr marL="514350" indent="-514350">
              <a:buAutoNum type="arabicParenR"/>
            </a:pPr>
            <a:r>
              <a:rPr lang="cs-CZ" sz="3600" dirty="0" smtClean="0"/>
              <a:t>Třídílný šejkr se skládá z …………., hlavy a</a:t>
            </a:r>
          </a:p>
          <a:p>
            <a:pPr marL="514350" indent="-514350">
              <a:buNone/>
            </a:pPr>
            <a:r>
              <a:rPr lang="cs-CZ" sz="3600" dirty="0" smtClean="0"/>
              <a:t>      ……………. .</a:t>
            </a:r>
          </a:p>
          <a:p>
            <a:pPr marL="514350" indent="-514350">
              <a:buNone/>
            </a:pPr>
            <a:r>
              <a:rPr lang="cs-CZ" sz="3600" dirty="0" smtClean="0"/>
              <a:t>3)  Bostonský šejkr </a:t>
            </a:r>
            <a:r>
              <a:rPr lang="cs-CZ" sz="3600" smtClean="0"/>
              <a:t>se skládá…………………… </a:t>
            </a:r>
            <a:r>
              <a:rPr lang="cs-CZ" sz="3600" dirty="0" smtClean="0"/>
              <a:t>a ……………………………části.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4)  </a:t>
            </a:r>
            <a:r>
              <a:rPr lang="cs-CZ" sz="4000" dirty="0" smtClean="0"/>
              <a:t>Při práci s bostonským šejkrem dávkujeme suroviny do ……………… části.</a:t>
            </a:r>
          </a:p>
          <a:p>
            <a:pPr>
              <a:buNone/>
            </a:pPr>
            <a:r>
              <a:rPr lang="cs-CZ" sz="4000" dirty="0" smtClean="0"/>
              <a:t>5) Jaké led použijeme při přípravě míchaných nápojů v mixeru?</a:t>
            </a:r>
          </a:p>
          <a:p>
            <a:pPr>
              <a:buNone/>
            </a:pPr>
            <a:r>
              <a:rPr lang="cs-CZ" sz="4000" dirty="0" smtClean="0"/>
              <a:t>6) Kolik ledu budeme potřebovat pro přípravu jednoho nápoje připravovaného v mixeru?</a:t>
            </a:r>
            <a:endParaRPr lang="cs-CZ" sz="40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Mikšovic</a:t>
            </a:r>
            <a:r>
              <a:rPr lang="cs-CZ" dirty="0" smtClean="0"/>
              <a:t>, A., </a:t>
            </a:r>
            <a:r>
              <a:rPr lang="cs-CZ" i="1" dirty="0" smtClean="0"/>
              <a:t>Bar. </a:t>
            </a:r>
            <a:r>
              <a:rPr lang="cs-CZ" dirty="0" smtClean="0"/>
              <a:t>Praha: CONSOFF,S.R.O.,2009.</a:t>
            </a:r>
          </a:p>
          <a:p>
            <a:pPr>
              <a:buNone/>
            </a:pPr>
            <a:r>
              <a:rPr lang="cs-CZ" dirty="0" smtClean="0"/>
              <a:t>   ISBN </a:t>
            </a:r>
            <a:r>
              <a:rPr lang="cs-CZ" dirty="0" smtClean="0"/>
              <a:t>978-80-254-3983-8</a:t>
            </a:r>
          </a:p>
          <a:p>
            <a:pPr>
              <a:buNone/>
            </a:pPr>
            <a:r>
              <a:rPr lang="cs-CZ" dirty="0" smtClean="0"/>
              <a:t>- </a:t>
            </a:r>
            <a:r>
              <a:rPr lang="cs-CZ" smtClean="0"/>
              <a:t>Obrázky – archiv autora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 w="15875">
          <a:solidFill>
            <a:schemeClr val="tx1"/>
          </a:solidFill>
          <a:tailEnd type="arrow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</TotalTime>
  <Words>574</Words>
  <Application>Microsoft Office PowerPoint</Application>
  <PresentationFormat>Předvádění na obrazovce (4:3)</PresentationFormat>
  <Paragraphs>93</Paragraphs>
  <Slides>17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Motiv sady Office</vt:lpstr>
      <vt:lpstr>Snímek 1</vt:lpstr>
      <vt:lpstr>Příprava míchaných nápojů</vt:lpstr>
      <vt:lpstr>Šejkr třídílný</vt:lpstr>
      <vt:lpstr>Pravidla pro práci se šejkrem</vt:lpstr>
      <vt:lpstr>Práce s třídílným šejkrem</vt:lpstr>
      <vt:lpstr>Snímek 6</vt:lpstr>
      <vt:lpstr>Snímek 7</vt:lpstr>
      <vt:lpstr> Bostonský šejkr</vt:lpstr>
      <vt:lpstr>Práce s Bostonským šejkrem</vt:lpstr>
      <vt:lpstr>Snímek 10</vt:lpstr>
      <vt:lpstr>Snímek 11</vt:lpstr>
      <vt:lpstr>Barový mixér</vt:lpstr>
      <vt:lpstr>Práce s barovým mixérem</vt:lpstr>
      <vt:lpstr>Snímek 14</vt:lpstr>
      <vt:lpstr>Úkoly</vt:lpstr>
      <vt:lpstr>Snímek 16</vt:lpstr>
      <vt:lpstr>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Příprava míchaných nápojů</dc:title>
  <dc:creator>hotelovka</dc:creator>
  <cp:lastModifiedBy>Dum</cp:lastModifiedBy>
  <cp:revision>11</cp:revision>
  <dcterms:created xsi:type="dcterms:W3CDTF">2013-03-02T10:01:29Z</dcterms:created>
  <dcterms:modified xsi:type="dcterms:W3CDTF">2014-06-14T18:00:57Z</dcterms:modified>
</cp:coreProperties>
</file>