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3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35"/>
  </p:notesMasterIdLst>
  <p:sldIdLst>
    <p:sldId id="28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287" r:id="rId3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32CF3D-09AF-406B-A0E5-BFDCE71AE573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087450-3063-42E4-BA85-A4282EFA92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04607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A74EFA-A773-4AC5-ABFB-2AC288468B28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BBD05AF-1CD8-456E-96FF-2B1D6D5180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A74EFA-A773-4AC5-ABFB-2AC288468B28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BBD05AF-1CD8-456E-96FF-2B1D6D5180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A74EFA-A773-4AC5-ABFB-2AC288468B28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BBD05AF-1CD8-456E-96FF-2B1D6D5180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A74EFA-A773-4AC5-ABFB-2AC288468B28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BBD05AF-1CD8-456E-96FF-2B1D6D5180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A74EFA-A773-4AC5-ABFB-2AC288468B28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BBD05AF-1CD8-456E-96FF-2B1D6D5180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A74EFA-A773-4AC5-ABFB-2AC288468B28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BBD05AF-1CD8-456E-96FF-2B1D6D5180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A74EFA-A773-4AC5-ABFB-2AC288468B28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BBD05AF-1CD8-456E-96FF-2B1D6D5180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A74EFA-A773-4AC5-ABFB-2AC288468B28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BBD05AF-1CD8-456E-96FF-2B1D6D5180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nice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nice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nice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7CA74EFA-A773-4AC5-ABFB-2AC288468B28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7BBD05AF-1CD8-456E-96FF-2B1D6D5180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A74EFA-A773-4AC5-ABFB-2AC288468B28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BBD05AF-1CD8-456E-96FF-2B1D6D5180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A74EFA-A773-4AC5-ABFB-2AC288468B28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BBD05AF-1CD8-456E-96FF-2B1D6D5180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7CA74EFA-A773-4AC5-ABFB-2AC288468B28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7BBD05AF-1CD8-456E-96FF-2B1D6D5180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11560" y="1412776"/>
            <a:ext cx="77768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Technika obsluhy – Dělení míchaných nápojů</a:t>
            </a:r>
            <a:endParaRPr lang="cs-CZ" sz="2000" b="1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05736898"/>
              </p:ext>
            </p:extLst>
          </p:nvPr>
        </p:nvGraphicFramePr>
        <p:xfrm>
          <a:off x="251520" y="1916832"/>
          <a:ext cx="8654855" cy="403371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97451"/>
                <a:gridCol w="6657404"/>
              </a:tblGrid>
              <a:tr h="26673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Mgr. Ivana</a:t>
                      </a:r>
                      <a:r>
                        <a:rPr lang="cs-CZ" sz="1000" baseline="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Hašová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III/2</a:t>
                      </a:r>
                      <a:r>
                        <a:rPr lang="cs-CZ" sz="1000" baseline="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– inovace a zkvalitnění výuky  prostřednictvím  ICT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000" dirty="0" err="1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1000" dirty="0" smtClean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TeO.1214.2F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Odborné vzdělávání 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Bary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Technika</a:t>
                      </a:r>
                      <a:r>
                        <a:rPr lang="cs-CZ" sz="1000" baseline="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obsluhy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aseline="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Druhy míchaných nápojů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0052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1000" dirty="0" smtClean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04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Prezentace </a:t>
                      </a:r>
                      <a:r>
                        <a:rPr lang="cs-CZ" sz="1000" dirty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komplexně seznamuje žáky </a:t>
                      </a: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jak</a:t>
                      </a:r>
                      <a:r>
                        <a:rPr lang="cs-CZ" sz="1000" baseline="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 můžeme dělit míchané nápoje. Vysvětlení  pojmů a definic.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635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396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latin typeface="Arial CE" pitchFamily="34" charset="-18"/>
                        </a:rPr>
                        <a:t>Báze,modifikátor</a:t>
                      </a:r>
                      <a:endParaRPr lang="cs-CZ" sz="1000" dirty="0">
                        <a:solidFill>
                          <a:schemeClr val="bg2"/>
                        </a:solidFill>
                        <a:latin typeface="Arial CE" pitchFamily="34" charset="-18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6940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 vytvoření – 1</a:t>
                      </a:r>
                      <a:r>
                        <a:rPr lang="cs-CZ" sz="1000" baseline="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 </a:t>
                      </a: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3.</a:t>
                      </a:r>
                      <a:r>
                        <a:rPr lang="cs-CZ" sz="1000" baseline="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2013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23728" y="116632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0230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Rozdělení míchaných nápojů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3744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Hlediska dělení míšených nápojů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/>
              <a:t>Podle alkoholu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alkoholické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nealkoholické</a:t>
            </a:r>
          </a:p>
          <a:p>
            <a:r>
              <a:rPr lang="cs-CZ" b="1" dirty="0" smtClean="0"/>
              <a:t>Podle pozice v menu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aperitiv – </a:t>
            </a:r>
            <a:r>
              <a:rPr lang="cs-CZ" i="1" dirty="0" err="1" smtClean="0"/>
              <a:t>pre-dinner</a:t>
            </a:r>
            <a:r>
              <a:rPr lang="cs-CZ" i="1" dirty="0" smtClean="0"/>
              <a:t> , </a:t>
            </a:r>
            <a:r>
              <a:rPr lang="cs-CZ" i="1" dirty="0" err="1" smtClean="0"/>
              <a:t>before-dinner</a:t>
            </a:r>
            <a:endParaRPr lang="cs-CZ" i="1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d</a:t>
            </a:r>
            <a:r>
              <a:rPr lang="cs-CZ" dirty="0" smtClean="0"/>
              <a:t>igestiv – </a:t>
            </a:r>
            <a:r>
              <a:rPr lang="cs-CZ" i="1" dirty="0" err="1" smtClean="0"/>
              <a:t>after-dinner</a:t>
            </a:r>
            <a:r>
              <a:rPr lang="cs-CZ" i="1" dirty="0" smtClean="0"/>
              <a:t> </a:t>
            </a:r>
            <a:r>
              <a:rPr lang="cs-CZ" i="1" dirty="0" err="1" smtClean="0"/>
              <a:t>driks</a:t>
            </a:r>
            <a:endParaRPr lang="cs-CZ" i="1" dirty="0" smtClean="0"/>
          </a:p>
          <a:p>
            <a:r>
              <a:rPr lang="cs-CZ" b="1" dirty="0" smtClean="0"/>
              <a:t>Podle obsahu nápoje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err="1"/>
              <a:t>s</a:t>
            </a:r>
            <a:r>
              <a:rPr lang="cs-CZ" dirty="0" err="1" smtClean="0"/>
              <a:t>hort</a:t>
            </a:r>
            <a:r>
              <a:rPr lang="cs-CZ" dirty="0" smtClean="0"/>
              <a:t> </a:t>
            </a:r>
            <a:r>
              <a:rPr lang="cs-CZ" dirty="0" err="1" smtClean="0"/>
              <a:t>drinks</a:t>
            </a:r>
            <a:r>
              <a:rPr lang="cs-CZ" dirty="0" smtClean="0"/>
              <a:t> – 10 cl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medium – 20 cl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l</a:t>
            </a:r>
            <a:r>
              <a:rPr lang="cs-CZ" dirty="0" smtClean="0"/>
              <a:t>ong </a:t>
            </a:r>
            <a:r>
              <a:rPr lang="cs-CZ" dirty="0" err="1" smtClean="0"/>
              <a:t>driks</a:t>
            </a:r>
            <a:r>
              <a:rPr lang="cs-CZ" dirty="0" smtClean="0"/>
              <a:t> – 30 cl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dirty="0" smtClean="0"/>
          </a:p>
          <a:p>
            <a:pPr>
              <a:buFont typeface="Wingdings" panose="05000000000000000000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259899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/>
          </a:bodyPr>
          <a:lstStyle/>
          <a:p>
            <a:r>
              <a:rPr lang="cs-CZ" b="1" dirty="0" smtClean="0"/>
              <a:t>Podle teploty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s</a:t>
            </a:r>
            <a:r>
              <a:rPr lang="cs-CZ" dirty="0" smtClean="0"/>
              <a:t>tudené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zahrnují i podskupinu nepříliš tekuté       konzistence - </a:t>
            </a:r>
            <a:r>
              <a:rPr lang="cs-CZ" i="1" dirty="0" err="1" smtClean="0"/>
              <a:t>frozen</a:t>
            </a:r>
            <a:endParaRPr lang="cs-CZ" i="1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teplé nápoje - hot </a:t>
            </a:r>
            <a:r>
              <a:rPr lang="cs-CZ" dirty="0" err="1" smtClean="0"/>
              <a:t>drinks</a:t>
            </a:r>
            <a:endParaRPr lang="cs-CZ" dirty="0" smtClean="0"/>
          </a:p>
          <a:p>
            <a:r>
              <a:rPr lang="cs-CZ" b="1" dirty="0" smtClean="0"/>
              <a:t>Podle obsahu cukru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s</a:t>
            </a:r>
            <a:r>
              <a:rPr lang="cs-CZ" dirty="0" smtClean="0"/>
              <a:t>uché – dry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p</a:t>
            </a:r>
            <a:r>
              <a:rPr lang="cs-CZ" dirty="0" smtClean="0"/>
              <a:t>olosuché – medium dry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s</a:t>
            </a:r>
            <a:r>
              <a:rPr lang="cs-CZ" dirty="0" smtClean="0"/>
              <a:t>ladké - </a:t>
            </a:r>
            <a:r>
              <a:rPr lang="cs-CZ" dirty="0" err="1" smtClean="0"/>
              <a:t>sweet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42840045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b="1" dirty="0" smtClean="0"/>
              <a:t>Další dělení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Technologické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Báze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715577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Složení míchaného nápoje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3600" dirty="0" smtClean="0"/>
              <a:t>Báze – gin, vodka, rum, </a:t>
            </a:r>
            <a:r>
              <a:rPr lang="cs-CZ" sz="3600" dirty="0" err="1" smtClean="0"/>
              <a:t>tequila</a:t>
            </a:r>
            <a:r>
              <a:rPr lang="cs-CZ" sz="3600" dirty="0" smtClean="0"/>
              <a:t>, whisky, </a:t>
            </a:r>
            <a:r>
              <a:rPr lang="cs-CZ" sz="3600" dirty="0" err="1" smtClean="0"/>
              <a:t>brendy</a:t>
            </a:r>
            <a:r>
              <a:rPr lang="cs-CZ" sz="3600" dirty="0" smtClean="0"/>
              <a:t>. Bázi může tvořit i fortifikovaná vína, kořeněná vína, šumivá vína, likéry, může bát i pivo.</a:t>
            </a:r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cs-CZ" sz="3600" dirty="0"/>
              <a:t> </a:t>
            </a:r>
            <a:r>
              <a:rPr lang="cs-CZ" sz="3600" dirty="0" smtClean="0"/>
              <a:t>Báze tvoří 50 % až 70 % nápoje</a:t>
            </a:r>
          </a:p>
          <a:p>
            <a:pPr marL="514350" indent="-514350">
              <a:buFont typeface="+mj-lt"/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823487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Složení míchaného nápoje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arenR" startAt="2"/>
            </a:pPr>
            <a:r>
              <a:rPr lang="cs-CZ" dirty="0" smtClean="0"/>
              <a:t>Modifikátor – chuťová specifikace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Jako modifikátor můžeme použít: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vermuty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džusy a ovocné šťávy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cukr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smetana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vejce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cs-CZ" dirty="0" smtClean="0"/>
              <a:t>Modifikátory při tvorbě nápoje můžeme kombinovat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anose="05000000000000000000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691234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Složení míchaného nápoje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3) Třetí složka nápoje ovlivní vůni, chuť a barvu.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dirty="0" smtClean="0"/>
              <a:t>Většinou se dávkuje ve střicích a kapkách.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dirty="0" smtClean="0"/>
              <a:t>Můžeme zde zahrnout i zdobící části např. oliva Martini koktejl. Host tuto ozdobu během konzumace dle svého uvážení sní.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077820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Dělení míšených nápojů podle technologického postupu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4000" dirty="0"/>
              <a:t> </a:t>
            </a:r>
            <a:r>
              <a:rPr lang="cs-CZ" sz="4000" dirty="0" smtClean="0"/>
              <a:t>míchané nápoje může rozdělit do jednotlivých skupin podle techniky přípravy a charakteristických složek pro danou skupinu nápojů</a:t>
            </a:r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688976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BOWLE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Připravují se ve speciální nádobě – terině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Jedna složka je sycena oxidem uhličitým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Ovoce nebo zelenina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Chuť je ovlivněna likérem nebo bylinami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090933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BUCKS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Bázi tvoří jakýkoliv alkohol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Citrónová šťáva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Zázvorová limonáda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652635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COBBLERS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Ovoce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Drcený led na fixaci ovoce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Alkohol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Pro servis zakládáme moučníkovou vidličku nebo lžičku a slámku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734781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COCTAILS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Obsah okolo 7 cl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Sklenice koktejlka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Připravují se v míchací sklenici, šejkru, džbánu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59297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COLLINSES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Servírují se v </a:t>
            </a:r>
            <a:r>
              <a:rPr lang="cs-CZ" dirty="0" err="1" smtClean="0"/>
              <a:t>tamblerech</a:t>
            </a:r>
            <a:r>
              <a:rPr lang="cs-CZ" dirty="0" smtClean="0"/>
              <a:t> o obsahu 30 cl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Suroviny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dirty="0" smtClean="0"/>
              <a:t>  citrónová šťáva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dirty="0" smtClean="0"/>
              <a:t> cukrový sirup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dirty="0"/>
              <a:t> </a:t>
            </a:r>
            <a:r>
              <a:rPr lang="cs-CZ" dirty="0" smtClean="0"/>
              <a:t>dolévá se sodovkou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dirty="0"/>
              <a:t> </a:t>
            </a:r>
            <a:r>
              <a:rPr lang="cs-CZ" dirty="0" smtClean="0"/>
              <a:t>promíchat barovou lžičkou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dirty="0" smtClean="0"/>
              <a:t>Ozdoba – plátky citrusů a třešní</a:t>
            </a:r>
          </a:p>
          <a:p>
            <a:pPr>
              <a:buFont typeface="Wingdings" panose="05000000000000000000" pitchFamily="2" charset="2"/>
              <a:buChar char="ü"/>
            </a:pPr>
            <a:endParaRPr lang="cs-CZ" dirty="0" smtClean="0"/>
          </a:p>
          <a:p>
            <a:pPr>
              <a:buFont typeface="Wingdings" panose="05000000000000000000" pitchFamily="2" charset="2"/>
              <a:buChar char="Ø"/>
            </a:pPr>
            <a:endParaRPr lang="cs-CZ" dirty="0" smtClean="0"/>
          </a:p>
          <a:p>
            <a:pPr>
              <a:buFont typeface="Wingdings" panose="05000000000000000000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550084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COOLERS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Servírujeme ve velkých </a:t>
            </a:r>
            <a:r>
              <a:rPr lang="cs-CZ" dirty="0" err="1" smtClean="0"/>
              <a:t>tamblerech</a:t>
            </a:r>
            <a:endParaRPr lang="cs-CZ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Do sklenice nejprve vložíme spirálu z citrusu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Spirála přesahuje okraj sklenice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Přidáme kostky ledu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Báze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Sycený nealkoholický nápoj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500167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CRUSTAS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Servírujeme ve středně velikých sklenicích na víno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Opatří se cukrovou krustou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Vložíme spirálu z citronu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Suroviny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dirty="0"/>
              <a:t> </a:t>
            </a:r>
            <a:r>
              <a:rPr lang="cs-CZ" dirty="0" smtClean="0"/>
              <a:t>1 díl cukrového sirupu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dirty="0" smtClean="0"/>
              <a:t>2 díly citronové šťávy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dirty="0" smtClean="0"/>
              <a:t>1 – 2 střiky </a:t>
            </a:r>
            <a:r>
              <a:rPr lang="cs-CZ" dirty="0" err="1" smtClean="0"/>
              <a:t>maraschina</a:t>
            </a:r>
            <a:endParaRPr lang="cs-CZ" dirty="0" smtClean="0"/>
          </a:p>
          <a:p>
            <a:pPr>
              <a:buFont typeface="Wingdings" panose="05000000000000000000" pitchFamily="2" charset="2"/>
              <a:buChar char="ü"/>
            </a:pPr>
            <a:r>
              <a:rPr lang="cs-CZ" dirty="0" smtClean="0"/>
              <a:t>4 – 8 dílů lihoviny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024922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FANCY DRINKS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Takto se označují nápoje, které nemůžeme zařadit do žádné kategorie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Jsou to nápoje z různých barmanských soutěží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Při přípravě nápoje projevuje kreativita barmana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563382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FIXES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Servis v malých </a:t>
            </a:r>
            <a:r>
              <a:rPr lang="cs-CZ" dirty="0" err="1" smtClean="0"/>
              <a:t>tamblerech</a:t>
            </a:r>
            <a:endParaRPr lang="cs-CZ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Sklenice se naplní vločkovým ledem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Suroviny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dirty="0" smtClean="0"/>
              <a:t> Sherry </a:t>
            </a:r>
            <a:r>
              <a:rPr lang="cs-CZ" dirty="0"/>
              <a:t>b</a:t>
            </a:r>
            <a:r>
              <a:rPr lang="cs-CZ" dirty="0" smtClean="0"/>
              <a:t>randy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dirty="0" smtClean="0"/>
              <a:t>citronová šťáva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dirty="0" smtClean="0"/>
              <a:t>lihovina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4464244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FIZZES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Připravují se v šejkru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Servírují se v </a:t>
            </a:r>
            <a:r>
              <a:rPr lang="cs-CZ" dirty="0" err="1" smtClean="0"/>
              <a:t>tamblerech</a:t>
            </a:r>
            <a:endParaRPr lang="cs-CZ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Dolévají se nápojem obsahující oxid uhličitý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Suroviny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dirty="0" smtClean="0"/>
              <a:t>Cukrový sirup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dirty="0" smtClean="0"/>
              <a:t>Citronová šťáva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dirty="0" smtClean="0"/>
              <a:t>Lihovina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anose="05000000000000000000" pitchFamily="2" charset="2"/>
              <a:buChar char="Ø"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519968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FLIPS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Tyto nápoje obsahují žloutek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Servírují se ve </a:t>
            </a:r>
            <a:r>
              <a:rPr lang="cs-CZ" dirty="0" err="1" smtClean="0"/>
              <a:t>flipovém</a:t>
            </a:r>
            <a:r>
              <a:rPr lang="cs-CZ" dirty="0" smtClean="0"/>
              <a:t> poháru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Před servisem nad nápojem </a:t>
            </a:r>
            <a:r>
              <a:rPr lang="cs-CZ" dirty="0" err="1" smtClean="0"/>
              <a:t>sestrouhneme</a:t>
            </a:r>
            <a:r>
              <a:rPr lang="cs-CZ" dirty="0" smtClean="0"/>
              <a:t> </a:t>
            </a:r>
            <a:r>
              <a:rPr lang="cs-CZ" dirty="0" smtClean="0"/>
              <a:t>muškátový oříšek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4839815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FRAPÉS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Servírujeme ve sklenicích na šumivé víno nebo koktejlové sklenici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Sklenice se naplní drceným ledem, který se zaleje lihovinou nebo likérem.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Servírujeme se lžičkou a sacím brčkem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7660827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GROGS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Teplé míchané nápoje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Připravují se v nádobě z varného skla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Suroviny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dirty="0" smtClean="0"/>
              <a:t>Cukr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dirty="0" smtClean="0"/>
              <a:t>Citronová šťáva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dirty="0" smtClean="0"/>
              <a:t>Lihovina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dirty="0" smtClean="0"/>
              <a:t>voda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3556022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HIGHBALLS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Dlouhé míchané nápoje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Suroviny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dirty="0" smtClean="0"/>
              <a:t>Lihovina nebo fortifikované víno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dirty="0" smtClean="0"/>
              <a:t>Nápoj sycený oxidem uhličitým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dirty="0" smtClean="0"/>
              <a:t>Barvící nebo ochucující složku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Nesmí obsahovat citrusovou šťávu</a:t>
            </a:r>
          </a:p>
          <a:p>
            <a:pPr>
              <a:buFont typeface="Wingdings" panose="05000000000000000000" pitchFamily="2" charset="2"/>
              <a:buChar char="ü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6946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JULEPS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Dominantu tohoto nápoje tvoří máta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Podáváme ve stříbrném džbánečku s ouškem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Suroviny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dirty="0" smtClean="0"/>
              <a:t>Mátové lístky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dirty="0" smtClean="0"/>
              <a:t>Cukrový sirup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dirty="0" smtClean="0"/>
              <a:t>Lihovina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dirty="0" smtClean="0"/>
              <a:t>Mátu před servisem pocukrovat moučkovým cukrem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9267493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MILK-SHAKES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Nealkoholické nápoje, které se připravují v šejkru nebo v mixéru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Pro přípravu použijeme asi 15 cl mléka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Servírujeme v </a:t>
            </a:r>
            <a:r>
              <a:rPr lang="cs-CZ" dirty="0" err="1" smtClean="0"/>
              <a:t>tambleru</a:t>
            </a:r>
            <a:endParaRPr lang="cs-CZ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Před servisem nad nápojem </a:t>
            </a:r>
            <a:r>
              <a:rPr lang="cs-CZ" dirty="0" err="1" smtClean="0"/>
              <a:t>sestrouhneme</a:t>
            </a:r>
            <a:r>
              <a:rPr lang="cs-CZ" dirty="0" smtClean="0"/>
              <a:t> </a:t>
            </a:r>
            <a:r>
              <a:rPr lang="cs-CZ" dirty="0" smtClean="0"/>
              <a:t>muškátový oříšek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2678826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POUSSE - CAFÉS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Servírují se ve speciálních skleničkách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Suroviny se vrství podle hustoty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anose="05000000000000000000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3749034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PUNCHES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Mohou být teplé i studené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Suroviny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dirty="0" smtClean="0"/>
              <a:t>Ovoce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dirty="0" smtClean="0"/>
              <a:t>Ovocné šťávy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dirty="0" smtClean="0"/>
              <a:t>Vína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dirty="0" smtClean="0"/>
              <a:t>Lihoviny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dirty="0" smtClean="0"/>
              <a:t>Koření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4706655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SHOOTERS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Tyto nápoje jsou podobné </a:t>
            </a:r>
            <a:r>
              <a:rPr lang="cs-CZ" dirty="0" err="1" smtClean="0"/>
              <a:t>pousse-cafés</a:t>
            </a:r>
            <a:r>
              <a:rPr lang="cs-CZ" dirty="0" smtClean="0"/>
              <a:t>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Připravují se sklenic o obsahu do 5 cl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Pijí se naráz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Mohou se vrstvit do sklenice nebo připravovat v míchacích médiích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5936172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SHRUBS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Suroviny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dirty="0" smtClean="0"/>
              <a:t>Ovocná šťáva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dirty="0" smtClean="0"/>
              <a:t>Cukr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dirty="0" smtClean="0"/>
              <a:t>Lihovina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dirty="0" smtClean="0"/>
              <a:t>nápoj můžeme uložit několik dní do dubového soudku nebo kameninového džbánku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Před servisem ředíme vodou a fortifikujeme koňakem nebo rumem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7506125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SORBETS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Servírujeme v miskách na šumivé víno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Sklenice se naplní do dvou třetin ledem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Ozdobíme ovocem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Přidáme lihovinu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Led můžeme nahradit zmrzlinou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55602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SOURS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Servírujeme ve flétnách nebo v koktejlových sklenicích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V šejkru promícháme citrusové šťávy, cukrový sirup a lihovinu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Ozdoba – řezy citrusů, koktejlová třešeň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182698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Jaká jsou hlediska pro dělení míchaných nápojů?</a:t>
            </a:r>
          </a:p>
          <a:p>
            <a:r>
              <a:rPr lang="cs-CZ" dirty="0" smtClean="0"/>
              <a:t>Z jakých částí se skládá míchaný nápoj?</a:t>
            </a:r>
          </a:p>
          <a:p>
            <a:r>
              <a:rPr lang="cs-CZ" dirty="0" smtClean="0"/>
              <a:t>Co můžeme použít jako bázi?</a:t>
            </a:r>
          </a:p>
          <a:p>
            <a:r>
              <a:rPr lang="cs-CZ" dirty="0" smtClean="0"/>
              <a:t>Co může použít modifikátor?</a:t>
            </a:r>
          </a:p>
          <a:p>
            <a:r>
              <a:rPr lang="cs-CZ" dirty="0" smtClean="0"/>
              <a:t>Uveď příklady dělení míchaných nápojů podle technologického postupu.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6968074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Mikšovic, A., </a:t>
            </a:r>
            <a:r>
              <a:rPr lang="cs-CZ" i="1" dirty="0" smtClean="0"/>
              <a:t>Bar. </a:t>
            </a:r>
            <a:r>
              <a:rPr lang="cs-CZ" dirty="0" smtClean="0"/>
              <a:t>Praha: CONSOFF,S.R.O.,2009.</a:t>
            </a:r>
          </a:p>
          <a:p>
            <a:pPr>
              <a:buNone/>
            </a:pPr>
            <a:r>
              <a:rPr lang="cs-CZ" dirty="0" smtClean="0"/>
              <a:t>   ISBN 978-80-254-3983-8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3847196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Vlastní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4F6128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151</TotalTime>
  <Words>853</Words>
  <Application>Microsoft Office PowerPoint</Application>
  <PresentationFormat>Předvádění na obrazovce (4:3)</PresentationFormat>
  <Paragraphs>215</Paragraphs>
  <Slides>33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34" baseType="lpstr">
      <vt:lpstr>Metro</vt:lpstr>
      <vt:lpstr>Snímek 1</vt:lpstr>
      <vt:lpstr>Rozdělení míchaných nápojů</vt:lpstr>
      <vt:lpstr>Hlediska dělení míšených nápojů</vt:lpstr>
      <vt:lpstr>Snímek 4</vt:lpstr>
      <vt:lpstr>Snímek 5</vt:lpstr>
      <vt:lpstr>Složení míchaného nápoje</vt:lpstr>
      <vt:lpstr>Složení míchaného nápoje</vt:lpstr>
      <vt:lpstr>Složení míchaného nápoje</vt:lpstr>
      <vt:lpstr>Dělení míšených nápojů podle technologického postupu</vt:lpstr>
      <vt:lpstr>BOWLE</vt:lpstr>
      <vt:lpstr>BUCKS</vt:lpstr>
      <vt:lpstr>COBBLERS</vt:lpstr>
      <vt:lpstr>COCTAILS</vt:lpstr>
      <vt:lpstr>COLLINSES</vt:lpstr>
      <vt:lpstr>COOLERS</vt:lpstr>
      <vt:lpstr>CRUSTAS</vt:lpstr>
      <vt:lpstr>FANCY DRINKS</vt:lpstr>
      <vt:lpstr>FIXES</vt:lpstr>
      <vt:lpstr>FIZZES</vt:lpstr>
      <vt:lpstr>FLIPS</vt:lpstr>
      <vt:lpstr>FRAPÉS</vt:lpstr>
      <vt:lpstr>GROGS</vt:lpstr>
      <vt:lpstr>HIGHBALLS</vt:lpstr>
      <vt:lpstr>JULEPS</vt:lpstr>
      <vt:lpstr>MILK-SHAKES</vt:lpstr>
      <vt:lpstr>POUSSE - CAFÉS</vt:lpstr>
      <vt:lpstr>PUNCHES</vt:lpstr>
      <vt:lpstr>SHOOTERS</vt:lpstr>
      <vt:lpstr>SHRUBS</vt:lpstr>
      <vt:lpstr>SORBETS</vt:lpstr>
      <vt:lpstr>SOURS</vt:lpstr>
      <vt:lpstr>Úkoly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Rozdělení míchaných nápojů</dc:title>
  <dc:creator>asus</dc:creator>
  <cp:lastModifiedBy>Dum</cp:lastModifiedBy>
  <cp:revision>19</cp:revision>
  <dcterms:created xsi:type="dcterms:W3CDTF">2014-02-09T16:15:47Z</dcterms:created>
  <dcterms:modified xsi:type="dcterms:W3CDTF">2014-06-14T10:06:24Z</dcterms:modified>
</cp:coreProperties>
</file>