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0" r:id="rId2"/>
    <p:sldId id="256" r:id="rId3"/>
    <p:sldId id="257" r:id="rId4"/>
    <p:sldId id="258" r:id="rId5"/>
    <p:sldId id="266" r:id="rId6"/>
    <p:sldId id="267" r:id="rId7"/>
    <p:sldId id="259" r:id="rId8"/>
    <p:sldId id="260" r:id="rId9"/>
    <p:sldId id="261" r:id="rId10"/>
    <p:sldId id="265" r:id="rId11"/>
    <p:sldId id="262" r:id="rId12"/>
    <p:sldId id="263" r:id="rId13"/>
    <p:sldId id="264" r:id="rId14"/>
    <p:sldId id="271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00232" y="1214422"/>
            <a:ext cx="5624522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Gastronomická pravidla</a:t>
            </a:r>
            <a:endParaRPr lang="cs-CZ" sz="20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50642611"/>
              </p:ext>
            </p:extLst>
          </p:nvPr>
        </p:nvGraphicFramePr>
        <p:xfrm>
          <a:off x="714348" y="2000243"/>
          <a:ext cx="7966796" cy="48577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4240"/>
                <a:gridCol w="6142556"/>
              </a:tblGrid>
              <a:tr h="7484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Andrea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Mišurcová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TEO.1215.2B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Služby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pravidla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 kontrolní otázky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8018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žáky s 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gastronomickými pravidly při sestavování jídelních lístků a menu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3091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452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Gastronomická pravidla, menu, jídelní lístek, pravidla moderní výživy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  <a:tr h="2314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28.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02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4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332656"/>
            <a:ext cx="5394960" cy="12039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Mišurcová</a:t>
            </a:r>
            <a:r>
              <a:rPr lang="cs-CZ" dirty="0" smtClean="0"/>
              <a:t> Andrea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Gastronomická pravidla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966" y="1268760"/>
            <a:ext cx="9117034" cy="558924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Jde především o ustálený soubor zvyklostí a pravidel při podávání jídel a nápojů, při stolování   </a:t>
            </a:r>
          </a:p>
          <a:p>
            <a:pPr lvl="0"/>
            <a:r>
              <a:rPr lang="cs-CZ" dirty="0" smtClean="0"/>
              <a:t>Tyto zvyklosti se mohou odlišovat podle národních tradic, náboženství či jiných specifických potřeb strávníka </a:t>
            </a:r>
          </a:p>
          <a:p>
            <a:pPr lvl="0"/>
            <a:r>
              <a:rPr lang="cs-CZ" dirty="0" smtClean="0"/>
              <a:t>Evropským stravovacím zvyklostem dala základ francouzská kuchyně od 19. století </a:t>
            </a:r>
          </a:p>
          <a:p>
            <a:endParaRPr lang="cs-CZ" dirty="0" smtClean="0"/>
          </a:p>
          <a:p>
            <a:r>
              <a:rPr lang="cs-CZ" dirty="0" smtClean="0"/>
              <a:t>Moderní gastronomie respektuje: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pravidla moderní výživy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hlediska energetické a biologické hodnoty podávaných pokrmů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Gastronomická pravidla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JL se sestavují tak</a:t>
            </a:r>
            <a:r>
              <a:rPr lang="cs-CZ" sz="3600" dirty="0" smtClean="0"/>
              <a:t>, aby </a:t>
            </a:r>
            <a:r>
              <a:rPr lang="cs-CZ" sz="3600" dirty="0" smtClean="0"/>
              <a:t>byly zastoupeny všechny živiny</a:t>
            </a:r>
          </a:p>
          <a:p>
            <a:r>
              <a:rPr lang="cs-CZ" sz="3600" dirty="0" smtClean="0"/>
              <a:t>Nejprve se zařazují jídla </a:t>
            </a:r>
            <a:r>
              <a:rPr lang="cs-CZ" sz="3600" dirty="0" smtClean="0"/>
              <a:t>slaná, </a:t>
            </a:r>
            <a:r>
              <a:rPr lang="cs-CZ" sz="3600" dirty="0" smtClean="0"/>
              <a:t>pak sladká</a:t>
            </a:r>
          </a:p>
          <a:p>
            <a:r>
              <a:rPr lang="cs-CZ" sz="3600" dirty="0" smtClean="0"/>
              <a:t>Jídla musí být </a:t>
            </a:r>
            <a:r>
              <a:rPr lang="cs-CZ" sz="3600" dirty="0" smtClean="0"/>
              <a:t>pestrá, </a:t>
            </a:r>
            <a:r>
              <a:rPr lang="cs-CZ" sz="3600" dirty="0" smtClean="0"/>
              <a:t>jejich kombinace rozmanitá</a:t>
            </a:r>
          </a:p>
          <a:p>
            <a:r>
              <a:rPr lang="cs-CZ" sz="3600" dirty="0" smtClean="0"/>
              <a:t>Využívají se rozmanité technologické úpravy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při sestavování JL a NL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700" y="1516945"/>
            <a:ext cx="9121299" cy="5334000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je to využívání, zařazování a kombinace všech druhů mas na jídelním lístku v tomto pořadí: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          hovězí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          telecí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          vepřové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          skopové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          vnitřnosti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          ryby, drůbež, zvěřina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4000"/>
            <a:ext cx="9144000" cy="5334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je to využívání, zařazování a kombinace všech tepelných úprav na jídelním lístku v tomto pořadí: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          vaření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         zadělávání 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          dušení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          pečení všemi způsoby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          smažení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          zapékání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Dbáme na různost příloh</a:t>
            </a:r>
          </a:p>
          <a:p>
            <a:endParaRPr lang="cs-CZ" sz="3200" dirty="0" smtClean="0"/>
          </a:p>
          <a:p>
            <a:r>
              <a:rPr lang="cs-CZ" sz="3200" dirty="0" smtClean="0"/>
              <a:t>Jídla se vhodně doplňují saláty a kompoty</a:t>
            </a:r>
          </a:p>
          <a:p>
            <a:endParaRPr lang="cs-CZ" sz="3200" dirty="0" smtClean="0"/>
          </a:p>
          <a:p>
            <a:r>
              <a:rPr lang="cs-CZ" sz="3200" dirty="0" smtClean="0"/>
              <a:t>Podle ročního období zařazujeme sezónní jídla</a:t>
            </a:r>
          </a:p>
          <a:p>
            <a:endParaRPr lang="cs-CZ" sz="3200" dirty="0" smtClean="0"/>
          </a:p>
          <a:p>
            <a:r>
              <a:rPr lang="cs-CZ" sz="3200" dirty="0" smtClean="0"/>
              <a:t>U nápojů se postupuje od méně alkoholických k více alkoholickým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24000"/>
            <a:ext cx="8507288" cy="5334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 menu se nemá opakovat: 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Stejná surovina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Stejný způsob úpravy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Stejné přílohy- výjimka brambory v různých úpravách </a:t>
            </a:r>
          </a:p>
          <a:p>
            <a:pPr>
              <a:buFont typeface="Wingdings" pitchFamily="2" charset="2"/>
              <a:buChar char="ü"/>
            </a:pPr>
            <a:endParaRPr lang="cs-CZ" sz="3200" dirty="0" smtClean="0"/>
          </a:p>
          <a:p>
            <a:r>
              <a:rPr lang="cs-CZ" sz="3200" dirty="0" smtClean="0"/>
              <a:t>Dodržuje se pravidlo sezónnosti (Vánoce, Velikonoce, léto, podzim)  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PRO SESTAVOVÁNÍ MENU: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9144000" cy="64294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Slavnostní menu se sestavuje pro celou společnost jednotně, má být pestré, originální</a:t>
            </a:r>
          </a:p>
          <a:p>
            <a:pPr>
              <a:buNone/>
            </a:pPr>
            <a:r>
              <a:rPr lang="cs-CZ" sz="3200" dirty="0" smtClean="0"/>
              <a:t>Zohledňujeme :</a:t>
            </a:r>
          </a:p>
          <a:p>
            <a:r>
              <a:rPr lang="cs-CZ" sz="3200" dirty="0" smtClean="0"/>
              <a:t>požadavky, finanční možnosti a představy hostitele</a:t>
            </a:r>
          </a:p>
          <a:p>
            <a:r>
              <a:rPr lang="cs-CZ" sz="3200" dirty="0" smtClean="0"/>
              <a:t>Počet osob a z toho vyplývající technické nároky</a:t>
            </a:r>
          </a:p>
          <a:p>
            <a:r>
              <a:rPr lang="cs-CZ" sz="3200" dirty="0" smtClean="0"/>
              <a:t>Dobu podávání</a:t>
            </a:r>
          </a:p>
          <a:p>
            <a:r>
              <a:rPr lang="cs-CZ" sz="3200" dirty="0" smtClean="0"/>
              <a:t>Složení hostů – věk, povolání, stáří, národnost, náboženství</a:t>
            </a:r>
          </a:p>
          <a:p>
            <a:endParaRPr lang="cs-CZ" sz="3200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1384"/>
            <a:ext cx="9144000" cy="5334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Studený předkrm – pestrý, nápoj nezařazujeme</a:t>
            </a:r>
          </a:p>
          <a:p>
            <a:r>
              <a:rPr lang="cs-CZ" sz="3200" dirty="0" smtClean="0"/>
              <a:t>Polévka nemá být vydatná, podáváme menší množství</a:t>
            </a:r>
          </a:p>
          <a:p>
            <a:r>
              <a:rPr lang="cs-CZ" sz="3200" dirty="0" smtClean="0"/>
              <a:t>K polévkám zařazujeme pivo, nebo minerálku</a:t>
            </a:r>
          </a:p>
          <a:p>
            <a:endParaRPr lang="cs-CZ" sz="3200" dirty="0" smtClean="0"/>
          </a:p>
          <a:p>
            <a:r>
              <a:rPr lang="cs-CZ" sz="3200" dirty="0" smtClean="0"/>
              <a:t>K teplým předkrmům (zpravidla ryba- nepovažuje se pro malou vydatnost za hlavní chod) - zařazujeme bílé víno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544522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Hlavní chod- pouze jeden, je vrcholem menu, zařazujeme 2 přílohy (1 studená, 2. teplá) </a:t>
            </a:r>
          </a:p>
          <a:p>
            <a:r>
              <a:rPr lang="cs-CZ" sz="2800" dirty="0" smtClean="0"/>
              <a:t>K hlavnímu chodu zařazujeme nápoj dle barvy masa </a:t>
            </a:r>
          </a:p>
          <a:p>
            <a:endParaRPr lang="cs-CZ" sz="2800" dirty="0" smtClean="0"/>
          </a:p>
          <a:p>
            <a:r>
              <a:rPr lang="cs-CZ" sz="2800" dirty="0" smtClean="0"/>
              <a:t>Ke světlým masům (telecí, přírodní vepřové, ryby, drůbež) podáváme bílé víno</a:t>
            </a:r>
          </a:p>
          <a:p>
            <a:endParaRPr lang="cs-CZ" sz="2800" dirty="0" smtClean="0"/>
          </a:p>
          <a:p>
            <a:r>
              <a:rPr lang="cs-CZ" sz="2800" dirty="0" smtClean="0"/>
              <a:t>K tmavým masům (hovězí, skopové, zvěřina) zařazujeme červené víno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080" y="1492231"/>
            <a:ext cx="8686800" cy="5334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 tvrdým sýrům, k sýrům s bílou  plísní zařazujeme bílé víno</a:t>
            </a:r>
          </a:p>
          <a:p>
            <a:endParaRPr lang="cs-CZ" sz="3200" dirty="0" smtClean="0"/>
          </a:p>
          <a:p>
            <a:r>
              <a:rPr lang="cs-CZ" sz="3200" dirty="0" smtClean="0"/>
              <a:t>K plísňovým aromatickým sýrům zařazujeme červené víno</a:t>
            </a:r>
          </a:p>
          <a:p>
            <a:endParaRPr lang="cs-CZ" sz="3200" dirty="0" smtClean="0"/>
          </a:p>
          <a:p>
            <a:r>
              <a:rPr lang="cs-CZ" sz="3200" dirty="0" smtClean="0"/>
              <a:t>K moučníkům se doplňuje sladké dezertní víno, nebo šumivé víno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Aperitiv a káva se nepočítají jako chod</a:t>
            </a:r>
          </a:p>
          <a:p>
            <a:endParaRPr lang="cs-CZ" sz="3600" dirty="0" smtClean="0"/>
          </a:p>
          <a:p>
            <a:r>
              <a:rPr lang="cs-CZ" sz="3600" dirty="0" smtClean="0"/>
              <a:t>Nealkoholické nápoje se podávají na přání hosta 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znamenají gastronomická pravidla?</a:t>
            </a:r>
          </a:p>
          <a:p>
            <a:endParaRPr lang="cs-CZ" dirty="0" smtClean="0"/>
          </a:p>
          <a:p>
            <a:r>
              <a:rPr lang="cs-CZ" dirty="0" smtClean="0"/>
              <a:t>Kdy je využíváme?</a:t>
            </a:r>
            <a:endParaRPr lang="cs-CZ" smtClean="0"/>
          </a:p>
          <a:p>
            <a:endParaRPr lang="cs-CZ" dirty="0" smtClean="0"/>
          </a:p>
          <a:p>
            <a:r>
              <a:rPr lang="cs-CZ" dirty="0" smtClean="0"/>
              <a:t>Vyjmenuj pravidla pro sestavování  JL a menu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SALAČ, G. </a:t>
            </a:r>
            <a:r>
              <a:rPr lang="cs-CZ" i="1" dirty="0" smtClean="0"/>
              <a:t>Stolničení.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Fortuna, 1996. ISBN 80-7168-333-7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146</TotalTime>
  <Words>475</Words>
  <Application>Microsoft Office PowerPoint</Application>
  <PresentationFormat>Předvádění na obrazovce (4:3)</PresentationFormat>
  <Paragraphs>115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Gastronomická pravidla</vt:lpstr>
      <vt:lpstr>Gastronomická pravidla</vt:lpstr>
      <vt:lpstr>Gastronomická pravidla</vt:lpstr>
      <vt:lpstr>Zásady při sestavování JL a NL</vt:lpstr>
      <vt:lpstr>Zásady</vt:lpstr>
      <vt:lpstr>Zásady</vt:lpstr>
      <vt:lpstr>Zásady</vt:lpstr>
      <vt:lpstr>PRAVIDLA PRO SESTAVOVÁNÍ MENU:</vt:lpstr>
      <vt:lpstr>Pravidla </vt:lpstr>
      <vt:lpstr>Zásady</vt:lpstr>
      <vt:lpstr>Zásady</vt:lpstr>
      <vt:lpstr>Zásady</vt:lpstr>
      <vt:lpstr>Zásady</vt:lpstr>
      <vt:lpstr>Kontrolní otázky: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Gastronomická pravidla</dc:title>
  <dc:creator>Intel</dc:creator>
  <cp:lastModifiedBy>Dum</cp:lastModifiedBy>
  <cp:revision>24</cp:revision>
  <dcterms:created xsi:type="dcterms:W3CDTF">2013-03-14T09:27:24Z</dcterms:created>
  <dcterms:modified xsi:type="dcterms:W3CDTF">2014-06-14T10:02:59Z</dcterms:modified>
</cp:coreProperties>
</file>