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F26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81999-2A99-4A69-9BEC-CFBD59FDCDF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58C4-4FFE-43FB-8A01-E6F10CE36F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1565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81999-2A99-4A69-9BEC-CFBD59FDCDF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58C4-4FFE-43FB-8A01-E6F10CE36F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3704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81999-2A99-4A69-9BEC-CFBD59FDCDF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58C4-4FFE-43FB-8A01-E6F10CE36F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62762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81999-2A99-4A69-9BEC-CFBD59FDCDF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58C4-4FFE-43FB-8A01-E6F10CE36F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99592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81999-2A99-4A69-9BEC-CFBD59FDCDF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58C4-4FFE-43FB-8A01-E6F10CE36F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76765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81999-2A99-4A69-9BEC-CFBD59FDCDF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58C4-4FFE-43FB-8A01-E6F10CE36F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8001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81999-2A99-4A69-9BEC-CFBD59FDCDF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58C4-4FFE-43FB-8A01-E6F10CE36F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30019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81999-2A99-4A69-9BEC-CFBD59FDCDF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58C4-4FFE-43FB-8A01-E6F10CE36F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258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81999-2A99-4A69-9BEC-CFBD59FDCDF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58C4-4FFE-43FB-8A01-E6F10CE36F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451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81999-2A99-4A69-9BEC-CFBD59FDCDF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58C4-4FFE-43FB-8A01-E6F10CE36F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6120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81999-2A99-4A69-9BEC-CFBD59FDCDF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58C4-4FFE-43FB-8A01-E6F10CE36F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97826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A81999-2A99-4A69-9BEC-CFBD59FDCDF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4458C4-4FFE-43FB-8A01-E6F10CE36F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6783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83724305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Svatava Mlčochová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SPV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SPV.1303.1K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Společenská výchova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Společenské chování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seznamuje žáky s 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významem,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co je slušné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chování,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  dodržováním společenských pravidel chování.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Společenské - slušné chování, etiketa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29.8..2012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2314802" y="1484784"/>
            <a:ext cx="60736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Arial CE" pitchFamily="34" charset="0"/>
                <a:cs typeface="Arial CE" pitchFamily="34" charset="0"/>
              </a:rPr>
              <a:t>Společenská výchova – Takt, ohleduplnost, úcta k lidem</a:t>
            </a:r>
            <a:endParaRPr lang="cs-CZ" sz="1600" b="1" dirty="0">
              <a:latin typeface="Arial CE" pitchFamily="34" charset="0"/>
              <a:cs typeface="Arial CE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4520" y="116632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36324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5616624"/>
          </a:xfrm>
        </p:spPr>
        <p:txBody>
          <a:bodyPr>
            <a:normAutofit fontScale="90000"/>
          </a:bodyPr>
          <a:lstStyle/>
          <a:p>
            <a:r>
              <a:rPr lang="cs-CZ" sz="40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40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40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Takt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Ohleduplnost </a:t>
            </a:r>
            <a:b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Úcta k lidem</a:t>
            </a:r>
            <a:b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endParaRPr lang="cs-CZ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02898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390144"/>
            <a:ext cx="4631011" cy="3167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4392488"/>
          </a:xfrm>
        </p:spPr>
        <p:txBody>
          <a:bodyPr>
            <a:norm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TAKT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důležitou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složkou 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společenského styku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60867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8313" y="1659742"/>
            <a:ext cx="82296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Být taktní </a:t>
            </a: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znamená</a:t>
            </a: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umět se vžít </a:t>
            </a: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do situace 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toho, </a:t>
            </a: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 nímž jednáme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.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6369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12776"/>
            <a:ext cx="8229600" cy="4896544"/>
          </a:xfrm>
        </p:spPr>
        <p:txBody>
          <a:bodyPr>
            <a:normAutofit/>
          </a:bodyPr>
          <a:lstStyle/>
          <a:p>
            <a:pPr algn="l"/>
            <a:r>
              <a:rPr lang="pl-PL" sz="3600" b="1" dirty="0" smtClean="0">
                <a:latin typeface="Arial" pitchFamily="34" charset="0"/>
                <a:cs typeface="Arial" pitchFamily="34" charset="0"/>
              </a:rPr>
              <a:t>	Jednat s každou osobou tak, </a:t>
            </a:r>
            <a:br>
              <a:rPr lang="pl-PL" sz="3600" b="1" dirty="0" smtClean="0">
                <a:latin typeface="Arial" pitchFamily="34" charset="0"/>
                <a:cs typeface="Arial" pitchFamily="34" charset="0"/>
              </a:rPr>
            </a:br>
            <a:r>
              <a:rPr lang="pl-PL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pl-PL" sz="3600" b="1" dirty="0" smtClean="0">
                <a:latin typeface="Arial" pitchFamily="34" charset="0"/>
                <a:cs typeface="Arial" pitchFamily="34" charset="0"/>
              </a:rPr>
              <a:t>      </a:t>
            </a:r>
            <a:br>
              <a:rPr lang="pl-PL" sz="3600" b="1" dirty="0" smtClean="0">
                <a:latin typeface="Arial" pitchFamily="34" charset="0"/>
                <a:cs typeface="Arial" pitchFamily="34" charset="0"/>
              </a:rPr>
            </a:br>
            <a:r>
              <a:rPr lang="pl-PL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pl-PL" sz="3600" b="1" dirty="0" smtClean="0">
                <a:latin typeface="Arial" pitchFamily="34" charset="0"/>
                <a:cs typeface="Arial" pitchFamily="34" charset="0"/>
              </a:rPr>
              <a:t> 	jak bychom si my sami přáli, </a:t>
            </a:r>
            <a:br>
              <a:rPr lang="pl-PL" sz="3600" b="1" dirty="0" smtClean="0">
                <a:latin typeface="Arial" pitchFamily="34" charset="0"/>
                <a:cs typeface="Arial" pitchFamily="34" charset="0"/>
              </a:rPr>
            </a:br>
            <a:r>
              <a:rPr lang="pl-PL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pl-PL" sz="3600" b="1" dirty="0">
                <a:latin typeface="Arial" pitchFamily="34" charset="0"/>
                <a:cs typeface="Arial" pitchFamily="34" charset="0"/>
              </a:rPr>
            </a:br>
            <a:r>
              <a:rPr lang="pl-PL" sz="3600" b="1" dirty="0" smtClean="0">
                <a:latin typeface="Arial" pitchFamily="34" charset="0"/>
                <a:cs typeface="Arial" pitchFamily="34" charset="0"/>
              </a:rPr>
              <a:t>	aby za stejné</a:t>
            </a:r>
            <a:r>
              <a:rPr lang="pl-PL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pl-PL" sz="3600" b="1" dirty="0" smtClean="0">
                <a:latin typeface="Arial" pitchFamily="34" charset="0"/>
                <a:cs typeface="Arial" pitchFamily="34" charset="0"/>
              </a:rPr>
              <a:t>situace </a:t>
            </a:r>
            <a:br>
              <a:rPr lang="pl-PL" sz="3600" b="1" dirty="0" smtClean="0">
                <a:latin typeface="Arial" pitchFamily="34" charset="0"/>
                <a:cs typeface="Arial" pitchFamily="34" charset="0"/>
              </a:rPr>
            </a:br>
            <a:r>
              <a:rPr lang="pl-PL" sz="3600" b="1" dirty="0" smtClean="0">
                <a:latin typeface="Arial" pitchFamily="34" charset="0"/>
                <a:cs typeface="Arial" pitchFamily="34" charset="0"/>
              </a:rPr>
              <a:t>	</a:t>
            </a:r>
            <a:br>
              <a:rPr lang="pl-PL" sz="3600" b="1" dirty="0" smtClean="0">
                <a:latin typeface="Arial" pitchFamily="34" charset="0"/>
                <a:cs typeface="Arial" pitchFamily="34" charset="0"/>
              </a:rPr>
            </a:br>
            <a:r>
              <a:rPr lang="pl-PL" sz="3600" b="1" dirty="0">
                <a:latin typeface="Arial" pitchFamily="34" charset="0"/>
                <a:cs typeface="Arial" pitchFamily="34" charset="0"/>
              </a:rPr>
              <a:t>	</a:t>
            </a:r>
            <a:r>
              <a:rPr lang="pl-PL" sz="3600" b="1" dirty="0" smtClean="0">
                <a:latin typeface="Arial" pitchFamily="34" charset="0"/>
                <a:cs typeface="Arial" pitchFamily="34" charset="0"/>
              </a:rPr>
              <a:t>bylo jednáno s námi. </a:t>
            </a:r>
            <a:br>
              <a:rPr lang="pl-PL" sz="3600" b="1" dirty="0" smtClean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05388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56792"/>
            <a:ext cx="7108366" cy="39939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95204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412776"/>
            <a:ext cx="8229600" cy="504056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Taktní člověk dovede upozornit 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druhého na závadu 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 oblečení i chování tak, 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aby se jej nedotkl a neupozorňoval ostatní.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54161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802610"/>
            <a:ext cx="8064618" cy="53756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4702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12776"/>
            <a:ext cx="8229600" cy="5040560"/>
          </a:xfrm>
        </p:spPr>
        <p:txBody>
          <a:bodyPr>
            <a:normAutofit/>
          </a:bodyPr>
          <a:lstStyle/>
          <a:p>
            <a:pPr marL="571500" indent="-571500" algn="l">
              <a:buFont typeface="Wingdings" pitchFamily="2" charset="2"/>
              <a:buChar char="v"/>
            </a:pP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OHLEDUPLNOST</a:t>
            </a:r>
            <a:b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má být přirozenou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vlastností kulturního člověka. 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8151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412776"/>
            <a:ext cx="8640960" cy="5184576"/>
          </a:xfrm>
        </p:spPr>
        <p:txBody>
          <a:bodyPr>
            <a:noAutofit/>
          </a:bodyPr>
          <a:lstStyle/>
          <a:p>
            <a:pPr marL="571500" indent="-571500" algn="l">
              <a:buFont typeface="Wingdings" pitchFamily="2" charset="2"/>
              <a:buChar char="v"/>
            </a:pP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Ohleduplnost </a:t>
            </a:r>
            <a:b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můžeme projevovat vždy a všude: </a:t>
            </a: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doma</a:t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	v zaměstnání</a:t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	na ulici, v dopravních prostředcích,</a:t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	na místech zábavy a odpočinku...</a:t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8733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412776"/>
            <a:ext cx="8229600" cy="5112568"/>
          </a:xfrm>
        </p:spPr>
        <p:txBody>
          <a:bodyPr>
            <a:normAutofit fontScale="90000"/>
          </a:bodyPr>
          <a:lstStyle/>
          <a:p>
            <a:pPr marL="571500" indent="-571500" algn="l">
              <a:buFont typeface="Wingdings" pitchFamily="2" charset="2"/>
              <a:buChar char="v"/>
            </a:pP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ÚCTA K LIDEM </a:t>
            </a:r>
            <a:b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neznamená , že se budeme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chovat k lidem přehnaně uctivě a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	projevovat se poklonami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3527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12776"/>
            <a:ext cx="8229600" cy="5112568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V každém člověku najdeme něco, </a:t>
            </a:r>
            <a:b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pro co si ho můžeme vážit, </a:t>
            </a:r>
            <a:b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 čem je lepší než my a co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bychom se mohli od něj naučit.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7039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052736"/>
            <a:ext cx="5060128" cy="2860774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399744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887985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485905"/>
            <a:ext cx="3600400" cy="361230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96030" y="1412776"/>
            <a:ext cx="1811337" cy="1792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3528392"/>
          </a:xfrm>
        </p:spPr>
        <p:txBody>
          <a:bodyPr>
            <a:normAutofit/>
          </a:bodyPr>
          <a:lstStyle/>
          <a:p>
            <a:pPr marL="457200" indent="-457200" algn="l">
              <a:buClr>
                <a:srgbClr val="C00000"/>
              </a:buClr>
              <a:buFont typeface="Wingdings" pitchFamily="2" charset="2"/>
              <a:buChar char="Ø"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Jak by jsi taktně upozornil  osobu </a:t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na závadu na jeho oblečení ?</a:t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0131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24744"/>
            <a:ext cx="8229600" cy="4824536"/>
          </a:xfrm>
        </p:spPr>
        <p:txBody>
          <a:bodyPr>
            <a:normAutofit/>
          </a:bodyPr>
          <a:lstStyle/>
          <a:p>
            <a:pPr marL="571500" indent="-571500" algn="l">
              <a:buClr>
                <a:srgbClr val="C00000"/>
              </a:buClr>
              <a:buFont typeface="Wingdings" pitchFamily="2" charset="2"/>
              <a:buChar char="Ø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Popiš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situaci,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jak být ohleduplný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 dopravním prostředku,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na ulici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429000"/>
            <a:ext cx="4617318" cy="304084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glow rad="228600">
              <a:srgbClr val="C00000">
                <a:alpha val="40000"/>
              </a:srgbClr>
            </a:glow>
            <a:outerShdw dist="35921" dir="2700000" algn="ctr" rotWithShape="0">
              <a:schemeClr val="bg2"/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345975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284984"/>
            <a:ext cx="8229600" cy="3159224"/>
          </a:xfrm>
        </p:spPr>
        <p:txBody>
          <a:bodyPr>
            <a:normAutofit/>
          </a:bodyPr>
          <a:lstStyle/>
          <a:p>
            <a:pPr algn="l"/>
            <a:r>
              <a:rPr lang="cs-CZ" sz="1400" dirty="0">
                <a:latin typeface="Arial" pitchFamily="34" charset="0"/>
                <a:cs typeface="Arial" pitchFamily="34" charset="0"/>
              </a:rPr>
              <a:t>Použitá literatura:</a:t>
            </a:r>
            <a:br>
              <a:rPr lang="cs-CZ" sz="1400" dirty="0">
                <a:latin typeface="Arial" pitchFamily="34" charset="0"/>
                <a:cs typeface="Arial" pitchFamily="34" charset="0"/>
              </a:rPr>
            </a:br>
            <a:r>
              <a:rPr lang="cs-CZ" sz="1400" dirty="0">
                <a:latin typeface="Arial" pitchFamily="34" charset="0"/>
                <a:cs typeface="Arial" pitchFamily="34" charset="0"/>
              </a:rPr>
              <a:t/>
            </a:r>
            <a:br>
              <a:rPr lang="cs-CZ" sz="1400" dirty="0">
                <a:latin typeface="Arial" pitchFamily="34" charset="0"/>
                <a:cs typeface="Arial" pitchFamily="34" charset="0"/>
              </a:rPr>
            </a:br>
            <a:r>
              <a:rPr lang="cs-CZ" sz="1400" dirty="0">
                <a:latin typeface="Arial" pitchFamily="34" charset="0"/>
                <a:cs typeface="Arial" pitchFamily="34" charset="0"/>
              </a:rPr>
              <a:t>SMEJKAL Vladimír, BACHRACHOVÁ Hana, Lexikon společenského chování, 3.vyd.</a:t>
            </a:r>
            <a:br>
              <a:rPr lang="cs-CZ" sz="1400" dirty="0">
                <a:latin typeface="Arial" pitchFamily="34" charset="0"/>
                <a:cs typeface="Arial" pitchFamily="34" charset="0"/>
              </a:rPr>
            </a:br>
            <a:r>
              <a:rPr lang="cs-CZ" sz="1400" dirty="0">
                <a:latin typeface="Arial" pitchFamily="34" charset="0"/>
                <a:cs typeface="Arial" pitchFamily="34" charset="0"/>
              </a:rPr>
              <a:t>Praha: 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Grada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, 2002. 264 s. ISBN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80-247-0209-6</a:t>
            </a:r>
            <a:br>
              <a:rPr lang="cs-CZ" sz="1400" dirty="0" smtClean="0">
                <a:latin typeface="Arial" pitchFamily="34" charset="0"/>
                <a:cs typeface="Arial" pitchFamily="34" charset="0"/>
              </a:rPr>
            </a:br>
            <a:r>
              <a:rPr lang="cs-CZ" sz="1400" dirty="0">
                <a:latin typeface="Arial" pitchFamily="34" charset="0"/>
                <a:cs typeface="Arial" pitchFamily="34" charset="0"/>
              </a:rPr>
              <a:t/>
            </a:r>
            <a:br>
              <a:rPr lang="cs-CZ" sz="1400" dirty="0">
                <a:latin typeface="Arial" pitchFamily="34" charset="0"/>
                <a:cs typeface="Arial" pitchFamily="34" charset="0"/>
              </a:rPr>
            </a:br>
            <a:r>
              <a:rPr lang="cs-CZ" sz="1400" dirty="0">
                <a:latin typeface="Arial" pitchFamily="34" charset="0"/>
                <a:cs typeface="Arial" pitchFamily="34" charset="0"/>
              </a:rPr>
              <a:t/>
            </a:r>
            <a:br>
              <a:rPr lang="cs-CZ" sz="1400" dirty="0">
                <a:latin typeface="Arial" pitchFamily="34" charset="0"/>
                <a:cs typeface="Arial" pitchFamily="34" charset="0"/>
              </a:rPr>
            </a:br>
            <a:r>
              <a:rPr lang="cs-CZ" sz="1400" dirty="0">
                <a:latin typeface="Arial" pitchFamily="34" charset="0"/>
                <a:cs typeface="Arial" pitchFamily="34" charset="0"/>
              </a:rPr>
              <a:t>Obrázky:</a:t>
            </a:r>
            <a:br>
              <a:rPr lang="cs-CZ" sz="1400" dirty="0"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latin typeface="Arial" pitchFamily="34" charset="0"/>
                <a:cs typeface="Arial" pitchFamily="34" charset="0"/>
              </a:rPr>
              <a:t>str.3, 6,8,14, 15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/>
            </a:r>
            <a:br>
              <a:rPr lang="cs-CZ" sz="1400" dirty="0"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cit. 2012-12-09]. Dostupný pod licencí Microsoft Office 2010 na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400" dirty="0" smtClean="0"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: &lt;</a:t>
            </a:r>
            <a:r>
              <a:rPr lang="cs-CZ" sz="1400" u="sng" dirty="0">
                <a:latin typeface="Arial" pitchFamily="34" charset="0"/>
                <a:cs typeface="Arial" pitchFamily="34" charset="0"/>
                <a:hlinkClick r:id="rId2"/>
              </a:rPr>
              <a:t>http://office.microsoft.com/</a:t>
            </a:r>
            <a:r>
              <a:rPr lang="cs-CZ" sz="1400" u="sng" dirty="0" err="1">
                <a:latin typeface="Arial" pitchFamily="34" charset="0"/>
                <a:cs typeface="Arial" pitchFamily="34" charset="0"/>
                <a:hlinkClick r:id="rId2"/>
              </a:rPr>
              <a:t>cs-cz</a:t>
            </a:r>
            <a:r>
              <a:rPr lang="cs-CZ" sz="1400" u="sng" dirty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1400" u="sng" dirty="0" err="1">
                <a:latin typeface="Arial" pitchFamily="34" charset="0"/>
                <a:cs typeface="Arial" pitchFamily="34" charset="0"/>
                <a:hlinkClick r:id="rId2"/>
              </a:rPr>
              <a:t>images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&gt;</a:t>
            </a:r>
            <a:br>
              <a:rPr lang="cs-CZ" sz="1400" dirty="0">
                <a:latin typeface="Arial" pitchFamily="34" charset="0"/>
                <a:cs typeface="Arial" pitchFamily="34" charset="0"/>
              </a:rPr>
            </a:b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3259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127</Words>
  <Application>Microsoft Office PowerPoint</Application>
  <PresentationFormat>Předvádění na obrazovce (4:3)</PresentationFormat>
  <Paragraphs>43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  Takt   Ohleduplnost    Úcta k lidem    </vt:lpstr>
      <vt:lpstr>TAKT   je důležitou složkou   společenského styku.   </vt:lpstr>
      <vt:lpstr>Být taktní   znamená umět se vžít  do situace   toho, s nímž jednáme.  </vt:lpstr>
      <vt:lpstr> Jednat s každou osobou tak,             jak bychom si my sami přáli,    aby za stejné situace     bylo jednáno s námi.  </vt:lpstr>
      <vt:lpstr>Snímek 6</vt:lpstr>
      <vt:lpstr>Taktní člověk dovede upozornit   druhého na závadu  v oblečení i chování tak,   aby se jej nedotkl a neupozorňoval ostatní. </vt:lpstr>
      <vt:lpstr>Snímek 8</vt:lpstr>
      <vt:lpstr>OHLEDUPLNOST   má být přirozenou  vlastností kulturního člověka.   </vt:lpstr>
      <vt:lpstr>Ohleduplnost  můžeme projevovat vždy a všude:    doma  v zaměstnání   na ulici, v dopravních prostředcích,  na místech zábavy a odpočinku...  </vt:lpstr>
      <vt:lpstr>ÚCTA K LIDEM     neznamená , že se budeme   chovat k lidem přehnaně uctivě a    projevovat se poklonami </vt:lpstr>
      <vt:lpstr>  V každém člověku najdeme něco,     pro co si ho můžeme vážit,     v čem je lepší než my a co    bychom se mohli od něj naučit. </vt:lpstr>
      <vt:lpstr>Snímek 13</vt:lpstr>
      <vt:lpstr>Jak by jsi taktně upozornil  osobu  na závadu na jeho oblečení ?     </vt:lpstr>
      <vt:lpstr>Popiš situaci, jak být ohleduplný    v dopravním prostředku,   na ulici  </vt:lpstr>
      <vt:lpstr>Použitá literatura:  SMEJKAL Vladimír, BACHRACHOVÁ Hana, Lexikon společenského chování, 3.vyd. Praha: Grada, 2002. 264 s. ISBN 80-247-0209-6   Obrázky: str.3, 6,8,14, 15 [cit. 2012-12-09]. Dostupný pod licencí Microsoft Office 2010 na  WWW: &lt;http://office.microsoft.com/cs-cz/images&gt;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Mlčochová  Svatava</dc:creator>
  <cp:keywords>takt, úcta, ohleduplnost</cp:keywords>
  <cp:lastModifiedBy>Dum</cp:lastModifiedBy>
  <cp:revision>12</cp:revision>
  <dcterms:created xsi:type="dcterms:W3CDTF">2012-09-03T19:34:04Z</dcterms:created>
  <dcterms:modified xsi:type="dcterms:W3CDTF">2014-06-14T17:49:22Z</dcterms:modified>
</cp:coreProperties>
</file>