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0"/>
  </p:notesMasterIdLst>
  <p:sldIdLst>
    <p:sldId id="256" r:id="rId2"/>
    <p:sldId id="257" r:id="rId3"/>
    <p:sldId id="264" r:id="rId4"/>
    <p:sldId id="265" r:id="rId5"/>
    <p:sldId id="272" r:id="rId6"/>
    <p:sldId id="259" r:id="rId7"/>
    <p:sldId id="268" r:id="rId8"/>
    <p:sldId id="269" r:id="rId9"/>
    <p:sldId id="270" r:id="rId10"/>
    <p:sldId id="273" r:id="rId11"/>
    <p:sldId id="271" r:id="rId12"/>
    <p:sldId id="266" r:id="rId13"/>
    <p:sldId id="267" r:id="rId14"/>
    <p:sldId id="258" r:id="rId15"/>
    <p:sldId id="274" r:id="rId16"/>
    <p:sldId id="275" r:id="rId17"/>
    <p:sldId id="276" r:id="rId18"/>
    <p:sldId id="262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78161B8E-1E79-43F9-A473-FC304D54A7D7}">
          <p14:sldIdLst>
            <p14:sldId id="256"/>
            <p14:sldId id="257"/>
            <p14:sldId id="264"/>
            <p14:sldId id="265"/>
            <p14:sldId id="272"/>
            <p14:sldId id="259"/>
            <p14:sldId id="268"/>
            <p14:sldId id="269"/>
            <p14:sldId id="270"/>
            <p14:sldId id="273"/>
            <p14:sldId id="271"/>
            <p14:sldId id="266"/>
            <p14:sldId id="267"/>
            <p14:sldId id="258"/>
            <p14:sldId id="274"/>
            <p14:sldId id="275"/>
            <p14:sldId id="276"/>
            <p14:sldId id="262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644" y="12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B312912-A2EB-4268-87EA-9DB2D9013737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123052-008E-4763-892B-0C6BB03E23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09970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123052-008E-4763-892B-0C6BB03E2394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732020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7DF1F2-BD27-4953-ABCA-9E4A5CA47D79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2713D6-32B2-4CDA-A6B6-4A7DFFA7B9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0302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7DF1F2-BD27-4953-ABCA-9E4A5CA47D79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2713D6-32B2-4CDA-A6B6-4A7DFFA7B9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52056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7DF1F2-BD27-4953-ABCA-9E4A5CA47D79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2713D6-32B2-4CDA-A6B6-4A7DFFA7B9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53049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7DF1F2-BD27-4953-ABCA-9E4A5CA47D79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2713D6-32B2-4CDA-A6B6-4A7DFFA7B9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7807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7DF1F2-BD27-4953-ABCA-9E4A5CA47D79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2713D6-32B2-4CDA-A6B6-4A7DFFA7B9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81953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7DF1F2-BD27-4953-ABCA-9E4A5CA47D79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2713D6-32B2-4CDA-A6B6-4A7DFFA7B9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86372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7DF1F2-BD27-4953-ABCA-9E4A5CA47D79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2713D6-32B2-4CDA-A6B6-4A7DFFA7B9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06180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7DF1F2-BD27-4953-ABCA-9E4A5CA47D79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2713D6-32B2-4CDA-A6B6-4A7DFFA7B9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0559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7DF1F2-BD27-4953-ABCA-9E4A5CA47D79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2713D6-32B2-4CDA-A6B6-4A7DFFA7B9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34576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7DF1F2-BD27-4953-ABCA-9E4A5CA47D79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2713D6-32B2-4CDA-A6B6-4A7DFFA7B9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22588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7DF1F2-BD27-4953-ABCA-9E4A5CA47D79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2713D6-32B2-4CDA-A6B6-4A7DFFA7B9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42856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7DF1F2-BD27-4953-ABCA-9E4A5CA47D79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52713D6-32B2-4CDA-A6B6-4A7DFFA7B9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83088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e/eb/DapGreeting.jpg" TargetMode="External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6.png"/><Relationship Id="rId4" Type="http://schemas.openxmlformats.org/officeDocument/2006/relationships/image" Target="../media/image25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9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2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7" y="6093296"/>
            <a:ext cx="9138606" cy="720080"/>
          </a:xfrm>
          <a:prstGeom prst="rect">
            <a:avLst/>
          </a:prstGeom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72576762"/>
              </p:ext>
            </p:extLst>
          </p:nvPr>
        </p:nvGraphicFramePr>
        <p:xfrm>
          <a:off x="474492" y="1927027"/>
          <a:ext cx="8195016" cy="360307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28132"/>
                <a:gridCol w="6366884"/>
              </a:tblGrid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SŠHS Kroměříž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CZ.1.07/1.5.00/34.0911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7436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Autor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125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Mgr.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Svatava Mlčochová 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šablony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VY_32_INOVACE SPV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</a:t>
                      </a:r>
                      <a:r>
                        <a:rPr lang="cs-CZ" sz="90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DUMu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SPV.1308.1K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Stupeň a typ vzdělávání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Střední vzdělání s výučním listem, odborné učiliště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Chování pracovníků ve službách, stravovací služby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Společenská výchova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okruh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Neverbální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komunikace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Druh učebního materiálu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Cílová skupina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Žák, 15  - 19 let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51051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seznamuje </a:t>
                      </a: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žáky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 podstatou neverbální komunikace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Speciální vzdělávací potřeby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- </a:t>
                      </a: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 </a:t>
                      </a: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-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49560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Klíčová slova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Gestikulace, mimika, pohyb těla, rukou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Datum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26.10. 2012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8" name="TextovéPole 7"/>
          <p:cNvSpPr txBox="1"/>
          <p:nvPr/>
        </p:nvSpPr>
        <p:spPr>
          <a:xfrm>
            <a:off x="2314802" y="1484784"/>
            <a:ext cx="45143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2314802" y="1484784"/>
            <a:ext cx="60736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>
                <a:latin typeface="Arial CE" pitchFamily="34" charset="0"/>
                <a:cs typeface="Arial CE" pitchFamily="34" charset="0"/>
              </a:rPr>
              <a:t>Společenská výchova – Neverbální komunikace</a:t>
            </a:r>
            <a:endParaRPr lang="cs-CZ" sz="1600" b="1" dirty="0">
              <a:latin typeface="Arial CE" pitchFamily="34" charset="0"/>
              <a:cs typeface="Arial CE" pitchFamily="34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74520" y="157713"/>
            <a:ext cx="5394960" cy="1203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66731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836712"/>
            <a:ext cx="8229600" cy="2448272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NEVERBÁLNÍ KOMUNIKACE </a:t>
            </a:r>
            <a:br>
              <a:rPr lang="cs-CZ" sz="3200" b="1" dirty="0" smtClean="0">
                <a:latin typeface="Arial" pitchFamily="34" charset="0"/>
                <a:cs typeface="Arial" pitchFamily="34" charset="0"/>
              </a:rPr>
            </a:b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MEZI LIDMI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3284984"/>
            <a:ext cx="2743200" cy="2743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3284984"/>
            <a:ext cx="2743200" cy="2743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589835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1600" y="476672"/>
            <a:ext cx="682751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Co je neverbální komunikace?</a:t>
            </a:r>
          </a:p>
        </p:txBody>
      </p:sp>
      <p:sp>
        <p:nvSpPr>
          <p:cNvPr id="3" name="Obdélník 2"/>
          <p:cNvSpPr/>
          <p:nvPr/>
        </p:nvSpPr>
        <p:spPr>
          <a:xfrm>
            <a:off x="594970" y="1268760"/>
            <a:ext cx="8136904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600" b="1" dirty="0">
                <a:latin typeface="Arial" pitchFamily="34" charset="0"/>
                <a:cs typeface="Arial" pitchFamily="34" charset="0"/>
              </a:rPr>
              <a:t>je komunikace beze slov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,</a:t>
            </a:r>
          </a:p>
          <a:p>
            <a:pPr algn="ctr"/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pPr algn="ctr"/>
            <a:r>
              <a:rPr lang="cs-CZ" sz="3600" b="1" dirty="0" smtClean="0">
                <a:latin typeface="Arial" pitchFamily="34" charset="0"/>
                <a:cs typeface="Arial" pitchFamily="34" charset="0"/>
              </a:rPr>
              <a:t>komunikace </a:t>
            </a:r>
            <a:r>
              <a:rPr lang="cs-CZ" sz="3600" b="1" dirty="0">
                <a:latin typeface="Arial" pitchFamily="34" charset="0"/>
                <a:cs typeface="Arial" pitchFamily="34" charset="0"/>
              </a:rPr>
              <a:t>viděná, </a:t>
            </a:r>
            <a:endParaRPr lang="cs-CZ" sz="3600" b="1" dirty="0" smtClean="0">
              <a:latin typeface="Arial" pitchFamily="34" charset="0"/>
              <a:cs typeface="Arial" pitchFamily="34" charset="0"/>
            </a:endParaRPr>
          </a:p>
          <a:p>
            <a:pPr algn="ctr"/>
            <a:endParaRPr lang="cs-CZ" sz="3600" b="1" dirty="0" smtClean="0"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3600" b="1" dirty="0" smtClean="0">
                <a:latin typeface="Arial" pitchFamily="34" charset="0"/>
                <a:cs typeface="Arial" pitchFamily="34" charset="0"/>
              </a:rPr>
              <a:t>mimoslovní </a:t>
            </a:r>
          </a:p>
          <a:p>
            <a:endParaRPr lang="cs-CZ" sz="3600" b="1" dirty="0">
              <a:latin typeface="Arial" pitchFamily="34" charset="0"/>
              <a:cs typeface="Arial" pitchFamily="34" charset="0"/>
            </a:endParaRPr>
          </a:p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Slovo </a:t>
            </a:r>
            <a:r>
              <a:rPr lang="cs-CZ" sz="3600" dirty="0">
                <a:latin typeface="Arial" pitchFamily="34" charset="0"/>
                <a:cs typeface="Arial" pitchFamily="34" charset="0"/>
              </a:rPr>
              <a:t>vzniklo z latinského non = ne, verbum = slovo, tedy komunikace neužívající slov</a:t>
            </a:r>
            <a:r>
              <a:rPr lang="cs-CZ" sz="3600" b="1" dirty="0">
                <a:latin typeface="Arial" pitchFamily="34" charset="0"/>
                <a:cs typeface="Arial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528026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476671"/>
            <a:ext cx="8289449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Jak neverbální komunikace probíhá?</a:t>
            </a:r>
          </a:p>
        </p:txBody>
      </p:sp>
      <p:sp>
        <p:nvSpPr>
          <p:cNvPr id="3" name="Obdélník 2"/>
          <p:cNvSpPr/>
          <p:nvPr/>
        </p:nvSpPr>
        <p:spPr>
          <a:xfrm>
            <a:off x="539550" y="1412776"/>
            <a:ext cx="8289449" cy="22467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Probíhá prostřednictvím </a:t>
            </a:r>
          </a:p>
          <a:p>
            <a:pPr algn="ctr"/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způsobů držení těla a jeho pohybů( pohyby rukou, gestikulace, kývání hlavy) 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284984"/>
            <a:ext cx="3657600" cy="2609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3498995"/>
            <a:ext cx="3657600" cy="24082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73541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3587183"/>
            <a:ext cx="2078883" cy="3134651"/>
          </a:xfrm>
          <a:prstGeom prst="rect">
            <a:avLst/>
          </a:prstGeom>
          <a:noFill/>
          <a:ln>
            <a:noFill/>
          </a:ln>
          <a:effectLst/>
          <a:scene3d>
            <a:camera prst="perspectiveLeft"/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6920" y="400337"/>
            <a:ext cx="2021936" cy="3079010"/>
          </a:xfrm>
          <a:prstGeom prst="rect">
            <a:avLst/>
          </a:prstGeom>
          <a:noFill/>
          <a:ln>
            <a:noFill/>
          </a:ln>
          <a:effectLst/>
          <a:scene3d>
            <a:camera prst="isometricOffAxis1Right"/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346990"/>
            <a:ext cx="2073281" cy="3132355"/>
          </a:xfrm>
          <a:prstGeom prst="rect">
            <a:avLst/>
          </a:prstGeom>
          <a:noFill/>
          <a:ln>
            <a:noFill/>
          </a:ln>
          <a:effectLst/>
          <a:scene3d>
            <a:camera prst="isometricOffAxis2Left"/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21274" y="3576064"/>
            <a:ext cx="2093726" cy="31022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6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6354" y="3587183"/>
            <a:ext cx="2123518" cy="3201955"/>
          </a:xfrm>
          <a:prstGeom prst="rect">
            <a:avLst/>
          </a:prstGeom>
          <a:noFill/>
          <a:ln>
            <a:noFill/>
          </a:ln>
          <a:effectLst/>
          <a:scene3d>
            <a:camera prst="isometricOffAxis1Right"/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7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400336"/>
            <a:ext cx="2040425" cy="3036912"/>
          </a:xfrm>
          <a:prstGeom prst="rect">
            <a:avLst/>
          </a:prstGeom>
          <a:noFill/>
          <a:ln>
            <a:noFill/>
          </a:ln>
          <a:effectLst/>
          <a:scene3d>
            <a:camera prst="isometricOffAxis1Right"/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303812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5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908720"/>
            <a:ext cx="6624141" cy="49703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979712" y="5909234"/>
            <a:ext cx="626469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900" dirty="0">
                <a:latin typeface="Arial CE" pitchFamily="34" charset="0"/>
                <a:cs typeface="Arial CE" pitchFamily="34" charset="0"/>
              </a:rPr>
              <a:t>[cit. </a:t>
            </a:r>
            <a:r>
              <a:rPr lang="cs-CZ" sz="900" dirty="0" smtClean="0">
                <a:latin typeface="Arial CE" pitchFamily="34" charset="0"/>
                <a:cs typeface="Arial CE" pitchFamily="34" charset="0"/>
              </a:rPr>
              <a:t>2012-01-09]. </a:t>
            </a:r>
            <a:r>
              <a:rPr lang="cs-CZ" sz="900" dirty="0">
                <a:latin typeface="Arial CE" pitchFamily="34" charset="0"/>
                <a:cs typeface="Arial CE" pitchFamily="34" charset="0"/>
              </a:rPr>
              <a:t>Dostupný pod licencí </a:t>
            </a:r>
            <a:r>
              <a:rPr lang="cs-CZ" sz="900" dirty="0" err="1">
                <a:latin typeface="Arial CE" pitchFamily="34" charset="0"/>
                <a:cs typeface="Arial CE" pitchFamily="34" charset="0"/>
              </a:rPr>
              <a:t>Creative</a:t>
            </a:r>
            <a:r>
              <a:rPr lang="cs-CZ" sz="900" dirty="0">
                <a:latin typeface="Arial CE" pitchFamily="34" charset="0"/>
                <a:cs typeface="Arial CE" pitchFamily="34" charset="0"/>
              </a:rPr>
              <a:t> </a:t>
            </a:r>
            <a:r>
              <a:rPr lang="cs-CZ" sz="900" dirty="0" err="1">
                <a:latin typeface="Arial CE" pitchFamily="34" charset="0"/>
                <a:cs typeface="Arial CE" pitchFamily="34" charset="0"/>
              </a:rPr>
              <a:t>Commons</a:t>
            </a:r>
            <a:r>
              <a:rPr lang="cs-CZ" sz="900" dirty="0">
                <a:latin typeface="Arial CE" pitchFamily="34" charset="0"/>
                <a:cs typeface="Arial CE" pitchFamily="34" charset="0"/>
              </a:rPr>
              <a:t> na WWW:</a:t>
            </a:r>
            <a:endParaRPr lang="en-US" sz="900" dirty="0">
              <a:latin typeface="Arial CE" pitchFamily="34" charset="0"/>
              <a:cs typeface="Arial CE" pitchFamily="34" charset="0"/>
            </a:endParaRPr>
          </a:p>
          <a:p>
            <a:r>
              <a:rPr lang="en-US" sz="900" dirty="0">
                <a:latin typeface="Arial CE" pitchFamily="34" charset="0"/>
                <a:cs typeface="Arial CE" pitchFamily="34" charset="0"/>
              </a:rPr>
              <a:t>&lt; </a:t>
            </a:r>
            <a:r>
              <a:rPr lang="cs-CZ" sz="900" dirty="0" smtClean="0">
                <a:hlinkClick r:id="rId3"/>
              </a:rPr>
              <a:t>http</a:t>
            </a:r>
            <a:r>
              <a:rPr lang="cs-CZ" sz="900" dirty="0">
                <a:hlinkClick r:id="rId3"/>
              </a:rPr>
              <a:t>://</a:t>
            </a:r>
            <a:r>
              <a:rPr lang="cs-CZ" sz="900" dirty="0" smtClean="0">
                <a:hlinkClick r:id="rId3"/>
              </a:rPr>
              <a:t>upload.wikimedia.org/wikipedia/commons/e/eb/DapGreeting.jpg</a:t>
            </a:r>
            <a:r>
              <a:rPr lang="en-US" sz="900" dirty="0" smtClean="0">
                <a:latin typeface="Arial CE" pitchFamily="34" charset="0"/>
                <a:cs typeface="Arial CE" pitchFamily="34" charset="0"/>
              </a:rPr>
              <a:t>&gt;</a:t>
            </a:r>
            <a:endParaRPr lang="cs-CZ" sz="900" dirty="0"/>
          </a:p>
        </p:txBody>
      </p:sp>
    </p:spTree>
    <p:extLst>
      <p:ext uri="{BB962C8B-B14F-4D97-AF65-F5344CB8AC3E}">
        <p14:creationId xmlns:p14="http://schemas.microsoft.com/office/powerpoint/2010/main" val="16725094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260648"/>
            <a:ext cx="777686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71500" indent="-571500">
              <a:buFont typeface="Wingdings" pitchFamily="2" charset="2"/>
              <a:buChar char="Ø"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výrazy </a:t>
            </a:r>
            <a:r>
              <a:rPr lang="cs-CZ" sz="3600" b="1" dirty="0">
                <a:latin typeface="Arial" pitchFamily="34" charset="0"/>
                <a:cs typeface="Arial" pitchFamily="34" charset="0"/>
              </a:rPr>
              <a:t>obličeje ( smích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, pláč</a:t>
            </a:r>
            <a:r>
              <a:rPr lang="cs-CZ" sz="3600" b="1" dirty="0">
                <a:latin typeface="Arial" pitchFamily="34" charset="0"/>
                <a:cs typeface="Arial" pitchFamily="34" charset="0"/>
              </a:rPr>
              <a:t>) 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2474" y="976494"/>
            <a:ext cx="4133850" cy="4144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1303666"/>
            <a:ext cx="3694113" cy="2462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3288125"/>
            <a:ext cx="2370386" cy="35526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4005064"/>
            <a:ext cx="1622425" cy="184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78772" y="4509120"/>
            <a:ext cx="1841500" cy="1774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037874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27584" y="404664"/>
            <a:ext cx="7917552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571500" indent="-571500">
              <a:buFont typeface="Wingdings" pitchFamily="2" charset="2"/>
              <a:buChar char="Ø"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pohledy </a:t>
            </a:r>
            <a:r>
              <a:rPr lang="cs-CZ" sz="3600" b="1" dirty="0">
                <a:latin typeface="Arial" pitchFamily="34" charset="0"/>
                <a:cs typeface="Arial" pitchFamily="34" charset="0"/>
              </a:rPr>
              <a:t>a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pohyby očí </a:t>
            </a:r>
            <a:r>
              <a:rPr lang="cs-CZ" sz="3600" b="1" dirty="0">
                <a:latin typeface="Arial" pitchFamily="34" charset="0"/>
                <a:cs typeface="Arial" pitchFamily="34" charset="0"/>
              </a:rPr>
              <a:t>( mimika) 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3" y="1700808"/>
            <a:ext cx="8114414" cy="42986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997807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245930"/>
            <a:ext cx="835292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71500" indent="-571500">
              <a:buFont typeface="Wingdings" pitchFamily="2" charset="2"/>
              <a:buChar char="Ø"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signály </a:t>
            </a:r>
            <a:r>
              <a:rPr lang="cs-CZ" sz="3600" b="1" dirty="0">
                <a:latin typeface="Arial" pitchFamily="34" charset="0"/>
                <a:cs typeface="Arial" pitchFamily="34" charset="0"/>
              </a:rPr>
              <a:t>ovládání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prostoru </a:t>
            </a:r>
            <a:endParaRPr lang="cs-CZ" sz="36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554254"/>
            <a:ext cx="2690738" cy="40332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3473798"/>
            <a:ext cx="4742288" cy="31279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892261"/>
            <a:ext cx="3657600" cy="2425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169420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113208"/>
            <a:ext cx="3657600" cy="2609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23528" y="548680"/>
            <a:ext cx="84249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Wingdings" pitchFamily="2" charset="2"/>
              <a:buChar char="Ø"/>
            </a:pP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změny </a:t>
            </a:r>
            <a:r>
              <a:rPr lang="cs-CZ" sz="3200" b="1" dirty="0">
                <a:latin typeface="Arial" pitchFamily="34" charset="0"/>
                <a:cs typeface="Arial" pitchFamily="34" charset="0"/>
              </a:rPr>
              <a:t>vzdáleností mezi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komunikujícími 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63258" y="3895150"/>
            <a:ext cx="3657600" cy="2609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1600200"/>
            <a:ext cx="2616200" cy="3657600"/>
          </a:xfrm>
          <a:prstGeom prst="rect">
            <a:avLst/>
          </a:prstGeom>
          <a:solidFill>
            <a:srgbClr val="000000">
              <a:shade val="95000"/>
            </a:srgbClr>
          </a:solidFill>
          <a:ln w="57150">
            <a:solidFill>
              <a:srgbClr val="C00000"/>
            </a:solidFill>
            <a:miter lim="800000"/>
            <a:headEnd/>
            <a:tailEnd/>
          </a:ln>
          <a:effectLst>
            <a:outerShdw blurRad="254000" dist="190500" dir="2700000" sy="90000" algn="bl" rotWithShape="0">
              <a:srgbClr val="000000">
                <a:alpha val="40000"/>
              </a:srgbClr>
            </a:outerShdw>
          </a:effectLst>
          <a:extLst/>
        </p:spPr>
      </p:pic>
    </p:spTree>
    <p:extLst>
      <p:ext uri="{BB962C8B-B14F-4D97-AF65-F5344CB8AC3E}">
        <p14:creationId xmlns:p14="http://schemas.microsoft.com/office/powerpoint/2010/main" val="42271107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7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229638"/>
            <a:ext cx="2609850" cy="3657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539552" y="260648"/>
            <a:ext cx="8064896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 vzhled</a:t>
            </a:r>
            <a:r>
              <a:rPr lang="cs-CZ" sz="3600" b="1" dirty="0">
                <a:latin typeface="Arial" pitchFamily="34" charset="0"/>
                <a:cs typeface="Arial" pitchFamily="34" charset="0"/>
              </a:rPr>
              <a:t>, upravenost </a:t>
            </a:r>
            <a:endParaRPr lang="cs-CZ" sz="36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6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  oděvu </a:t>
            </a:r>
            <a:r>
              <a:rPr lang="cs-CZ" sz="3600" b="1" dirty="0">
                <a:latin typeface="Arial" pitchFamily="34" charset="0"/>
                <a:cs typeface="Arial" pitchFamily="34" charset="0"/>
              </a:rPr>
              <a:t>a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zevnějšku</a:t>
            </a:r>
          </a:p>
          <a:p>
            <a:endParaRPr lang="cs-CZ" sz="3600" b="1" dirty="0">
              <a:latin typeface="Arial" pitchFamily="34" charset="0"/>
              <a:cs typeface="Arial" pitchFamily="34" charset="0"/>
            </a:endParaRPr>
          </a:p>
          <a:p>
            <a:pPr marL="285750" indent="-285750">
              <a:buFont typeface="Wingdings" pitchFamily="2" charset="2"/>
              <a:buChar char="Ø"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 dotyky, tělesný kontakt </a:t>
            </a:r>
            <a:endParaRPr lang="cs-CZ" sz="36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884858"/>
            <a:ext cx="3657600" cy="2384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22998" y="4077071"/>
            <a:ext cx="3981450" cy="2652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480074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404664"/>
            <a:ext cx="806489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Co </a:t>
            </a:r>
            <a:r>
              <a:rPr lang="cs-CZ" sz="3600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vše si navzájem sdělujeme neverbálně – tedy beze slov?</a:t>
            </a:r>
          </a:p>
        </p:txBody>
      </p:sp>
      <p:sp>
        <p:nvSpPr>
          <p:cNvPr id="3" name="Obdélník 2"/>
          <p:cNvSpPr/>
          <p:nvPr/>
        </p:nvSpPr>
        <p:spPr>
          <a:xfrm>
            <a:off x="778030" y="1988840"/>
            <a:ext cx="7250354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•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emoce </a:t>
            </a:r>
            <a:r>
              <a:rPr lang="cs-CZ" sz="2800" b="1" dirty="0">
                <a:latin typeface="Arial" pitchFamily="34" charset="0"/>
                <a:cs typeface="Arial" pitchFamily="34" charset="0"/>
              </a:rPr>
              <a:t>– pocity, nálady, afekt</a:t>
            </a:r>
          </a:p>
        </p:txBody>
      </p:sp>
      <p:sp>
        <p:nvSpPr>
          <p:cNvPr id="4" name="Obdélník 3"/>
          <p:cNvSpPr/>
          <p:nvPr/>
        </p:nvSpPr>
        <p:spPr>
          <a:xfrm>
            <a:off x="778030" y="2967335"/>
            <a:ext cx="7826418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• 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zájem </a:t>
            </a:r>
            <a:r>
              <a:rPr lang="cs-CZ" sz="2800" b="1" dirty="0">
                <a:latin typeface="Arial" pitchFamily="34" charset="0"/>
                <a:cs typeface="Arial" pitchFamily="34" charset="0"/>
              </a:rPr>
              <a:t>o sblížení - navázání 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osobního </a:t>
            </a:r>
          </a:p>
          <a:p>
            <a:r>
              <a:rPr lang="cs-CZ" sz="28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sblížení ( </a:t>
            </a:r>
            <a:r>
              <a:rPr lang="cs-CZ" sz="2800" b="1" dirty="0">
                <a:latin typeface="Arial" pitchFamily="34" charset="0"/>
                <a:cs typeface="Arial" pitchFamily="34" charset="0"/>
              </a:rPr>
              <a:t>např. náklonnost, </a:t>
            </a:r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přitažlivost </a:t>
            </a:r>
            <a:r>
              <a:rPr lang="cs-CZ" sz="2800" b="1" dirty="0">
                <a:latin typeface="Arial" pitchFamily="34" charset="0"/>
                <a:cs typeface="Arial" pitchFamily="34" charset="0"/>
              </a:rPr>
              <a:t>či touha po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sblížení</a:t>
            </a:r>
            <a:r>
              <a:rPr lang="cs-CZ" sz="2800" b="1" dirty="0">
                <a:latin typeface="Arial" pitchFamily="34" charset="0"/>
                <a:cs typeface="Arial" pitchFamily="34" charset="0"/>
              </a:rPr>
              <a:t>.</a:t>
            </a:r>
          </a:p>
        </p:txBody>
      </p:sp>
      <p:sp>
        <p:nvSpPr>
          <p:cNvPr id="5" name="Obdélník 4"/>
          <p:cNvSpPr/>
          <p:nvPr/>
        </p:nvSpPr>
        <p:spPr>
          <a:xfrm>
            <a:off x="808652" y="4559799"/>
            <a:ext cx="7651779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• snaha </a:t>
            </a:r>
            <a:r>
              <a:rPr lang="cs-CZ" sz="2800" b="1" dirty="0">
                <a:latin typeface="Arial" pitchFamily="34" charset="0"/>
                <a:cs typeface="Arial" pitchFamily="34" charset="0"/>
              </a:rPr>
              <a:t>záměrně ovlivnit postoj partnera  </a:t>
            </a:r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(</a:t>
            </a:r>
            <a:r>
              <a:rPr lang="cs-CZ" sz="2800" b="1" dirty="0">
                <a:latin typeface="Arial" pitchFamily="34" charset="0"/>
                <a:cs typeface="Arial" pitchFamily="34" charset="0"/>
              </a:rPr>
              <a:t>jedná se nejčastěji o sledování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vzezření </a:t>
            </a:r>
            <a:r>
              <a:rPr lang="cs-CZ" sz="2800" b="1" dirty="0">
                <a:latin typeface="Arial" pitchFamily="34" charset="0"/>
                <a:cs typeface="Arial" pitchFamily="34" charset="0"/>
              </a:rPr>
              <a:t>– </a:t>
            </a:r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například </a:t>
            </a:r>
            <a:r>
              <a:rPr lang="cs-CZ" sz="2800" b="1" dirty="0">
                <a:latin typeface="Arial" pitchFamily="34" charset="0"/>
                <a:cs typeface="Arial" pitchFamily="34" charset="0"/>
              </a:rPr>
              <a:t>úpravy zevnějšku, výrazu </a:t>
            </a:r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obličeje) 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692838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78841" y="1772816"/>
            <a:ext cx="7992888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pl-PL" sz="3600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Jde o to, “udělat dobrý dojem</a:t>
            </a:r>
            <a:r>
              <a:rPr lang="pl-PL" sz="36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”</a:t>
            </a:r>
          </a:p>
          <a:p>
            <a:pPr algn="ctr"/>
            <a:endParaRPr lang="pl-PL" sz="36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  <a:p>
            <a:pPr algn="ctr"/>
            <a:r>
              <a:rPr lang="pl-PL" sz="36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pl-PL" sz="3600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nejen o sobě, ale i o tom, </a:t>
            </a:r>
            <a:endParaRPr lang="pl-PL" sz="3600" b="1" dirty="0" smtClean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  <a:p>
            <a:pPr algn="ctr"/>
            <a:endParaRPr lang="pl-PL" sz="3600" b="1" dirty="0" smtClean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  <a:p>
            <a:pPr algn="ctr"/>
            <a:r>
              <a:rPr lang="pl-PL" sz="36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co </a:t>
            </a:r>
            <a:r>
              <a:rPr lang="pl-PL" sz="3600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sdělujeme.</a:t>
            </a:r>
            <a:endParaRPr lang="cs-CZ" sz="36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338233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87110"/>
            <a:ext cx="3006080" cy="4208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378621"/>
            <a:ext cx="4333286" cy="30950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20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2924944"/>
            <a:ext cx="2646040" cy="37044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279214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15013" y="260648"/>
            <a:ext cx="2487613" cy="19446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827584" y="3789040"/>
            <a:ext cx="75608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60626" y="1559004"/>
            <a:ext cx="783508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Sestav větu ze slov:</a:t>
            </a:r>
            <a:endParaRPr lang="cs-CZ" sz="36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11560" y="2420888"/>
            <a:ext cx="7560840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hlavy		Kývání		nebo 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nesouhlas		vyjadřuje		</a:t>
            </a:r>
          </a:p>
          <a:p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s tím,		co		druzí	naše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říkají.		přitakávání	</a:t>
            </a:r>
            <a:r>
              <a:rPr lang="cs-CZ" dirty="0" smtClean="0"/>
              <a:t>	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16823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620688"/>
            <a:ext cx="78488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Arial" pitchFamily="34" charset="0"/>
                <a:cs typeface="Arial" pitchFamily="34" charset="0"/>
              </a:rPr>
              <a:t>Správná odpověď:</a:t>
            </a:r>
            <a:endParaRPr lang="cs-CZ" sz="3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26054" y="2132856"/>
            <a:ext cx="7704856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Kývání hlavy vyjadřuje naše </a:t>
            </a:r>
          </a:p>
          <a:p>
            <a:pPr algn="ctr"/>
            <a:endParaRPr lang="cs-CZ" sz="3600" b="1" dirty="0" smtClean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36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přitakávání nebo nesouhlas s tím, </a:t>
            </a:r>
          </a:p>
          <a:p>
            <a:pPr algn="ctr"/>
            <a:endParaRPr lang="cs-CZ" sz="36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36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co druzí říkají.</a:t>
            </a:r>
            <a:endParaRPr lang="cs-CZ" sz="36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128197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332656"/>
            <a:ext cx="2487613" cy="19446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04172" y="1916832"/>
            <a:ext cx="7992888" cy="13542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3200" b="1" dirty="0" smtClean="0">
                <a:latin typeface="Arial" pitchFamily="34" charset="0"/>
                <a:cs typeface="Arial" pitchFamily="34" charset="0"/>
              </a:rPr>
              <a:t>Jak vyřešíš následující situaci pomocí neverbální komunikace ( beze slov)</a:t>
            </a:r>
          </a:p>
          <a:p>
            <a:pPr algn="just"/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48188" y="3501008"/>
            <a:ext cx="7848872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Pojedete tramvají, budete se držet tyče. Vedle vás se postaví další osoba a těsně vedle vaší ruky se také uchopí tyče, takže se vás dotýká a vám je to přirozeně nepříjemné. Co v danou můžete udělat?</a:t>
            </a:r>
            <a:endParaRPr lang="cs-CZ" sz="32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618544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00619" y="3429000"/>
            <a:ext cx="8064896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Použitá literatura:</a:t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dirty="0"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dirty="0">
                <a:latin typeface="Arial" pitchFamily="34" charset="0"/>
                <a:cs typeface="Arial" pitchFamily="34" charset="0"/>
              </a:rPr>
              <a:t>SMEJKAL Vladimír, BACHRACHOVÁ Hana, Lexikon společenského chování, 3.vyd.</a:t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dirty="0">
                <a:latin typeface="Arial" pitchFamily="34" charset="0"/>
                <a:cs typeface="Arial" pitchFamily="34" charset="0"/>
              </a:rPr>
              <a:t>Praha: </a:t>
            </a:r>
            <a:r>
              <a:rPr lang="cs-CZ" dirty="0" err="1">
                <a:latin typeface="Arial" pitchFamily="34" charset="0"/>
                <a:cs typeface="Arial" pitchFamily="34" charset="0"/>
              </a:rPr>
              <a:t>Grada</a:t>
            </a:r>
            <a:r>
              <a:rPr lang="cs-CZ" dirty="0">
                <a:latin typeface="Arial" pitchFamily="34" charset="0"/>
                <a:cs typeface="Arial" pitchFamily="34" charset="0"/>
              </a:rPr>
              <a:t>, 2002. 264 s. ISBN 80-247-0209-6</a:t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dirty="0"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dirty="0">
                <a:latin typeface="Arial" pitchFamily="34" charset="0"/>
                <a:cs typeface="Arial" pitchFamily="34" charset="0"/>
              </a:rPr>
              <a:t>Obrázky:</a:t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dirty="0">
                <a:latin typeface="Arial" pitchFamily="34" charset="0"/>
                <a:cs typeface="Arial" pitchFamily="34" charset="0"/>
              </a:rPr>
              <a:t>str.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2,4, 5, 7,8</a:t>
            </a:r>
            <a:r>
              <a:rPr lang="cs-CZ" smtClean="0">
                <a:latin typeface="Arial" pitchFamily="34" charset="0"/>
                <a:cs typeface="Arial" pitchFamily="34" charset="0"/>
              </a:rPr>
              <a:t>,  9,10,11,14 </a:t>
            </a:r>
            <a:r>
              <a:rPr lang="cs-CZ" dirty="0">
                <a:latin typeface="Arial" pitchFamily="34" charset="0"/>
                <a:cs typeface="Arial" pitchFamily="34" charset="0"/>
              </a:rPr>
              <a:t>[cit.2012-02-09]. Dostupný pod licencí Microsoft Office 2010 na WWW: &lt;http://office.microsoft.com/</a:t>
            </a:r>
            <a:r>
              <a:rPr lang="cs-CZ" dirty="0" err="1">
                <a:latin typeface="Arial" pitchFamily="34" charset="0"/>
                <a:cs typeface="Arial" pitchFamily="34" charset="0"/>
              </a:rPr>
              <a:t>cs-cz</a:t>
            </a:r>
            <a:r>
              <a:rPr lang="cs-CZ" dirty="0">
                <a:latin typeface="Arial" pitchFamily="34" charset="0"/>
                <a:cs typeface="Arial" pitchFamily="34" charset="0"/>
              </a:rPr>
              <a:t>/</a:t>
            </a:r>
            <a:r>
              <a:rPr lang="cs-CZ" dirty="0" err="1">
                <a:latin typeface="Arial" pitchFamily="34" charset="0"/>
                <a:cs typeface="Arial" pitchFamily="34" charset="0"/>
              </a:rPr>
              <a:t>images</a:t>
            </a:r>
            <a:r>
              <a:rPr lang="cs-CZ" dirty="0">
                <a:latin typeface="Arial" pitchFamily="34" charset="0"/>
                <a:cs typeface="Arial" pitchFamily="34" charset="0"/>
              </a:rPr>
              <a:t>&gt;</a:t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657231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124</TotalTime>
  <Words>367</Words>
  <Application>Microsoft Office PowerPoint</Application>
  <PresentationFormat>Předvádění na obrazovce (4:3)</PresentationFormat>
  <Paragraphs>87</Paragraphs>
  <Slides>18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24" baseType="lpstr">
      <vt:lpstr>Arial</vt:lpstr>
      <vt:lpstr>Arial CE</vt:lpstr>
      <vt:lpstr>Calibri</vt:lpstr>
      <vt:lpstr>Times New Roman</vt:lpstr>
      <vt:lpstr>Wingdings</vt:lpstr>
      <vt:lpstr>Motiv systému Office</vt:lpstr>
      <vt:lpstr>Prezentace aplikace PowerPoint</vt:lpstr>
      <vt:lpstr>NEVERBÁLNÍ KOMUNIKACE  MEZI LIDMI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Mlčochová  Svatava</dc:creator>
  <cp:keywords>gesta,mimika,</cp:keywords>
  <cp:lastModifiedBy>Zdeněk Laski</cp:lastModifiedBy>
  <cp:revision>30</cp:revision>
  <dcterms:created xsi:type="dcterms:W3CDTF">2012-09-01T19:57:48Z</dcterms:created>
  <dcterms:modified xsi:type="dcterms:W3CDTF">2014-06-04T17:43:30Z</dcterms:modified>
</cp:coreProperties>
</file>