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6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7.xml" ContentType="application/vnd.openxmlformats-officedocument.theme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theme/theme8.xml" ContentType="application/vnd.openxmlformats-officedocument.theme+xml"/>
  <Override PartName="/ppt/theme/theme9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  <p:sldMasterId id="2147483684" r:id="rId4"/>
    <p:sldMasterId id="2147483696" r:id="rId5"/>
    <p:sldMasterId id="2147483708" r:id="rId6"/>
    <p:sldMasterId id="2147483720" r:id="rId7"/>
    <p:sldMasterId id="2147483732" r:id="rId8"/>
  </p:sldMasterIdLst>
  <p:notesMasterIdLst>
    <p:notesMasterId r:id="rId18"/>
  </p:notesMasterIdLst>
  <p:sldIdLst>
    <p:sldId id="263" r:id="rId9"/>
    <p:sldId id="264" r:id="rId10"/>
    <p:sldId id="257" r:id="rId11"/>
    <p:sldId id="258" r:id="rId12"/>
    <p:sldId id="259" r:id="rId13"/>
    <p:sldId id="260" r:id="rId14"/>
    <p:sldId id="261" r:id="rId15"/>
    <p:sldId id="262" r:id="rId16"/>
    <p:sldId id="265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17" autoAdjust="0"/>
    <p:restoredTop sz="94660"/>
  </p:normalViewPr>
  <p:slideViewPr>
    <p:cSldViewPr>
      <p:cViewPr varScale="1">
        <p:scale>
          <a:sx n="110" d="100"/>
          <a:sy n="110" d="100"/>
        </p:scale>
        <p:origin x="1638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8.xml"/><Relationship Id="rId13" Type="http://schemas.openxmlformats.org/officeDocument/2006/relationships/slide" Target="slides/slide5.xml"/><Relationship Id="rId18" Type="http://schemas.openxmlformats.org/officeDocument/2006/relationships/notesMaster" Target="notesMasters/notesMaster1.xml"/><Relationship Id="rId3" Type="http://schemas.openxmlformats.org/officeDocument/2006/relationships/slideMaster" Target="slideMasters/slideMaster3.xml"/><Relationship Id="rId21" Type="http://schemas.openxmlformats.org/officeDocument/2006/relationships/theme" Target="theme/theme1.xml"/><Relationship Id="rId7" Type="http://schemas.openxmlformats.org/officeDocument/2006/relationships/slideMaster" Target="slideMasters/slideMaster7.xml"/><Relationship Id="rId12" Type="http://schemas.openxmlformats.org/officeDocument/2006/relationships/slide" Target="slides/slide4.xml"/><Relationship Id="rId17" Type="http://schemas.openxmlformats.org/officeDocument/2006/relationships/slide" Target="slides/slide9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8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3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7.xml"/><Relationship Id="rId10" Type="http://schemas.openxmlformats.org/officeDocument/2006/relationships/slide" Target="slides/slide2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1.xml"/><Relationship Id="rId14" Type="http://schemas.openxmlformats.org/officeDocument/2006/relationships/slide" Target="slides/slide6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9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A8C2C5B-1699-4A33-B8FD-8A7F95534D27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7CD085-2C7C-46B7-8ECB-DC354655780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81620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E32B4-EB3D-4BC3-8315-8E163DBF1367}" type="slidenum">
              <a:rPr lang="cs-CZ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90210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3CD91C-C6B1-4BFF-A7F8-357379C94B02}" type="slidenum">
              <a:rPr lang="cs-CZ" smtClean="0">
                <a:solidFill>
                  <a:prstClr val="black"/>
                </a:solidFill>
              </a:rPr>
              <a:pPr/>
              <a:t>7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61661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8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622794-A784-49F8-9BF0-85469233FB1B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26EB7D-F649-4FCC-8118-14836D6E197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659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622794-A784-49F8-9BF0-85469233FB1B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26EB7D-F649-4FCC-8118-14836D6E197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27814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622794-A784-49F8-9BF0-85469233FB1B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26EB7D-F649-4FCC-8118-14836D6E197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65041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622794-A784-49F8-9BF0-85469233FB1B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26EB7D-F649-4FCC-8118-14836D6E197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70560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622794-A784-49F8-9BF0-85469233FB1B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26EB7D-F649-4FCC-8118-14836D6E197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26937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622794-A784-49F8-9BF0-85469233FB1B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26EB7D-F649-4FCC-8118-14836D6E197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78022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622794-A784-49F8-9BF0-85469233FB1B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26EB7D-F649-4FCC-8118-14836D6E197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44548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622794-A784-49F8-9BF0-85469233FB1B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26EB7D-F649-4FCC-8118-14836D6E197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30356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622794-A784-49F8-9BF0-85469233FB1B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26EB7D-F649-4FCC-8118-14836D6E197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69813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622794-A784-49F8-9BF0-85469233FB1B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26EB7D-F649-4FCC-8118-14836D6E197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23851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622794-A784-49F8-9BF0-85469233FB1B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26EB7D-F649-4FCC-8118-14836D6E197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608036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12369-2EB5-49BF-8097-717BD8D2F433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D62AC59-62AC-4CEC-9E0C-1058220F8E32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721544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12369-2EB5-49BF-8097-717BD8D2F433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62AC59-62AC-4CEC-9E0C-1058220F8E32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924703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12369-2EB5-49BF-8097-717BD8D2F433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62AC59-62AC-4CEC-9E0C-1058220F8E32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138552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12369-2EB5-49BF-8097-717BD8D2F433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62AC59-62AC-4CEC-9E0C-1058220F8E32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301262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12369-2EB5-49BF-8097-717BD8D2F433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62AC59-62AC-4CEC-9E0C-1058220F8E32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36230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12369-2EB5-49BF-8097-717BD8D2F433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62AC59-62AC-4CEC-9E0C-1058220F8E32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946502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12369-2EB5-49BF-8097-717BD8D2F433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62AC59-62AC-4CEC-9E0C-1058220F8E32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997838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12369-2EB5-49BF-8097-717BD8D2F433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62AC59-62AC-4CEC-9E0C-1058220F8E32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516155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12369-2EB5-49BF-8097-717BD8D2F433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62AC59-62AC-4CEC-9E0C-1058220F8E32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596311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12369-2EB5-49BF-8097-717BD8D2F433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62AC59-62AC-4CEC-9E0C-1058220F8E32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442589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12369-2EB5-49BF-8097-717BD8D2F433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62AC59-62AC-4CEC-9E0C-1058220F8E32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496429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12369-2EB5-49BF-8097-717BD8D2F433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D62AC59-62AC-4CEC-9E0C-1058220F8E32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773520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12369-2EB5-49BF-8097-717BD8D2F433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62AC59-62AC-4CEC-9E0C-1058220F8E32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507905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12369-2EB5-49BF-8097-717BD8D2F433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62AC59-62AC-4CEC-9E0C-1058220F8E32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697943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12369-2EB5-49BF-8097-717BD8D2F433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62AC59-62AC-4CEC-9E0C-1058220F8E32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652950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12369-2EB5-49BF-8097-717BD8D2F433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62AC59-62AC-4CEC-9E0C-1058220F8E32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734080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12369-2EB5-49BF-8097-717BD8D2F433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62AC59-62AC-4CEC-9E0C-1058220F8E32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616747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12369-2EB5-49BF-8097-717BD8D2F433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62AC59-62AC-4CEC-9E0C-1058220F8E32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556714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12369-2EB5-49BF-8097-717BD8D2F433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62AC59-62AC-4CEC-9E0C-1058220F8E32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195533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12369-2EB5-49BF-8097-717BD8D2F433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62AC59-62AC-4CEC-9E0C-1058220F8E32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1070317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12369-2EB5-49BF-8097-717BD8D2F433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62AC59-62AC-4CEC-9E0C-1058220F8E32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907415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12369-2EB5-49BF-8097-717BD8D2F433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62AC59-62AC-4CEC-9E0C-1058220F8E32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1663442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12369-2EB5-49BF-8097-717BD8D2F433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D62AC59-62AC-4CEC-9E0C-1058220F8E32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0057290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12369-2EB5-49BF-8097-717BD8D2F433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62AC59-62AC-4CEC-9E0C-1058220F8E32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06434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12369-2EB5-49BF-8097-717BD8D2F433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62AC59-62AC-4CEC-9E0C-1058220F8E32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8493316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12369-2EB5-49BF-8097-717BD8D2F433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62AC59-62AC-4CEC-9E0C-1058220F8E32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805849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12369-2EB5-49BF-8097-717BD8D2F433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62AC59-62AC-4CEC-9E0C-1058220F8E32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3752259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12369-2EB5-49BF-8097-717BD8D2F433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62AC59-62AC-4CEC-9E0C-1058220F8E32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2765489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12369-2EB5-49BF-8097-717BD8D2F433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62AC59-62AC-4CEC-9E0C-1058220F8E32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881072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12369-2EB5-49BF-8097-717BD8D2F433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62AC59-62AC-4CEC-9E0C-1058220F8E32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3499011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12369-2EB5-49BF-8097-717BD8D2F433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62AC59-62AC-4CEC-9E0C-1058220F8E32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6306247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12369-2EB5-49BF-8097-717BD8D2F433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62AC59-62AC-4CEC-9E0C-1058220F8E32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9266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12369-2EB5-49BF-8097-717BD8D2F433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62AC59-62AC-4CEC-9E0C-1058220F8E32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7133893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12369-2EB5-49BF-8097-717BD8D2F433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D62AC59-62AC-4CEC-9E0C-1058220F8E32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7004122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12369-2EB5-49BF-8097-717BD8D2F433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62AC59-62AC-4CEC-9E0C-1058220F8E32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7221976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12369-2EB5-49BF-8097-717BD8D2F433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62AC59-62AC-4CEC-9E0C-1058220F8E32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5859817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12369-2EB5-49BF-8097-717BD8D2F433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62AC59-62AC-4CEC-9E0C-1058220F8E32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532388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12369-2EB5-49BF-8097-717BD8D2F433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62AC59-62AC-4CEC-9E0C-1058220F8E32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3041709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12369-2EB5-49BF-8097-717BD8D2F433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62AC59-62AC-4CEC-9E0C-1058220F8E32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9144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12369-2EB5-49BF-8097-717BD8D2F433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62AC59-62AC-4CEC-9E0C-1058220F8E32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5039293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12369-2EB5-49BF-8097-717BD8D2F433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62AC59-62AC-4CEC-9E0C-1058220F8E32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4383633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12369-2EB5-49BF-8097-717BD8D2F433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62AC59-62AC-4CEC-9E0C-1058220F8E32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432417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12369-2EB5-49BF-8097-717BD8D2F433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62AC59-62AC-4CEC-9E0C-1058220F8E32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4569159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12369-2EB5-49BF-8097-717BD8D2F433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62AC59-62AC-4CEC-9E0C-1058220F8E32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3978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12369-2EB5-49BF-8097-717BD8D2F433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D62AC59-62AC-4CEC-9E0C-1058220F8E32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9846225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12369-2EB5-49BF-8097-717BD8D2F433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62AC59-62AC-4CEC-9E0C-1058220F8E32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7758481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12369-2EB5-49BF-8097-717BD8D2F433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62AC59-62AC-4CEC-9E0C-1058220F8E32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7330872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12369-2EB5-49BF-8097-717BD8D2F433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62AC59-62AC-4CEC-9E0C-1058220F8E32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2699368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12369-2EB5-49BF-8097-717BD8D2F433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62AC59-62AC-4CEC-9E0C-1058220F8E32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4658537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12369-2EB5-49BF-8097-717BD8D2F433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62AC59-62AC-4CEC-9E0C-1058220F8E32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0008394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12369-2EB5-49BF-8097-717BD8D2F433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62AC59-62AC-4CEC-9E0C-1058220F8E32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1723857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12369-2EB5-49BF-8097-717BD8D2F433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62AC59-62AC-4CEC-9E0C-1058220F8E32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273509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12369-2EB5-49BF-8097-717BD8D2F433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62AC59-62AC-4CEC-9E0C-1058220F8E32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4156460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12369-2EB5-49BF-8097-717BD8D2F433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62AC59-62AC-4CEC-9E0C-1058220F8E32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6542851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12369-2EB5-49BF-8097-717BD8D2F433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62AC59-62AC-4CEC-9E0C-1058220F8E32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20162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12369-2EB5-49BF-8097-717BD8D2F433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D62AC59-62AC-4CEC-9E0C-1058220F8E32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4428835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12369-2EB5-49BF-8097-717BD8D2F433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62AC59-62AC-4CEC-9E0C-1058220F8E32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5365748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12369-2EB5-49BF-8097-717BD8D2F433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62AC59-62AC-4CEC-9E0C-1058220F8E32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8310539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12369-2EB5-49BF-8097-717BD8D2F433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62AC59-62AC-4CEC-9E0C-1058220F8E32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546544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12369-2EB5-49BF-8097-717BD8D2F433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62AC59-62AC-4CEC-9E0C-1058220F8E32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1152919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12369-2EB5-49BF-8097-717BD8D2F433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62AC59-62AC-4CEC-9E0C-1058220F8E32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2915938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12369-2EB5-49BF-8097-717BD8D2F433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62AC59-62AC-4CEC-9E0C-1058220F8E32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1435841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12369-2EB5-49BF-8097-717BD8D2F433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62AC59-62AC-4CEC-9E0C-1058220F8E32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3248260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12369-2EB5-49BF-8097-717BD8D2F433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62AC59-62AC-4CEC-9E0C-1058220F8E32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6137742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12369-2EB5-49BF-8097-717BD8D2F433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62AC59-62AC-4CEC-9E0C-1058220F8E32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676653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12369-2EB5-49BF-8097-717BD8D2F433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62AC59-62AC-4CEC-9E0C-1058220F8E32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8700583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A7512369-2EB5-49BF-8097-717BD8D2F433}" type="datetimeFigureOut">
              <a:rPr lang="cs-CZ"/>
              <a:pPr/>
              <a:t>4.6.2014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1D62AC59-62AC-4CEC-9E0C-1058220F8E3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838927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8235053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92622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9222816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2747081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7085875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9620442"/>
      </p:ext>
    </p:extLst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8280019"/>
      </p:ext>
    </p:extLst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7512369-2EB5-49BF-8097-717BD8D2F433}" type="datetimeFigureOut">
              <a:rPr lang="cs-CZ" smtClean="0">
                <a:solidFill>
                  <a:srgbClr val="F4E7ED"/>
                </a:solidFill>
              </a:rPr>
              <a:pPr/>
              <a:t>4.6.2014</a:t>
            </a:fld>
            <a:endParaRPr lang="cs-CZ">
              <a:solidFill>
                <a:srgbClr val="F4E7E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F4E7E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F4E7ED"/>
                </a:solidFill>
              </a:rPr>
              <a:pPr/>
              <a:t>‹#›</a:t>
            </a:fld>
            <a:endParaRPr lang="cs-CZ">
              <a:solidFill>
                <a:srgbClr val="F4E7ED"/>
              </a:solidFill>
            </a:endParaRPr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324876602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4393000"/>
      </p:ext>
    </p:extLst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02769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4.xml"/><Relationship Id="rId3" Type="http://schemas.openxmlformats.org/officeDocument/2006/relationships/slideLayout" Target="../slideLayouts/slideLayout69.xml"/><Relationship Id="rId7" Type="http://schemas.openxmlformats.org/officeDocument/2006/relationships/slideLayout" Target="../slideLayouts/slideLayout73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11" Type="http://schemas.openxmlformats.org/officeDocument/2006/relationships/slideLayout" Target="../slideLayouts/slideLayout77.xml"/><Relationship Id="rId5" Type="http://schemas.openxmlformats.org/officeDocument/2006/relationships/slideLayout" Target="../slideLayouts/slideLayout71.xml"/><Relationship Id="rId10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0.xml"/><Relationship Id="rId9" Type="http://schemas.openxmlformats.org/officeDocument/2006/relationships/slideLayout" Target="../slideLayouts/slideLayout75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5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80.xml"/><Relationship Id="rId7" Type="http://schemas.openxmlformats.org/officeDocument/2006/relationships/slideLayout" Target="../slideLayouts/slideLayout84.xml"/><Relationship Id="rId12" Type="http://schemas.openxmlformats.org/officeDocument/2006/relationships/theme" Target="../theme/theme8.xml"/><Relationship Id="rId2" Type="http://schemas.openxmlformats.org/officeDocument/2006/relationships/slideLayout" Target="../slideLayouts/slideLayout79.xml"/><Relationship Id="rId1" Type="http://schemas.openxmlformats.org/officeDocument/2006/relationships/slideLayout" Target="../slideLayouts/slideLayout78.xml"/><Relationship Id="rId6" Type="http://schemas.openxmlformats.org/officeDocument/2006/relationships/slideLayout" Target="../slideLayouts/slideLayout83.xml"/><Relationship Id="rId11" Type="http://schemas.openxmlformats.org/officeDocument/2006/relationships/slideLayout" Target="../slideLayouts/slideLayout88.xml"/><Relationship Id="rId5" Type="http://schemas.openxmlformats.org/officeDocument/2006/relationships/slideLayout" Target="../slideLayouts/slideLayout82.xml"/><Relationship Id="rId10" Type="http://schemas.openxmlformats.org/officeDocument/2006/relationships/slideLayout" Target="../slideLayouts/slideLayout87.xml"/><Relationship Id="rId4" Type="http://schemas.openxmlformats.org/officeDocument/2006/relationships/slideLayout" Target="../slideLayouts/slideLayout81.xml"/><Relationship Id="rId9" Type="http://schemas.openxmlformats.org/officeDocument/2006/relationships/slideLayout" Target="../slideLayouts/slideLayout8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622794-A784-49F8-9BF0-85469233FB1B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26EB7D-F649-4FCC-8118-14836D6E197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47606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A7512369-2EB5-49BF-8097-717BD8D2F433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D62AC59-62AC-4CEC-9E0C-1058220F8E32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61479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A7512369-2EB5-49BF-8097-717BD8D2F433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D62AC59-62AC-4CEC-9E0C-1058220F8E32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94176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A7512369-2EB5-49BF-8097-717BD8D2F433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D62AC59-62AC-4CEC-9E0C-1058220F8E32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86614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A7512369-2EB5-49BF-8097-717BD8D2F433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D62AC59-62AC-4CEC-9E0C-1058220F8E32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1443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A7512369-2EB5-49BF-8097-717BD8D2F433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D62AC59-62AC-4CEC-9E0C-1058220F8E32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44720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A7512369-2EB5-49BF-8097-717BD8D2F433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D62AC59-62AC-4CEC-9E0C-1058220F8E32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2996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61698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4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" TargetMode="External"/><Relationship Id="rId1" Type="http://schemas.openxmlformats.org/officeDocument/2006/relationships/slideLayout" Target="../slideLayouts/slideLayout7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7" y="6093296"/>
            <a:ext cx="9138606" cy="720080"/>
          </a:xfrm>
          <a:prstGeom prst="rect">
            <a:avLst/>
          </a:prstGeom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92850956"/>
              </p:ext>
            </p:extLst>
          </p:nvPr>
        </p:nvGraphicFramePr>
        <p:xfrm>
          <a:off x="474492" y="1927027"/>
          <a:ext cx="8195016" cy="360307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28132"/>
                <a:gridCol w="6366884"/>
              </a:tblGrid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SŠHS Kroměříž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CZ.1.07/1.5.00/34.0911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743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Mgr.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Věra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Tupá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VY_32_INOVACE GAZ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GAZ.1403.1K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 vzdělání s výučním listem, odborné učiliště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Chování pracovníků ve službách, stravovací služby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Gastronomická zařízení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Odborná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významnost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Prezentace, samostatná práce,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test znalostí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15  - 19 let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1051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 seznamuje žáky s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kritickými body na pracovišti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 </a:t>
                      </a: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9560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 HACCP, Kritické body, úklid pracoviště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21.10.2012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2314801" y="1510316"/>
            <a:ext cx="45143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</a:rPr>
              <a:t>Gastronomická zařízení  </a:t>
            </a:r>
            <a:r>
              <a:rPr lang="cs-CZ" b="1" dirty="0" smtClean="0">
                <a:solidFill>
                  <a:prstClr val="black"/>
                </a:solidFill>
              </a:rPr>
              <a:t>- HACCP</a:t>
            </a:r>
            <a:endParaRPr lang="cs-CZ" b="1" dirty="0">
              <a:solidFill>
                <a:prstClr val="black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300149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39883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/>
              <a:t>HACCP</a:t>
            </a:r>
            <a:endParaRPr lang="cs-CZ" sz="5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Kritické body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20091582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5517232"/>
            <a:ext cx="8183880" cy="7200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           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836712"/>
            <a:ext cx="8291264" cy="5361459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32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Systém </a:t>
            </a:r>
            <a:r>
              <a:rPr lang="cs-CZ" sz="32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kritických bodů v </a:t>
            </a:r>
            <a:r>
              <a:rPr lang="cs-CZ" sz="32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gastronomii       HACCP </a:t>
            </a:r>
          </a:p>
          <a:p>
            <a:pPr marL="0" indent="0">
              <a:buNone/>
            </a:pPr>
            <a:endParaRPr lang="cs-CZ" sz="3200" dirty="0"/>
          </a:p>
          <a:p>
            <a:pPr>
              <a:buFont typeface="Wingdings" pitchFamily="2" charset="2"/>
              <a:buChar char="v"/>
            </a:pPr>
            <a:r>
              <a:rPr lang="cs-CZ" sz="3200" dirty="0" smtClean="0"/>
              <a:t> Zákon o ochraně zdraví udává povinnost      zajistit zdravotní nezávadnost ve výrobě   potravin i ve veřejném stravování.</a:t>
            </a:r>
          </a:p>
          <a:p>
            <a:pPr>
              <a:buFont typeface="Wingdings" pitchFamily="2" charset="2"/>
              <a:buChar char="v"/>
            </a:pPr>
            <a:r>
              <a:rPr lang="cs-CZ" sz="3200" dirty="0" smtClean="0"/>
              <a:t>HACCP je systém provádějící analýzu nebezpečí a určování kritických bodů v celém procesu výroby a výdeje pokrmů.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411006735"/>
      </p:ext>
    </p:extLst>
  </p:cSld>
  <p:clrMapOvr>
    <a:masterClrMapping/>
  </p:clrMapOvr>
  <p:transition spd="slow" advTm="31053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20688"/>
            <a:ext cx="8219256" cy="550547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32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Šest </a:t>
            </a:r>
            <a:r>
              <a:rPr lang="cs-CZ" sz="32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kroků u</a:t>
            </a:r>
            <a:r>
              <a:rPr lang="cs-CZ" sz="32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platnění </a:t>
            </a:r>
            <a:r>
              <a:rPr lang="cs-CZ" sz="32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HACCP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sz="3200" dirty="0" smtClean="0"/>
              <a:t>1. identifikace ohrožení</a:t>
            </a:r>
          </a:p>
          <a:p>
            <a:r>
              <a:rPr lang="cs-CZ" sz="3200" dirty="0" smtClean="0"/>
              <a:t>2. stanovení kritických kontrolních bodů</a:t>
            </a:r>
          </a:p>
          <a:p>
            <a:r>
              <a:rPr lang="cs-CZ" sz="3200" dirty="0" smtClean="0"/>
              <a:t>3. stanovení hraničních hodnot a dokumentování pracovních příkazů</a:t>
            </a:r>
          </a:p>
          <a:p>
            <a:r>
              <a:rPr lang="cs-CZ" sz="3200" dirty="0" smtClean="0"/>
              <a:t>4.stanovení vhodných nástrojů dozoru a dokumentování opatření</a:t>
            </a:r>
          </a:p>
          <a:p>
            <a:r>
              <a:rPr lang="cs-CZ" sz="3200" dirty="0" smtClean="0"/>
              <a:t>5. určení opatření hraničních hodnot</a:t>
            </a:r>
          </a:p>
          <a:p>
            <a:r>
              <a:rPr lang="cs-CZ" sz="3200" dirty="0" smtClean="0"/>
              <a:t>6. kontrola a přezkoušení systému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185573991"/>
      </p:ext>
    </p:extLst>
  </p:cSld>
  <p:clrMapOvr>
    <a:masterClrMapping/>
  </p:clrMapOvr>
  <p:transition spd="slow" advTm="62050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457200"/>
            <a:ext cx="8424936" cy="1171600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Kritické body ve stravovacím provozu</a:t>
            </a:r>
            <a:endParaRPr lang="cs-CZ" sz="36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299648" cy="4525963"/>
          </a:xfrm>
        </p:spPr>
        <p:txBody>
          <a:bodyPr>
            <a:normAutofit lnSpcReduction="10000"/>
          </a:bodyPr>
          <a:lstStyle/>
          <a:p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sz="3600" dirty="0" smtClean="0"/>
              <a:t>Největší nebezpečí nastává: </a:t>
            </a:r>
          </a:p>
          <a:p>
            <a:endParaRPr lang="cs-CZ" sz="3600" dirty="0" smtClean="0"/>
          </a:p>
          <a:p>
            <a:r>
              <a:rPr lang="cs-CZ" sz="3600" dirty="0" smtClean="0"/>
              <a:t>při pomnožení mikrobů</a:t>
            </a:r>
          </a:p>
          <a:p>
            <a:r>
              <a:rPr lang="cs-CZ" sz="3600" dirty="0"/>
              <a:t>n</a:t>
            </a:r>
            <a:r>
              <a:rPr lang="cs-CZ" sz="3600" dirty="0" smtClean="0"/>
              <a:t>edodržení technologických postupů</a:t>
            </a:r>
          </a:p>
          <a:p>
            <a:r>
              <a:rPr lang="cs-CZ" sz="3600" dirty="0"/>
              <a:t>k</a:t>
            </a:r>
            <a:r>
              <a:rPr lang="cs-CZ" sz="3600" dirty="0" smtClean="0"/>
              <a:t>ontaminaci mikrobů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396345812"/>
      </p:ext>
    </p:extLst>
  </p:cSld>
  <p:clrMapOvr>
    <a:masterClrMapping/>
  </p:clrMapOvr>
  <p:transition spd="slow" advTm="50903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0"/>
            <a:ext cx="8496944" cy="1556792"/>
          </a:xfrm>
        </p:spPr>
        <p:txBody>
          <a:bodyPr>
            <a:noAutofit/>
          </a:bodyPr>
          <a:lstStyle/>
          <a:p>
            <a:r>
              <a:rPr lang="cs-CZ" sz="32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Vliv teploty na množení mikroorganismů v potravinách</a:t>
            </a:r>
            <a:endParaRPr lang="cs-CZ" sz="32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554162"/>
            <a:ext cx="7920880" cy="4525963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  <p:pic>
        <p:nvPicPr>
          <p:cNvPr id="1026" name="Picture 2" descr="C:\Users\tupa.tv\AppData\Local\Microsoft\Windows\Temporary Internet Files\Content.IE5\T18Q44BM\MC90040388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8461" y="1657268"/>
            <a:ext cx="5040559" cy="41314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283968" y="3883573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211960" y="3766513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491880" y="3538330"/>
            <a:ext cx="4042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0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3347864" y="2996952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100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347864" y="2636912"/>
            <a:ext cx="7326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120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3347864" y="3951179"/>
            <a:ext cx="8041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- 18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5436096" y="2195572"/>
            <a:ext cx="28803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Nad 12O°C toxiny se stávají neaktivními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5508104" y="2841903"/>
            <a:ext cx="28083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100°C všechny mikroby hynou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1115616" y="3766513"/>
            <a:ext cx="18722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0°C pomalé množení mikrobů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1259632" y="4725144"/>
            <a:ext cx="18002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- 18°C množení mikrobů je zastaveno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3643306" y="5429264"/>
            <a:ext cx="42835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30-60C se mikroorganismy nejvíc množí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993991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Tm="61005">
        <p:split orient="vert"/>
      </p:transition>
    </mc:Choice>
    <mc:Fallback xmlns="">
      <p:transition spd="slow" advTm="61005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36512" y="404664"/>
            <a:ext cx="6120680" cy="811560"/>
          </a:xfrm>
        </p:spPr>
        <p:txBody>
          <a:bodyPr/>
          <a:lstStyle/>
          <a:p>
            <a:r>
              <a:rPr lang="cs-CZ" dirty="0" smtClean="0"/>
              <a:t> </a:t>
            </a:r>
            <a:r>
              <a:rPr lang="cs-CZ" sz="36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Úklid pracoviště</a:t>
            </a:r>
            <a:endParaRPr lang="cs-CZ" sz="36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554162"/>
            <a:ext cx="7776864" cy="4525963"/>
          </a:xfrm>
        </p:spPr>
        <p:txBody>
          <a:bodyPr>
            <a:normAutofit/>
          </a:bodyPr>
          <a:lstStyle/>
          <a:p>
            <a:r>
              <a:rPr lang="cs-CZ" sz="2800" dirty="0" smtClean="0"/>
              <a:t>Denní úklid – provádíme každý den (mytí stolů, podlah, nádobí, náčiní, strojů a zařízení)</a:t>
            </a:r>
          </a:p>
          <a:p>
            <a:r>
              <a:rPr lang="cs-CZ" sz="2800" dirty="0" smtClean="0"/>
              <a:t>Sanitární dny – provádíme 1x týdně nebo za měsíc (odmrazování a mytí chladících zařízení, čistění elektrických a plynových zařízení, mytí stěn, úklid skříněk)</a:t>
            </a:r>
          </a:p>
          <a:p>
            <a:r>
              <a:rPr lang="cs-CZ" sz="2800" dirty="0" smtClean="0"/>
              <a:t>Generální úklid – se provádí jednou, dvakrát ročně (malování, stavební práce)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10809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61462">
        <p:fade/>
      </p:transition>
    </mc:Choice>
    <mc:Fallback xmlns="">
      <p:transition spd="med" advTm="61462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0"/>
            <a:ext cx="6264696" cy="1196752"/>
          </a:xfrm>
        </p:spPr>
        <p:txBody>
          <a:bodyPr/>
          <a:lstStyle/>
          <a:p>
            <a:r>
              <a:rPr lang="cs-CZ" dirty="0" smtClean="0"/>
              <a:t>Vypracuj  úkol: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1. Při jaké teplotě se zastaví množení mikroorganizmů?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2. Při jaké teplotě  mikroorganizmy hynou?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12941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51687">
        <p:cut/>
      </p:transition>
    </mc:Choice>
    <mc:Fallback xmlns="">
      <p:transition advTm="51687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Použitá literatura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dirty="0" smtClean="0"/>
              <a:t>Šebelová,Marie,:Zařízení závodu,Nakladatelství Parta,2005,ISBN 80-7320-076-7</a:t>
            </a:r>
          </a:p>
          <a:p>
            <a:r>
              <a:rPr lang="cs-CZ" sz="1400" smtClean="0">
                <a:latin typeface="Arial" pitchFamily="34" charset="0"/>
                <a:cs typeface="Arial" pitchFamily="34" charset="0"/>
              </a:rPr>
              <a:t>Obrázky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:</a:t>
            </a:r>
            <a:br>
              <a:rPr lang="cs-CZ" sz="1400" dirty="0">
                <a:latin typeface="Arial" pitchFamily="34" charset="0"/>
                <a:cs typeface="Arial" pitchFamily="34" charset="0"/>
              </a:rPr>
            </a:br>
            <a:r>
              <a:rPr lang="cs-CZ" sz="1400" dirty="0">
                <a:latin typeface="Arial" pitchFamily="34" charset="0"/>
                <a:cs typeface="Arial" pitchFamily="34" charset="0"/>
              </a:rPr>
              <a:t>[cit. 2012-16-10]. Dostupný pod licencí Microsoft Office 2010 na </a:t>
            </a:r>
            <a:br>
              <a:rPr lang="cs-CZ" sz="1400" dirty="0">
                <a:latin typeface="Arial" pitchFamily="34" charset="0"/>
                <a:cs typeface="Arial" pitchFamily="34" charset="0"/>
              </a:rPr>
            </a:br>
            <a:r>
              <a:rPr lang="cs-CZ" sz="1400" dirty="0">
                <a:latin typeface="Arial" pitchFamily="34" charset="0"/>
                <a:cs typeface="Arial" pitchFamily="34" charset="0"/>
              </a:rPr>
              <a:t>WWW: &lt;</a:t>
            </a:r>
            <a:r>
              <a:rPr lang="cs-CZ" sz="1400" dirty="0">
                <a:latin typeface="Arial" pitchFamily="34" charset="0"/>
                <a:cs typeface="Arial" pitchFamily="34" charset="0"/>
                <a:hlinkClick r:id="rId2"/>
              </a:rPr>
              <a:t>http://office.microsoft.com/</a:t>
            </a:r>
            <a:r>
              <a:rPr lang="cs-CZ" sz="1400" dirty="0" err="1">
                <a:latin typeface="Arial" pitchFamily="34" charset="0"/>
                <a:cs typeface="Arial" pitchFamily="34" charset="0"/>
                <a:hlinkClick r:id="rId2"/>
              </a:rPr>
              <a:t>cs-cz</a:t>
            </a:r>
            <a:r>
              <a:rPr lang="cs-CZ" sz="1400" dirty="0">
                <a:latin typeface="Arial" pitchFamily="34" charset="0"/>
                <a:cs typeface="Arial" pitchFamily="34" charset="0"/>
                <a:hlinkClick r:id="rId2"/>
              </a:rPr>
              <a:t>/</a:t>
            </a:r>
            <a:r>
              <a:rPr lang="cs-CZ" sz="1400" dirty="0" err="1">
                <a:latin typeface="Arial" pitchFamily="34" charset="0"/>
                <a:cs typeface="Arial" pitchFamily="34" charset="0"/>
                <a:hlinkClick r:id="rId2"/>
              </a:rPr>
              <a:t>images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&gt;</a:t>
            </a:r>
            <a:br>
              <a:rPr lang="cs-CZ" sz="1400" dirty="0">
                <a:latin typeface="Arial" pitchFamily="34" charset="0"/>
                <a:cs typeface="Arial" pitchFamily="34" charset="0"/>
              </a:rPr>
            </a:br>
            <a:r>
              <a:rPr lang="cs-CZ" sz="1800" dirty="0">
                <a:latin typeface="Arial" pitchFamily="34" charset="0"/>
                <a:cs typeface="Arial" pitchFamily="34" charset="0"/>
              </a:rPr>
              <a:t/>
            </a:r>
            <a:br>
              <a:rPr lang="cs-CZ" sz="1800" dirty="0">
                <a:latin typeface="Arial" pitchFamily="34" charset="0"/>
                <a:cs typeface="Arial" pitchFamily="34" charset="0"/>
              </a:rPr>
            </a:b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7943501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00"/>
    </mc:Choice>
    <mc:Fallback xmlns="">
      <p:transition spd="slow" advTm="5000"/>
    </mc:Fallback>
  </mc:AlternateContent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2_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3_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4_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5_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8.xml><?xml version="1.0" encoding="utf-8"?>
<a:theme xmlns:a="http://schemas.openxmlformats.org/drawingml/2006/main" name="6_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9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83</TotalTime>
  <Words>340</Words>
  <Application>Microsoft Office PowerPoint</Application>
  <PresentationFormat>Předvádění na obrazovce (4:3)</PresentationFormat>
  <Paragraphs>80</Paragraphs>
  <Slides>9</Slides>
  <Notes>2</Notes>
  <HiddenSlides>0</HiddenSlides>
  <MMClips>0</MMClips>
  <ScaleCrop>false</ScaleCrop>
  <HeadingPairs>
    <vt:vector size="6" baseType="variant">
      <vt:variant>
        <vt:lpstr>Použitá písma</vt:lpstr>
      </vt:variant>
      <vt:variant>
        <vt:i4>10</vt:i4>
      </vt:variant>
      <vt:variant>
        <vt:lpstr>Motiv</vt:lpstr>
      </vt:variant>
      <vt:variant>
        <vt:i4>8</vt:i4>
      </vt:variant>
      <vt:variant>
        <vt:lpstr>Nadpisy snímků</vt:lpstr>
      </vt:variant>
      <vt:variant>
        <vt:i4>9</vt:i4>
      </vt:variant>
    </vt:vector>
  </HeadingPairs>
  <TitlesOfParts>
    <vt:vector size="27" baseType="lpstr">
      <vt:lpstr>Arial</vt:lpstr>
      <vt:lpstr>Arial CE</vt:lpstr>
      <vt:lpstr>Calibri</vt:lpstr>
      <vt:lpstr>Century Gothic</vt:lpstr>
      <vt:lpstr>Courier New</vt:lpstr>
      <vt:lpstr>Palatino Linotype</vt:lpstr>
      <vt:lpstr>Times New Roman</vt:lpstr>
      <vt:lpstr>Trebuchet MS</vt:lpstr>
      <vt:lpstr>Wingdings</vt:lpstr>
      <vt:lpstr>Wingdings 2</vt:lpstr>
      <vt:lpstr>Motiv systému Office</vt:lpstr>
      <vt:lpstr>Exekutivní</vt:lpstr>
      <vt:lpstr>1_Exekutivní</vt:lpstr>
      <vt:lpstr>2_Exekutivní</vt:lpstr>
      <vt:lpstr>3_Exekutivní</vt:lpstr>
      <vt:lpstr>4_Exekutivní</vt:lpstr>
      <vt:lpstr>5_Exekutivní</vt:lpstr>
      <vt:lpstr>6_Bohatý</vt:lpstr>
      <vt:lpstr>Prezentace aplikace PowerPoint</vt:lpstr>
      <vt:lpstr>HACCP</vt:lpstr>
      <vt:lpstr>               </vt:lpstr>
      <vt:lpstr>Prezentace aplikace PowerPoint</vt:lpstr>
      <vt:lpstr>Kritické body ve stravovacím provozu</vt:lpstr>
      <vt:lpstr>Vliv teploty na množení mikroorganismů v potravinách</vt:lpstr>
      <vt:lpstr> Úklid pracoviště</vt:lpstr>
      <vt:lpstr>Vypracuj  úkol:</vt:lpstr>
      <vt:lpstr>Použitá literatura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Věra Tupá</dc:creator>
  <cp:lastModifiedBy>Zdeněk Laski</cp:lastModifiedBy>
  <cp:revision>13</cp:revision>
  <dcterms:created xsi:type="dcterms:W3CDTF">2012-10-21T13:12:03Z</dcterms:created>
  <dcterms:modified xsi:type="dcterms:W3CDTF">2014-06-04T18:17:09Z</dcterms:modified>
</cp:coreProperties>
</file>