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26"/>
  </p:notesMasterIdLst>
  <p:sldIdLst>
    <p:sldId id="277" r:id="rId4"/>
    <p:sldId id="278" r:id="rId5"/>
    <p:sldId id="257" r:id="rId6"/>
    <p:sldId id="258" r:id="rId7"/>
    <p:sldId id="266" r:id="rId8"/>
    <p:sldId id="259" r:id="rId9"/>
    <p:sldId id="267" r:id="rId10"/>
    <p:sldId id="268" r:id="rId11"/>
    <p:sldId id="269" r:id="rId12"/>
    <p:sldId id="260" r:id="rId13"/>
    <p:sldId id="270" r:id="rId14"/>
    <p:sldId id="261" r:id="rId15"/>
    <p:sldId id="271" r:id="rId16"/>
    <p:sldId id="272" r:id="rId17"/>
    <p:sldId id="273" r:id="rId18"/>
    <p:sldId id="262" r:id="rId19"/>
    <p:sldId id="263" r:id="rId20"/>
    <p:sldId id="274" r:id="rId21"/>
    <p:sldId id="264" r:id="rId22"/>
    <p:sldId id="265" r:id="rId23"/>
    <p:sldId id="275" r:id="rId24"/>
    <p:sldId id="276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D0334F-9D82-44E1-AFE6-09DEB9789DC1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C4D1D8-E26E-4E53-B1A6-A622B7BC9A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675191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90210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C4D1D8-E26E-4E53-B1A6-A622B7BC9A9F}" type="slidenum">
              <a:rPr lang="cs-CZ" smtClean="0"/>
              <a:pPr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156441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E8BBF-0250-4028-BA53-6939646A11D9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CDD93-9493-4776-B218-7E18A03CCF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E8BBF-0250-4028-BA53-6939646A11D9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CDD93-9493-4776-B218-7E18A03CCF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E8BBF-0250-4028-BA53-6939646A11D9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CDD93-9493-4776-B218-7E18A03CCF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E8BBF-0250-4028-BA53-6939646A11D9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CDD93-9493-4776-B218-7E18A03CCF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E8BBF-0250-4028-BA53-6939646A11D9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CDD93-9493-4776-B218-7E18A03CCF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E8BBF-0250-4028-BA53-6939646A11D9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CDD93-9493-4776-B218-7E18A03CCF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E8BBF-0250-4028-BA53-6939646A11D9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CDD93-9493-4776-B218-7E18A03CCF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E8BBF-0250-4028-BA53-6939646A11D9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CDD93-9493-4776-B218-7E18A03CCF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E8BBF-0250-4028-BA53-6939646A11D9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CDD93-9493-4776-B218-7E18A03CCF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E8BBF-0250-4028-BA53-6939646A11D9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CDD93-9493-4776-B218-7E18A03CCF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E8BBF-0250-4028-BA53-6939646A11D9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CDD93-9493-4776-B218-7E18A03CCF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707914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1590582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9008743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158603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3788403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709762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2533366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2157489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545211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9137467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7849253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E8BBF-0250-4028-BA53-6939646A11D9}" type="datetimeFigureOut">
              <a:rPr lang="cs-CZ" smtClean="0">
                <a:solidFill>
                  <a:srgbClr val="DFE6D0"/>
                </a:solidFill>
              </a:rPr>
              <a:pPr/>
              <a:t>14.6.2014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CDD93-9493-4776-B218-7E18A03CCF9F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20159751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E8BBF-0250-4028-BA53-6939646A11D9}" type="datetimeFigureOut">
              <a:rPr lang="cs-CZ" smtClean="0">
                <a:solidFill>
                  <a:srgbClr val="DFE6D0"/>
                </a:solidFill>
              </a:rPr>
              <a:pPr/>
              <a:t>14.6.2014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CDD93-9493-4776-B218-7E18A03CCF9F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5312055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E8BBF-0250-4028-BA53-6939646A11D9}" type="datetimeFigureOut">
              <a:rPr lang="cs-CZ" smtClean="0">
                <a:solidFill>
                  <a:srgbClr val="1D3641"/>
                </a:solidFill>
              </a:rPr>
              <a:pPr/>
              <a:t>14.6.2014</a:t>
            </a:fld>
            <a:endParaRPr lang="cs-CZ">
              <a:solidFill>
                <a:srgbClr val="1D3641"/>
              </a:solidFill>
            </a:endParaRPr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D3641"/>
              </a:solidFill>
            </a:endParaRPr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CDD93-9493-4776-B218-7E18A03CCF9F}" type="slidenum">
              <a:rPr lang="cs-CZ" smtClean="0">
                <a:solidFill>
                  <a:srgbClr val="1D3641"/>
                </a:solidFill>
              </a:rPr>
              <a:pPr/>
              <a:t>‹#›</a:t>
            </a:fld>
            <a:endParaRPr lang="cs-CZ">
              <a:solidFill>
                <a:srgbClr val="1D364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200546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E8BBF-0250-4028-BA53-6939646A11D9}" type="datetimeFigureOut">
              <a:rPr lang="cs-CZ" smtClean="0">
                <a:solidFill>
                  <a:srgbClr val="DFE6D0"/>
                </a:solidFill>
              </a:rPr>
              <a:pPr/>
              <a:t>14.6.2014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CDD93-9493-4776-B218-7E18A03CCF9F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166608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E8BBF-0250-4028-BA53-6939646A11D9}" type="datetimeFigureOut">
              <a:rPr lang="cs-CZ" smtClean="0">
                <a:solidFill>
                  <a:srgbClr val="DFE6D0"/>
                </a:solidFill>
              </a:rPr>
              <a:pPr/>
              <a:t>14.6.2014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CDD93-9493-4776-B218-7E18A03CCF9F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3318941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E8BBF-0250-4028-BA53-6939646A11D9}" type="datetimeFigureOut">
              <a:rPr lang="cs-CZ" smtClean="0">
                <a:solidFill>
                  <a:srgbClr val="DFE6D0"/>
                </a:solidFill>
              </a:rPr>
              <a:pPr/>
              <a:t>14.6.2014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CDD93-9493-4776-B218-7E18A03CCF9F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2363871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E8BBF-0250-4028-BA53-6939646A11D9}" type="datetimeFigureOut">
              <a:rPr lang="cs-CZ" smtClean="0">
                <a:solidFill>
                  <a:srgbClr val="DFE6D0"/>
                </a:solidFill>
              </a:rPr>
              <a:pPr/>
              <a:t>14.6.2014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CDD93-9493-4776-B218-7E18A03CCF9F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100150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E8BBF-0250-4028-BA53-6939646A11D9}" type="datetimeFigureOut">
              <a:rPr lang="cs-CZ" smtClean="0">
                <a:solidFill>
                  <a:srgbClr val="DFE6D0"/>
                </a:solidFill>
              </a:rPr>
              <a:pPr/>
              <a:t>14.6.2014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CDD93-9493-4776-B218-7E18A03CCF9F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374031737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E8BBF-0250-4028-BA53-6939646A11D9}" type="datetimeFigureOut">
              <a:rPr lang="cs-CZ" smtClean="0">
                <a:solidFill>
                  <a:srgbClr val="DFE6D0"/>
                </a:solidFill>
              </a:rPr>
              <a:pPr/>
              <a:t>14.6.2014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CDD93-9493-4776-B218-7E18A03CCF9F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323243119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E8BBF-0250-4028-BA53-6939646A11D9}" type="datetimeFigureOut">
              <a:rPr lang="cs-CZ" smtClean="0">
                <a:solidFill>
                  <a:srgbClr val="DFE6D0"/>
                </a:solidFill>
              </a:rPr>
              <a:pPr/>
              <a:t>14.6.2014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CDD93-9493-4776-B218-7E18A03CCF9F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3779646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E8BBF-0250-4028-BA53-6939646A11D9}" type="datetimeFigureOut">
              <a:rPr lang="cs-CZ" smtClean="0">
                <a:solidFill>
                  <a:srgbClr val="DFE6D0"/>
                </a:solidFill>
              </a:rPr>
              <a:pPr/>
              <a:t>14.6.2014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CDD93-9493-4776-B218-7E18A03CCF9F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978459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8DBE8BBF-0250-4028-BA53-6939646A11D9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1BECDD93-9493-4776-B218-7E18A03CCF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371352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8DBE8BBF-0250-4028-BA53-6939646A11D9}" type="datetimeFigureOut">
              <a:rPr lang="cs-CZ" smtClean="0">
                <a:solidFill>
                  <a:srgbClr val="DFE6D0"/>
                </a:solidFill>
              </a:rPr>
              <a:pPr/>
              <a:t>14.6.2014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1BECDD93-9493-4776-B218-7E18A03CCF9F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2067085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087752729"/>
              </p:ext>
            </p:extLst>
          </p:nvPr>
        </p:nvGraphicFramePr>
        <p:xfrm>
          <a:off x="474492" y="1927027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škola hotelová a služeb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Kroměříž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Mgr.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Věra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Tupá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_32_INOVACE POV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POV.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13O4.1K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 vzdělání s výučním listem,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Chování pracovníků ve službách, stravovací služby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Potraviny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a výživa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Druhy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masa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Prezentace, samostatná práce,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prověření vědomostí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15 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seznamuje žáky se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složením, druhy masa.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Složení masa, druhy masa.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21.1.2013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314802" y="1484784"/>
            <a:ext cx="45143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</a:rPr>
              <a:t>Potraviny a výživa – Druhy masa</a:t>
            </a:r>
            <a:endParaRPr lang="cs-CZ" b="1" dirty="0">
              <a:solidFill>
                <a:prstClr val="black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07704" y="280824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61608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5400" dirty="0" smtClean="0"/>
              <a:t>Jatečná masa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Dělení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xmlns="" val="40072134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u="sng" dirty="0" smtClean="0"/>
              <a:t/>
            </a:r>
            <a:br>
              <a:rPr lang="cs-CZ" u="sng" dirty="0" smtClean="0"/>
            </a:br>
            <a:r>
              <a:rPr lang="cs-CZ" b="1" u="sng" dirty="0" smtClean="0"/>
              <a:t>Charakteristika </a:t>
            </a:r>
            <a:r>
              <a:rPr lang="cs-CZ" b="1" u="sng" dirty="0"/>
              <a:t>masa</a:t>
            </a:r>
            <a:r>
              <a:rPr lang="cs-CZ" b="1" dirty="0"/>
              <a:t/>
            </a:r>
            <a:br>
              <a:rPr lang="cs-CZ" b="1" dirty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400" dirty="0"/>
              <a:t>Jsou to části teplokrevných zvířat a ryb, které jsou vhodné k požívání </a:t>
            </a:r>
            <a:r>
              <a:rPr lang="cs-CZ" sz="4400" dirty="0" smtClean="0"/>
              <a:t>je to </a:t>
            </a:r>
            <a:r>
              <a:rPr lang="cs-CZ" sz="4400" dirty="0"/>
              <a:t>svalovina a ostatní tkáně – tuk, vnitřnosti, šlachy, blány, kosti.</a:t>
            </a:r>
          </a:p>
          <a:p>
            <a:pPr marL="0" indent="0">
              <a:buNone/>
            </a:pPr>
            <a:r>
              <a:rPr lang="cs-CZ" sz="4400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178703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b="1" u="sng" dirty="0" smtClean="0"/>
              <a:t/>
            </a:r>
            <a:br>
              <a:rPr lang="cs-CZ" b="1" u="sng" dirty="0" smtClean="0"/>
            </a:br>
            <a:r>
              <a:rPr lang="cs-CZ" b="1" u="sng" dirty="0" smtClean="0"/>
              <a:t>Dělení </a:t>
            </a:r>
            <a:r>
              <a:rPr lang="cs-CZ" b="1" u="sng" dirty="0"/>
              <a:t>masa </a:t>
            </a:r>
            <a:r>
              <a:rPr lang="cs-CZ" b="1" dirty="0"/>
              <a:t/>
            </a:r>
            <a:br>
              <a:rPr lang="cs-CZ" b="1" dirty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000" b="1" dirty="0"/>
              <a:t>1. MASO JATEČNÉ</a:t>
            </a:r>
          </a:p>
          <a:p>
            <a:pPr marL="0" indent="0">
              <a:buNone/>
            </a:pPr>
            <a:r>
              <a:rPr lang="cs-CZ" sz="4000" dirty="0"/>
              <a:t> </a:t>
            </a:r>
          </a:p>
          <a:p>
            <a:r>
              <a:rPr lang="cs-CZ" sz="4000" dirty="0"/>
              <a:t>Hovězí – býk, kráva, vůl, jalovice</a:t>
            </a:r>
          </a:p>
          <a:p>
            <a:r>
              <a:rPr lang="cs-CZ" sz="4000" dirty="0"/>
              <a:t>Telecí – tele </a:t>
            </a:r>
          </a:p>
          <a:p>
            <a:r>
              <a:rPr lang="cs-CZ" sz="4000" dirty="0"/>
              <a:t>Vepřové – vepř, svině, sele</a:t>
            </a:r>
          </a:p>
          <a:p>
            <a:r>
              <a:rPr lang="cs-CZ" sz="4000" dirty="0"/>
              <a:t>Skopové – ovce, beran , jehněčí</a:t>
            </a:r>
          </a:p>
          <a:p>
            <a:endParaRPr lang="cs-CZ" dirty="0"/>
          </a:p>
        </p:txBody>
      </p:sp>
      <p:pic>
        <p:nvPicPr>
          <p:cNvPr id="1026" name="Picture 2" descr="C:\Users\vera.tupa\AppData\Local\Microsoft\Windows\Temporary Internet Files\Content.IE5\YBGBDFJ6\MC9003258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29375" y="755650"/>
            <a:ext cx="1884363" cy="1843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5147377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5301" y="185102"/>
            <a:ext cx="8511921" cy="528875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vera.tupa\AppData\Local\Microsoft\Windows\Temporary Internet Files\Content.IE5\NOOEJ5O9\MC9003910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996952"/>
            <a:ext cx="3951166" cy="2503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vera.tupa\AppData\Local\Microsoft\Windows\Temporary Internet Files\Content.IE5\BYCQZXI5\MP90017865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88640"/>
            <a:ext cx="3816424" cy="2590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vera.tupa\AppData\Local\Microsoft\Windows\Temporary Internet Files\Content.IE5\5XONNA6H\MP90017890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88640"/>
            <a:ext cx="4536504" cy="257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vera.tupa\AppData\Local\Microsoft\Windows\Temporary Internet Files\Content.IE5\5DVUUQW5\MP90026227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2779167"/>
            <a:ext cx="4536504" cy="2821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9366898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900" b="1" dirty="0"/>
              <a:t>2. ZVĚŘINA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r>
              <a:rPr lang="cs-CZ" sz="4000" dirty="0" smtClean="0"/>
              <a:t>Vysoká </a:t>
            </a:r>
            <a:r>
              <a:rPr lang="cs-CZ" sz="4000" dirty="0"/>
              <a:t>– jelen, daněk, muflon, srnec</a:t>
            </a:r>
          </a:p>
          <a:p>
            <a:r>
              <a:rPr lang="cs-CZ" sz="4000" dirty="0"/>
              <a:t>Nízká – zajíc, divoký králík</a:t>
            </a:r>
          </a:p>
          <a:p>
            <a:r>
              <a:rPr lang="cs-CZ" sz="4000" dirty="0"/>
              <a:t>Pernatá – bažant, koroptev</a:t>
            </a:r>
          </a:p>
          <a:p>
            <a:r>
              <a:rPr lang="cs-CZ" sz="4000" dirty="0"/>
              <a:t>Černá – divoké prase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6127701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C:\Users\vera.tupa\AppData\Local\Microsoft\Windows\Temporary Internet Files\Content.IE5\18PEY0VS\MP90043271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40"/>
            <a:ext cx="8424936" cy="640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979712" y="620688"/>
            <a:ext cx="174118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vysoká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xmlns="" val="30449968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C:\Users\vera.tupa\AppData\Local\Microsoft\Windows\Temporary Internet Files\Content.IE5\5XONNA6H\MP90040666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260648"/>
            <a:ext cx="8280920" cy="5904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75656" y="980728"/>
            <a:ext cx="135966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nízká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xmlns="" val="28047006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6" name="Picture 6" descr="C:\Users\vera.tupa\AppData\Local\Microsoft\Windows\Temporary Internet Files\Content.IE5\5XONNA6H\MC9003469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88640"/>
            <a:ext cx="8424936" cy="5976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vera.tupa\AppData\Local\Microsoft\Windows\Temporary Internet Files\Content.IE5\18PEY0VS\MC9001108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15497" y="2227707"/>
            <a:ext cx="4248472" cy="3744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6" y="1268760"/>
            <a:ext cx="199772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pernatá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35996" y="5661248"/>
            <a:ext cx="143988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černá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xmlns="" val="25043357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  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sz="4900" b="1" dirty="0"/>
              <a:t/>
            </a:r>
            <a:br>
              <a:rPr lang="cs-CZ" sz="4900" b="1" dirty="0"/>
            </a:br>
            <a:r>
              <a:rPr lang="cs-CZ" sz="4900" dirty="0"/>
              <a:t>3. DRŮBEŽ</a:t>
            </a:r>
            <a:endParaRPr lang="cs-CZ" sz="49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r>
              <a:rPr lang="cs-CZ" sz="4000" dirty="0"/>
              <a:t>Vodní – kachna, husa   </a:t>
            </a:r>
          </a:p>
          <a:p>
            <a:r>
              <a:rPr lang="cs-CZ" sz="4000" dirty="0"/>
              <a:t>Hrabavá – slepice, kohout, kuře, krůta, krocan, holub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3146636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 descr="C:\Users\vera.tupa\AppData\Local\Microsoft\Windows\Temporary Internet Files\Content.IE5\5DVUUQW5\MP90042658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3" y="260648"/>
            <a:ext cx="4752527" cy="6264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vera.tupa\AppData\Local\Microsoft\Windows\Temporary Internet Files\Content.IE5\18PEY0VS\MP90018254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60648"/>
            <a:ext cx="3960440" cy="2880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vera.tupa\AppData\Local\Microsoft\Windows\Temporary Internet Files\Content.IE5\5XONNA6H\MP90040652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140968"/>
            <a:ext cx="3960440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15904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sz="4900" b="1" dirty="0"/>
              <a:t/>
            </a:r>
            <a:br>
              <a:rPr lang="cs-CZ" sz="4900" b="1" dirty="0"/>
            </a:br>
            <a:r>
              <a:rPr lang="cs-CZ" sz="4900" dirty="0"/>
              <a:t>4. RYBY A MOŘSKÉ PLODY</a:t>
            </a:r>
            <a:endParaRPr lang="cs-CZ" sz="49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000" dirty="0" smtClean="0"/>
              <a:t>Ryby </a:t>
            </a:r>
            <a:r>
              <a:rPr lang="cs-CZ" sz="4000" dirty="0"/>
              <a:t>– sladkovodní, mořské</a:t>
            </a:r>
          </a:p>
          <a:p>
            <a:r>
              <a:rPr lang="cs-CZ" sz="4000" dirty="0"/>
              <a:t>Korýši – langusta, krab, humr, krevety</a:t>
            </a:r>
          </a:p>
          <a:p>
            <a:r>
              <a:rPr lang="cs-CZ" sz="4000" dirty="0"/>
              <a:t>Hlavonožci – olihně, sépie, chobotnice</a:t>
            </a:r>
          </a:p>
          <a:p>
            <a:r>
              <a:rPr lang="cs-CZ" sz="4000" dirty="0"/>
              <a:t>Měkkýši – ústřice, mušle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0744859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172" name="Picture 4" descr="C:\Users\vera.tupa\AppData\Local\Microsoft\Windows\Temporary Internet Files\Content.IE5\BYCQZXI5\MP90043176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88640"/>
            <a:ext cx="8352928" cy="6192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745393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194" name="Picture 2" descr="C:\Users\vera.tupa\AppData\Local\Microsoft\Windows\Temporary Internet Files\Content.IE5\5DVUUQW5\MP90042310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9" y="188640"/>
            <a:ext cx="8568952" cy="6408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130738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Users\vera.tupa\AppData\Local\Microsoft\Windows\Temporary Internet Files\Content.IE5\BYCQZXI5\MC9000838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5" y="476672"/>
            <a:ext cx="4536504" cy="5181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C:\Users\vera.tupa\AppData\Local\Microsoft\Windows\Temporary Internet Files\Content.IE5\18PEY0VS\MC900084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45559" y="1484784"/>
            <a:ext cx="4968552" cy="4504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52943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5. Ostatní masa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400" dirty="0" smtClean="0"/>
              <a:t> kozí</a:t>
            </a:r>
          </a:p>
          <a:p>
            <a:r>
              <a:rPr lang="cs-CZ" sz="4400" dirty="0" smtClean="0"/>
              <a:t> koňské</a:t>
            </a:r>
          </a:p>
          <a:p>
            <a:r>
              <a:rPr lang="cs-CZ" sz="4400" dirty="0" smtClean="0"/>
              <a:t> </a:t>
            </a:r>
            <a:r>
              <a:rPr lang="cs-CZ" sz="4400" dirty="0"/>
              <a:t>králičí    </a:t>
            </a:r>
          </a:p>
          <a:p>
            <a:r>
              <a:rPr lang="cs-CZ" sz="4400" dirty="0"/>
              <a:t> </a:t>
            </a:r>
            <a:r>
              <a:rPr lang="cs-CZ" sz="4400" dirty="0" smtClean="0"/>
              <a:t>šneci</a:t>
            </a:r>
          </a:p>
          <a:p>
            <a:r>
              <a:rPr lang="cs-CZ" sz="4400" dirty="0" smtClean="0"/>
              <a:t> </a:t>
            </a:r>
            <a:r>
              <a:rPr lang="cs-CZ" sz="4400" dirty="0"/>
              <a:t>žáby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1994604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Úkol: zařaď kusy do skupin</a:t>
            </a:r>
            <a:r>
              <a:rPr lang="cs-CZ" dirty="0"/>
              <a:t/>
            </a:r>
            <a:br>
              <a:rPr lang="cs-CZ" dirty="0"/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4000" dirty="0" smtClean="0"/>
              <a:t>Muflon</a:t>
            </a:r>
          </a:p>
          <a:p>
            <a:r>
              <a:rPr lang="cs-CZ" sz="4000" dirty="0" smtClean="0"/>
              <a:t>Sele</a:t>
            </a:r>
          </a:p>
          <a:p>
            <a:r>
              <a:rPr lang="cs-CZ" sz="4000" dirty="0" smtClean="0"/>
              <a:t>Býk</a:t>
            </a:r>
          </a:p>
          <a:p>
            <a:r>
              <a:rPr lang="cs-CZ" sz="4000" dirty="0" smtClean="0"/>
              <a:t>Zajíc</a:t>
            </a:r>
          </a:p>
          <a:p>
            <a:r>
              <a:rPr lang="cs-CZ" sz="4000" dirty="0" smtClean="0"/>
              <a:t>Husa</a:t>
            </a:r>
          </a:p>
          <a:p>
            <a:r>
              <a:rPr lang="cs-CZ" sz="4000" dirty="0" smtClean="0"/>
              <a:t>Beran</a:t>
            </a:r>
          </a:p>
          <a:p>
            <a:r>
              <a:rPr lang="cs-CZ" sz="4000" dirty="0" smtClean="0"/>
              <a:t>Ústřice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63609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Muflon – zvěřina, vysoká</a:t>
            </a:r>
            <a:endParaRPr lang="cs-CZ" sz="3600" dirty="0"/>
          </a:p>
          <a:p>
            <a:r>
              <a:rPr lang="cs-CZ" sz="3600" dirty="0" smtClean="0"/>
              <a:t>Sele – </a:t>
            </a:r>
            <a:r>
              <a:rPr lang="cs-CZ" sz="3600" dirty="0"/>
              <a:t>jatečná </a:t>
            </a:r>
            <a:r>
              <a:rPr lang="cs-CZ" sz="3600" dirty="0" smtClean="0"/>
              <a:t>masa, vepřové, </a:t>
            </a:r>
            <a:endParaRPr lang="cs-CZ" sz="3600" dirty="0"/>
          </a:p>
          <a:p>
            <a:r>
              <a:rPr lang="cs-CZ" sz="3600" dirty="0" smtClean="0"/>
              <a:t>Býk –  </a:t>
            </a:r>
            <a:r>
              <a:rPr lang="cs-CZ" sz="3600" dirty="0"/>
              <a:t>jatečná </a:t>
            </a:r>
            <a:r>
              <a:rPr lang="cs-CZ" sz="3600" dirty="0" smtClean="0"/>
              <a:t>masa, hovězí, </a:t>
            </a:r>
          </a:p>
          <a:p>
            <a:r>
              <a:rPr lang="cs-CZ" sz="3600" dirty="0" smtClean="0"/>
              <a:t>Zajíc – zvěřina, nízká</a:t>
            </a:r>
            <a:endParaRPr lang="cs-CZ" sz="3600" dirty="0"/>
          </a:p>
          <a:p>
            <a:r>
              <a:rPr lang="cs-CZ" sz="3600" dirty="0" smtClean="0"/>
              <a:t>Husa – drůbež, vodní</a:t>
            </a:r>
            <a:endParaRPr lang="cs-CZ" sz="3600" dirty="0"/>
          </a:p>
          <a:p>
            <a:r>
              <a:rPr lang="cs-CZ" sz="3600" dirty="0" smtClean="0"/>
              <a:t>Beran – jatečná masa, skopové</a:t>
            </a:r>
            <a:endParaRPr lang="cs-CZ" sz="3600" dirty="0"/>
          </a:p>
          <a:p>
            <a:r>
              <a:rPr lang="cs-CZ" sz="3600" dirty="0" smtClean="0"/>
              <a:t>Ústřice – mořské plody</a:t>
            </a:r>
            <a:r>
              <a:rPr lang="cs-CZ" sz="3600" smtClean="0"/>
              <a:t>, měkkýši</a:t>
            </a:r>
            <a:endParaRPr lang="cs-CZ" sz="3600" dirty="0"/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810320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900" b="1" u="sng" dirty="0" smtClean="0"/>
              <a:t/>
            </a:r>
            <a:br>
              <a:rPr lang="cs-CZ" sz="4900" b="1" u="sng" dirty="0" smtClean="0"/>
            </a:br>
            <a:r>
              <a:rPr lang="cs-CZ" sz="4900" b="1" u="sng" dirty="0" smtClean="0"/>
              <a:t> </a:t>
            </a:r>
            <a:r>
              <a:rPr lang="cs-CZ" sz="4900" b="1" u="sng" dirty="0"/>
              <a:t>Chemické složení masa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 fontScale="25000" lnSpcReduction="20000"/>
          </a:bodyPr>
          <a:lstStyle/>
          <a:p>
            <a:r>
              <a:rPr lang="cs-CZ" sz="14400" b="1" dirty="0"/>
              <a:t>Bílkoviny</a:t>
            </a:r>
            <a:r>
              <a:rPr lang="cs-CZ" sz="8600" dirty="0"/>
              <a:t> </a:t>
            </a:r>
            <a:endParaRPr lang="cs-CZ" sz="8600" dirty="0" smtClean="0"/>
          </a:p>
          <a:p>
            <a:r>
              <a:rPr lang="cs-CZ" sz="14400" b="1" dirty="0" smtClean="0"/>
              <a:t>Tuk</a:t>
            </a:r>
            <a:r>
              <a:rPr lang="cs-CZ" sz="14400" dirty="0" smtClean="0"/>
              <a:t> </a:t>
            </a:r>
          </a:p>
          <a:p>
            <a:r>
              <a:rPr lang="cs-CZ" sz="14400" b="1" dirty="0" smtClean="0"/>
              <a:t>Glykogen</a:t>
            </a:r>
            <a:r>
              <a:rPr lang="cs-CZ" sz="8600" b="1" dirty="0" smtClean="0"/>
              <a:t>-  </a:t>
            </a:r>
            <a:r>
              <a:rPr lang="cs-CZ" sz="8600" dirty="0"/>
              <a:t>důležitý pro  zrání masa . </a:t>
            </a:r>
            <a:r>
              <a:rPr lang="cs-CZ" sz="8600" dirty="0" smtClean="0"/>
              <a:t> </a:t>
            </a:r>
            <a:endParaRPr lang="cs-CZ" sz="8600" dirty="0"/>
          </a:p>
          <a:p>
            <a:r>
              <a:rPr lang="cs-CZ" sz="14400" b="1" dirty="0"/>
              <a:t>Minerální látky</a:t>
            </a:r>
            <a:r>
              <a:rPr lang="cs-CZ" sz="14400" dirty="0"/>
              <a:t> </a:t>
            </a:r>
            <a:r>
              <a:rPr lang="cs-CZ" sz="8600" dirty="0"/>
              <a:t>– fosfor, draslík, vápník, hořčík, sodík a </a:t>
            </a:r>
            <a:r>
              <a:rPr lang="cs-CZ" sz="8600" dirty="0" smtClean="0"/>
              <a:t>železo</a:t>
            </a:r>
          </a:p>
          <a:p>
            <a:r>
              <a:rPr lang="cs-CZ" sz="14400" b="1" dirty="0" smtClean="0"/>
              <a:t>Vitamín</a:t>
            </a:r>
            <a:r>
              <a:rPr lang="cs-CZ" sz="14400" dirty="0" smtClean="0"/>
              <a:t>y </a:t>
            </a:r>
            <a:r>
              <a:rPr lang="cs-CZ" sz="8600" dirty="0"/>
              <a:t>– A, B.  Zdrojem vitamínu D je rybí tuk.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r>
              <a:rPr lang="cs-CZ" sz="14400" b="1" dirty="0"/>
              <a:t>Voda</a:t>
            </a:r>
            <a:r>
              <a:rPr lang="cs-CZ" sz="8600" dirty="0"/>
              <a:t> – 48 – 80% obsah vody v mase je závislý na druhu </a:t>
            </a:r>
            <a:r>
              <a:rPr lang="cs-CZ" sz="8600" dirty="0" smtClean="0"/>
              <a:t>masa</a:t>
            </a:r>
            <a:endParaRPr lang="cs-CZ" sz="8600" dirty="0"/>
          </a:p>
          <a:p>
            <a:r>
              <a:rPr lang="cs-CZ" sz="14400" b="1" dirty="0" smtClean="0"/>
              <a:t>Extrakční </a:t>
            </a:r>
            <a:r>
              <a:rPr lang="cs-CZ" sz="14400" b="1" dirty="0"/>
              <a:t>látky</a:t>
            </a:r>
            <a:r>
              <a:rPr lang="cs-CZ" sz="14400" dirty="0"/>
              <a:t> </a:t>
            </a:r>
            <a:r>
              <a:rPr lang="cs-CZ" sz="8600" dirty="0"/>
              <a:t>– dodávají masu chuť a vůni. </a:t>
            </a:r>
          </a:p>
          <a:p>
            <a:r>
              <a:rPr lang="cs-CZ" sz="14400" b="1" dirty="0"/>
              <a:t>Myoglobin</a:t>
            </a:r>
            <a:r>
              <a:rPr lang="cs-CZ" sz="8600" dirty="0"/>
              <a:t> – </a:t>
            </a:r>
            <a:r>
              <a:rPr lang="cs-CZ" sz="8600" dirty="0" smtClean="0"/>
              <a:t>červené svalové barvivo, množství </a:t>
            </a:r>
            <a:r>
              <a:rPr lang="cs-CZ" sz="8600" dirty="0"/>
              <a:t>této látky je závislé na věku zvířat a jeho pracovním využití. Svaly namáhané prací jsou na myoglobin </a:t>
            </a:r>
            <a:r>
              <a:rPr lang="cs-CZ" sz="8600" dirty="0" smtClean="0"/>
              <a:t>bohatší – maso je tmavší.  </a:t>
            </a:r>
            <a:endParaRPr lang="cs-CZ" sz="8600" dirty="0"/>
          </a:p>
          <a:p>
            <a:pPr marL="0" indent="0">
              <a:buNone/>
            </a:pPr>
            <a:r>
              <a:rPr lang="cs-CZ" sz="5100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577278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Úkol: Které </a:t>
            </a:r>
            <a:r>
              <a:rPr lang="cs-CZ" dirty="0"/>
              <a:t>maso bude mít nejméně tuku ?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 </a:t>
            </a:r>
          </a:p>
          <a:p>
            <a:r>
              <a:rPr lang="cs-CZ" sz="4400" dirty="0" smtClean="0"/>
              <a:t> RYBÍ</a:t>
            </a:r>
          </a:p>
          <a:p>
            <a:r>
              <a:rPr lang="cs-CZ" sz="4400" dirty="0" smtClean="0"/>
              <a:t> HOVĚZÍ</a:t>
            </a:r>
            <a:r>
              <a:rPr lang="cs-CZ" sz="4400" dirty="0"/>
              <a:t>	</a:t>
            </a:r>
            <a:endParaRPr lang="cs-CZ" sz="4400" dirty="0" smtClean="0"/>
          </a:p>
          <a:p>
            <a:r>
              <a:rPr lang="cs-CZ" sz="4400" dirty="0" smtClean="0"/>
              <a:t> TELECÍ</a:t>
            </a:r>
            <a:r>
              <a:rPr lang="cs-CZ" sz="4400" dirty="0"/>
              <a:t>	</a:t>
            </a:r>
            <a:endParaRPr lang="cs-CZ" sz="4400" dirty="0" smtClean="0"/>
          </a:p>
          <a:p>
            <a:r>
              <a:rPr lang="cs-CZ" sz="4400" dirty="0" smtClean="0"/>
              <a:t> VEPŘOVÉ</a:t>
            </a:r>
          </a:p>
          <a:p>
            <a:r>
              <a:rPr lang="cs-CZ" sz="4400" dirty="0" smtClean="0"/>
              <a:t> KACHNÍ</a:t>
            </a:r>
            <a:endParaRPr lang="cs-CZ" sz="4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5143976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sz="4000" dirty="0" smtClean="0"/>
              <a:t>RYBÍ            1</a:t>
            </a:r>
            <a:endParaRPr lang="cs-CZ" sz="4000" dirty="0"/>
          </a:p>
          <a:p>
            <a:r>
              <a:rPr lang="cs-CZ" sz="4000" dirty="0" smtClean="0"/>
              <a:t> </a:t>
            </a:r>
            <a:r>
              <a:rPr lang="cs-CZ" sz="4000" dirty="0"/>
              <a:t>HOVĚZÍ	</a:t>
            </a:r>
            <a:r>
              <a:rPr lang="cs-CZ" sz="4000" dirty="0" smtClean="0"/>
              <a:t> 3</a:t>
            </a:r>
            <a:endParaRPr lang="cs-CZ" sz="4000" dirty="0"/>
          </a:p>
          <a:p>
            <a:r>
              <a:rPr lang="cs-CZ" sz="4000" dirty="0" smtClean="0"/>
              <a:t> </a:t>
            </a:r>
            <a:r>
              <a:rPr lang="cs-CZ" sz="4000" dirty="0"/>
              <a:t>TELECÍ	</a:t>
            </a:r>
            <a:r>
              <a:rPr lang="cs-CZ" sz="4000" dirty="0" smtClean="0"/>
              <a:t>        2</a:t>
            </a:r>
            <a:endParaRPr lang="cs-CZ" sz="4000" dirty="0"/>
          </a:p>
          <a:p>
            <a:r>
              <a:rPr lang="cs-CZ" sz="4000" dirty="0" smtClean="0"/>
              <a:t> VEPŘOVÉ    5</a:t>
            </a:r>
            <a:endParaRPr lang="cs-CZ" sz="4000" dirty="0"/>
          </a:p>
          <a:p>
            <a:r>
              <a:rPr lang="cs-CZ" sz="4000" dirty="0" smtClean="0"/>
              <a:t> KACHNÍ      4</a:t>
            </a:r>
            <a:endParaRPr lang="cs-CZ" sz="4000" dirty="0"/>
          </a:p>
          <a:p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677712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458618"/>
          </a:xfrm>
        </p:spPr>
        <p:txBody>
          <a:bodyPr>
            <a:normAutofit fontScale="90000"/>
          </a:bodyPr>
          <a:lstStyle/>
          <a:p>
            <a:r>
              <a:rPr lang="cs-CZ" dirty="0"/>
              <a:t>Použitá literatura:</a:t>
            </a:r>
            <a:br>
              <a:rPr lang="cs-CZ" dirty="0"/>
            </a:br>
            <a:r>
              <a:rPr lang="cs-CZ" dirty="0" err="1"/>
              <a:t>Šebelová,Marie</a:t>
            </a:r>
            <a:r>
              <a:rPr lang="cs-CZ" dirty="0"/>
              <a:t>,: Potraviny a výživa,Parta,2000,ISBN 80-7320-010-4</a:t>
            </a:r>
            <a:br>
              <a:rPr lang="cs-CZ" dirty="0"/>
            </a:br>
            <a:r>
              <a:rPr lang="cs-CZ" dirty="0"/>
              <a:t>Obrázky:</a:t>
            </a:r>
            <a:br>
              <a:rPr lang="cs-CZ" dirty="0"/>
            </a:br>
            <a:r>
              <a:rPr lang="cs-CZ" dirty="0"/>
              <a:t>[cit. 2012-17-10]. Dostupný pod licencí Microsoft Office 2010 na </a:t>
            </a:r>
            <a:br>
              <a:rPr lang="cs-CZ" dirty="0"/>
            </a:br>
            <a:r>
              <a:rPr lang="cs-CZ" dirty="0"/>
              <a:t>WWW: &lt;</a:t>
            </a:r>
            <a:r>
              <a:rPr lang="cs-CZ" u="sng" dirty="0">
                <a:hlinkClick r:id="rId2"/>
              </a:rPr>
              <a:t>http://office.microsoft.com/</a:t>
            </a:r>
            <a:r>
              <a:rPr lang="cs-CZ" u="sng" dirty="0" err="1">
                <a:hlinkClick r:id="rId2"/>
              </a:rPr>
              <a:t>cs-cz</a:t>
            </a:r>
            <a:r>
              <a:rPr lang="cs-CZ" u="sng" dirty="0">
                <a:hlinkClick r:id="rId2"/>
              </a:rPr>
              <a:t>/</a:t>
            </a:r>
            <a:r>
              <a:rPr lang="cs-CZ" u="sng" dirty="0" err="1">
                <a:hlinkClick r:id="rId2"/>
              </a:rPr>
              <a:t>images</a:t>
            </a:r>
            <a:r>
              <a:rPr lang="cs-CZ" dirty="0"/>
              <a:t>&gt;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58615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159</TotalTime>
  <Words>327</Words>
  <Application>Microsoft Office PowerPoint</Application>
  <PresentationFormat>Předvádění na obrazovce (4:3)</PresentationFormat>
  <Paragraphs>112</Paragraphs>
  <Slides>22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22</vt:i4>
      </vt:variant>
    </vt:vector>
  </HeadingPairs>
  <TitlesOfParts>
    <vt:vector size="25" baseType="lpstr">
      <vt:lpstr>Došky</vt:lpstr>
      <vt:lpstr>Motiv systému Office</vt:lpstr>
      <vt:lpstr>1_Došky</vt:lpstr>
      <vt:lpstr>Snímek 1</vt:lpstr>
      <vt:lpstr>Jatečná masa</vt:lpstr>
      <vt:lpstr> Charakteristika masa </vt:lpstr>
      <vt:lpstr> Dělení masa  </vt:lpstr>
      <vt:lpstr>Snímek 5</vt:lpstr>
      <vt:lpstr>2. ZVĚŘINA </vt:lpstr>
      <vt:lpstr>Snímek 7</vt:lpstr>
      <vt:lpstr>Snímek 8</vt:lpstr>
      <vt:lpstr>Snímek 9</vt:lpstr>
      <vt:lpstr>                       3. DRŮBEŽ</vt:lpstr>
      <vt:lpstr>Snímek 11</vt:lpstr>
      <vt:lpstr>    4. RYBY A MOŘSKÉ PLODY</vt:lpstr>
      <vt:lpstr>Snímek 13</vt:lpstr>
      <vt:lpstr>Snímek 14</vt:lpstr>
      <vt:lpstr>Snímek 15</vt:lpstr>
      <vt:lpstr>5. Ostatní masa</vt:lpstr>
      <vt:lpstr>      Úkol: zařaď kusy do skupin </vt:lpstr>
      <vt:lpstr>Správná odpověď</vt:lpstr>
      <vt:lpstr>  Chemické složení masa  </vt:lpstr>
      <vt:lpstr> Úkol: Které maso bude mít nejméně tuku ? </vt:lpstr>
      <vt:lpstr>Správná odpověď</vt:lpstr>
      <vt:lpstr>Použitá literatura: Šebelová,Marie,: Potraviny a výživa,Parta,2000,ISBN 80-7320-010-4 Obrázky: [cit. 2012-17-10]. Dostupný pod licencí Microsoft Office 2010 na  WWW: &lt;http://office.microsoft.com/cs-cz/images&gt;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Jatečná masa</dc:title>
  <dc:creator>Věra Tupá</dc:creator>
  <cp:lastModifiedBy>Dum</cp:lastModifiedBy>
  <cp:revision>19</cp:revision>
  <dcterms:created xsi:type="dcterms:W3CDTF">2013-01-20T18:44:17Z</dcterms:created>
  <dcterms:modified xsi:type="dcterms:W3CDTF">2014-06-14T16:30:35Z</dcterms:modified>
</cp:coreProperties>
</file>