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57" r:id="rId3"/>
    <p:sldId id="258" r:id="rId4"/>
    <p:sldId id="260" r:id="rId5"/>
    <p:sldId id="261" r:id="rId6"/>
    <p:sldId id="262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76238"/>
              </p:ext>
            </p:extLst>
          </p:nvPr>
        </p:nvGraphicFramePr>
        <p:xfrm>
          <a:off x="474492" y="1927027"/>
          <a:ext cx="8195016" cy="3683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SAZ.1610.1U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Kolíkové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 kolíky,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jejich účelem, použitím, rozdělením. Prezentace uvádí výhody a nevýhody kolíků.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Prezentaci je možné rozdělit do více hodin.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Kolíky,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druky kolíků, čepy, normalizace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72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Kolíkové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Kolíkový spoj je spojem </a:t>
            </a:r>
            <a:r>
              <a:rPr lang="cs-CZ" dirty="0" smtClean="0">
                <a:solidFill>
                  <a:srgbClr val="FF0000"/>
                </a:solidFill>
              </a:rPr>
              <a:t>rozebíratelným</a:t>
            </a:r>
            <a:r>
              <a:rPr lang="cs-CZ" dirty="0" smtClean="0"/>
              <a:t> s tvarovým stykem</a:t>
            </a:r>
          </a:p>
          <a:p>
            <a:r>
              <a:rPr lang="cs-CZ" dirty="0" smtClean="0"/>
              <a:t>Nevýhodou je možnost uvolnění spoje vibracemi, popř. častou demontáží</a:t>
            </a:r>
          </a:p>
          <a:p>
            <a:r>
              <a:rPr lang="cs-CZ" dirty="0" smtClean="0"/>
              <a:t>Kolíky jsou </a:t>
            </a:r>
            <a:r>
              <a:rPr lang="cs-CZ" dirty="0" smtClean="0">
                <a:solidFill>
                  <a:srgbClr val="FF0000"/>
                </a:solidFill>
              </a:rPr>
              <a:t>normalizovány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Účel:</a:t>
            </a:r>
          </a:p>
          <a:p>
            <a:pPr>
              <a:buFontTx/>
              <a:buChar char="-"/>
            </a:pPr>
            <a:r>
              <a:rPr lang="cs-CZ" dirty="0" smtClean="0"/>
              <a:t>Zajištění polohy součástí</a:t>
            </a:r>
          </a:p>
          <a:p>
            <a:pPr>
              <a:buFontTx/>
              <a:buChar char="-"/>
            </a:pPr>
            <a:r>
              <a:rPr lang="cs-CZ" dirty="0" smtClean="0"/>
              <a:t>Zabránění posuvu součástí</a:t>
            </a:r>
          </a:p>
          <a:p>
            <a:pPr>
              <a:buFontTx/>
              <a:buChar char="-"/>
            </a:pPr>
            <a:r>
              <a:rPr lang="cs-CZ" dirty="0" smtClean="0"/>
              <a:t>Vytvoření kloubového spoje</a:t>
            </a:r>
          </a:p>
          <a:p>
            <a:pPr>
              <a:buFontTx/>
              <a:buChar char="-"/>
            </a:pPr>
            <a:r>
              <a:rPr lang="cs-CZ" dirty="0" smtClean="0"/>
              <a:t>Ochrana stroje (střižná pojistka- </a:t>
            </a:r>
            <a:r>
              <a:rPr lang="cs-CZ" sz="2000" dirty="0" smtClean="0"/>
              <a:t>při přetížení se kolík utrhne a zabrání většímu poškození stroje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848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kolíků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Válcové – musí mýt přesah vůči díře </a:t>
            </a:r>
            <a:r>
              <a:rPr lang="cs-CZ" sz="2000" dirty="0" smtClean="0"/>
              <a:t>( díra musí být přesná – vystružená)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dirty="0" smtClean="0"/>
              <a:t>Kuželové – odolávají uvolnění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 smtClean="0"/>
              <a:t>kuželovitost 1:50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060848"/>
            <a:ext cx="4104456" cy="20162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5018" y="4509120"/>
            <a:ext cx="3649390" cy="219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92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611560" y="620688"/>
            <a:ext cx="7618040" cy="5505475"/>
          </a:xfrm>
        </p:spPr>
        <p:txBody>
          <a:bodyPr/>
          <a:lstStyle/>
          <a:p>
            <a:r>
              <a:rPr lang="cs-CZ" dirty="0" smtClean="0"/>
              <a:t>Rýhované –  na povrchu mají podélné rýhy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( díra nemusí být přesná – není nutné vystružovat)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endParaRPr lang="cs-CZ" sz="2000" dirty="0" smtClean="0"/>
          </a:p>
          <a:p>
            <a:r>
              <a:rPr lang="cs-CZ" dirty="0" smtClean="0"/>
              <a:t>Pružné – </a:t>
            </a:r>
            <a:r>
              <a:rPr lang="cs-CZ" sz="2000" dirty="0" smtClean="0"/>
              <a:t>(duté) </a:t>
            </a:r>
            <a:r>
              <a:rPr lang="cs-CZ" dirty="0" smtClean="0"/>
              <a:t>jde v podstatě o podélně rozřízlou trubičku </a:t>
            </a:r>
            <a:r>
              <a:rPr lang="cs-CZ" sz="2000" dirty="0" smtClean="0"/>
              <a:t>(nižší pevnost spoje)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>
                <a:solidFill>
                  <a:prstClr val="black"/>
                </a:solidFill>
              </a:rPr>
              <a:t>( díra nemusí být přesná – není nutné vystružovat)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484784"/>
            <a:ext cx="3554363" cy="20162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941168"/>
            <a:ext cx="3194323" cy="1724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26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Spojovací čepy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Spojovací čepy vytváří kloubové (pohyblivé) spojení</a:t>
            </a:r>
          </a:p>
          <a:p>
            <a:r>
              <a:rPr lang="cs-CZ" dirty="0" smtClean="0"/>
              <a:t>Mají zpravidla větší Ø</a:t>
            </a:r>
          </a:p>
          <a:p>
            <a:r>
              <a:rPr lang="cs-CZ" dirty="0" smtClean="0"/>
              <a:t>Válcové čepy mohou být a) bez hlavy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b) s hlavou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361886"/>
            <a:ext cx="5930627" cy="250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06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Čepy nejsou montovány </a:t>
            </a:r>
            <a:r>
              <a:rPr lang="cs-CZ" sz="3200" smtClean="0"/>
              <a:t>s přesahem, </a:t>
            </a:r>
            <a:r>
              <a:rPr lang="cs-CZ" sz="3200" dirty="0" smtClean="0"/>
              <a:t>proto je musíme zajišťovat proti vysunutí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Maticí</a:t>
            </a:r>
          </a:p>
          <a:p>
            <a:r>
              <a:rPr lang="cs-CZ" dirty="0" smtClean="0"/>
              <a:t>Závlačkou</a:t>
            </a:r>
          </a:p>
          <a:p>
            <a:r>
              <a:rPr lang="cs-CZ" dirty="0" smtClean="0"/>
              <a:t>Kolíkem</a:t>
            </a:r>
          </a:p>
          <a:p>
            <a:r>
              <a:rPr lang="cs-CZ" dirty="0" smtClean="0"/>
              <a:t>Pojistným kroužkem (</a:t>
            </a:r>
            <a:r>
              <a:rPr lang="cs-CZ" dirty="0" err="1" smtClean="0"/>
              <a:t>ˮsegrovkouˮ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5568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Mezi jaké spoje řadíme kolíkový spoj ?</a:t>
            </a:r>
          </a:p>
          <a:p>
            <a:pPr marL="514350" indent="-514350">
              <a:buAutoNum type="arabicParenR"/>
            </a:pPr>
            <a:r>
              <a:rPr lang="cs-CZ" dirty="0" smtClean="0"/>
              <a:t>Mají kolíky libovolné rozměry 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znáš druhy kolíků a kde jsi se s </a:t>
            </a:r>
            <a:r>
              <a:rPr lang="cs-CZ" smtClean="0"/>
              <a:t>nimi setkal ?</a:t>
            </a: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Jaké spojení vytvoříme pomocí čepu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489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319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Kolíkové spoje</vt:lpstr>
      <vt:lpstr>Druhy kolíků</vt:lpstr>
      <vt:lpstr>Prezentace aplikace PowerPoint</vt:lpstr>
      <vt:lpstr>Spojovací čepy</vt:lpstr>
      <vt:lpstr>Čepy nejsou montovány s přesahem, proto je musíme zajišťovat proti vysunutí</vt:lpstr>
      <vt:lpstr>Otázky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Zdeněk Laski</cp:lastModifiedBy>
  <cp:revision>24</cp:revision>
  <dcterms:created xsi:type="dcterms:W3CDTF">2012-06-21T10:03:02Z</dcterms:created>
  <dcterms:modified xsi:type="dcterms:W3CDTF">2014-06-04T18:39:19Z</dcterms:modified>
</cp:coreProperties>
</file>