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1"/>
  </p:notesMasterIdLst>
  <p:sldIdLst>
    <p:sldId id="261" r:id="rId2"/>
    <p:sldId id="256" r:id="rId3"/>
    <p:sldId id="257" r:id="rId4"/>
    <p:sldId id="259" r:id="rId5"/>
    <p:sldId id="258" r:id="rId6"/>
    <p:sldId id="263" r:id="rId7"/>
    <p:sldId id="264" r:id="rId8"/>
    <p:sldId id="269" r:id="rId9"/>
    <p:sldId id="268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5B285-6F6C-42CD-9CAB-1F24BCABE90B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2778E-A004-472B-8A0D-141A2B31818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99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02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2778E-A004-472B-8A0D-141A2B31818D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9451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5F17C1E-EB1B-4A81-9076-C191095B65C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9E0D149-C2F3-4136-BECF-4D208A02911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dum.rvp.cz/vyhledavani/vyhledavani.html?e15=Empedokl%C3%A9s" TargetMode="External"/><Relationship Id="rId13" Type="http://schemas.openxmlformats.org/officeDocument/2006/relationships/hyperlink" Target="http://dum.rvp.cz/vyhledavani/vyhledavani.html?e15=Faraday" TargetMode="External"/><Relationship Id="rId18" Type="http://schemas.openxmlformats.org/officeDocument/2006/relationships/image" Target="../media/image2.jpg"/><Relationship Id="rId3" Type="http://schemas.openxmlformats.org/officeDocument/2006/relationships/image" Target="../media/image1.jpeg"/><Relationship Id="rId7" Type="http://schemas.openxmlformats.org/officeDocument/2006/relationships/hyperlink" Target="http://dum.rvp.cz/vyhledavani/vyhledavani.html?e15=H%C3%A9rakleitos" TargetMode="External"/><Relationship Id="rId12" Type="http://schemas.openxmlformats.org/officeDocument/2006/relationships/hyperlink" Target="http://dum.rvp.cz/vyhledavani/vyhledavani.html?e15=Nobel" TargetMode="External"/><Relationship Id="rId17" Type="http://schemas.openxmlformats.org/officeDocument/2006/relationships/hyperlink" Target="http://dum.rvp.cz/vyhledavani/vyhledavani.html?e15=Wichterle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dum.rvp.cz/vyhledavani/vyhledavani.html?e15=Heyrovsk%C3%BD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um.rvp.cz/vyhledavani/vyhledavani.html?e15=filozofie" TargetMode="External"/><Relationship Id="rId11" Type="http://schemas.openxmlformats.org/officeDocument/2006/relationships/hyperlink" Target="http://dum.rvp.cz/vyhledavani/vyhledavani.html?e15=Lavoisier" TargetMode="External"/><Relationship Id="rId5" Type="http://schemas.openxmlformats.org/officeDocument/2006/relationships/hyperlink" Target="http://dum.rvp.cz/vyhledavani/vyhledavani.html?e15=starov%C4%9Bk" TargetMode="External"/><Relationship Id="rId15" Type="http://schemas.openxmlformats.org/officeDocument/2006/relationships/hyperlink" Target="http://dum.rvp.cz/vyhledavani/vyhledavani.html?e15=Marie+Curie" TargetMode="External"/><Relationship Id="rId10" Type="http://schemas.openxmlformats.org/officeDocument/2006/relationships/hyperlink" Target="http://dum.rvp.cz/vyhledavani/vyhledavani.html?e15=Aristoteles" TargetMode="External"/><Relationship Id="rId4" Type="http://schemas.openxmlformats.org/officeDocument/2006/relationships/hyperlink" Target="http://dum.rvp.cz/vyhledavani/vyhledavani.html?e15=d%C4%9Bjiny+chemie" TargetMode="External"/><Relationship Id="rId9" Type="http://schemas.openxmlformats.org/officeDocument/2006/relationships/hyperlink" Target="http://dum.rvp.cz/vyhledavani/vyhledavani.html?e15=atomist%C3%A9" TargetMode="External"/><Relationship Id="rId14" Type="http://schemas.openxmlformats.org/officeDocument/2006/relationships/hyperlink" Target="http://dum.rvp.cz/vyhledavani/vyhledavani.html?e15=Rutherfor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969669"/>
              </p:ext>
            </p:extLst>
          </p:nvPr>
        </p:nvGraphicFramePr>
        <p:xfrm>
          <a:off x="474492" y="1927027"/>
          <a:ext cx="8195016" cy="3627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????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Mgr.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Iva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Hamadová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</a:t>
                      </a:r>
                      <a:r>
                        <a:rPr lang="cs-CZ" sz="900" baseline="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prostřednictvým</a:t>
                      </a:r>
                      <a:r>
                        <a:rPr lang="cs-CZ" sz="900" baseline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ICT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9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SSHS_KM_NEJ_ROC_1_HS_DUM_01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G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ymnaziální 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vzdělávání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Člověk a příroda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 jazyk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Historie chemie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9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komplexně seznamuje žáky s historickým vývojem chemie coby studia látek a jejich přeměn (starověk, alchymie, iatrochemie, technická a současná chemie). Z každého období jsou vybráni filozofové či vědci, kteří pomohli utvářet dějiny. Prezentaci je možné rozdělit do více hodin, po úpravě je vhodná i pro žáky základní školy.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4"/>
                        </a:rPr>
                        <a:t>Dějiny, chemie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5"/>
                        </a:rPr>
                        <a:t>starověk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</a:t>
                      </a:r>
                      <a:r>
                        <a:rPr lang="cs-CZ" sz="900" u="sng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6"/>
                        </a:rPr>
                        <a:t>filozofie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7"/>
                        </a:rPr>
                        <a:t>Hérakleitos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8"/>
                        </a:rPr>
                        <a:t>Empedoklés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9"/>
                        </a:rPr>
                        <a:t>atomisté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0"/>
                        </a:rPr>
                        <a:t>Aristoteles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1"/>
                        </a:rPr>
                        <a:t>Lavoisier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2"/>
                        </a:rPr>
                        <a:t>Nobel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3"/>
                        </a:rPr>
                        <a:t>Faraday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4"/>
                        </a:rPr>
                        <a:t>Rutherford</a:t>
                      </a:r>
                      <a:r>
                        <a:rPr lang="cs-CZ" sz="900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</a:t>
                      </a:r>
                      <a:r>
                        <a:rPr lang="cs-CZ" sz="900" u="sng" dirty="0" err="1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Marie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5"/>
                        </a:rPr>
                        <a:t> Curie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6"/>
                        </a:rPr>
                        <a:t>Heyrovský</a:t>
                      </a:r>
                      <a:r>
                        <a:rPr lang="cs-CZ" sz="9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, </a:t>
                      </a:r>
                      <a:r>
                        <a:rPr lang="cs-CZ" sz="900" u="sng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hlinkClick r:id="rId17"/>
                        </a:rPr>
                        <a:t>Wichterle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11.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3.</a:t>
                      </a:r>
                      <a:r>
                        <a:rPr lang="cs-CZ" sz="9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9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2012</a:t>
                      </a:r>
                      <a:endParaRPr lang="cs-CZ" sz="9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2314802" y="1484784"/>
            <a:ext cx="451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CHEMIE - </a:t>
            </a:r>
            <a:r>
              <a:rPr lang="cs-CZ" sz="2400" b="1" dirty="0" smtClean="0">
                <a:solidFill>
                  <a:schemeClr val="tx1"/>
                </a:solidFill>
                <a:effectLst/>
              </a:rPr>
              <a:t> Historický vývoj chemie</a:t>
            </a:r>
            <a:endParaRPr lang="cs-CZ" sz="24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935350"/>
              </p:ext>
            </p:extLst>
          </p:nvPr>
        </p:nvGraphicFramePr>
        <p:xfrm>
          <a:off x="467544" y="1484784"/>
          <a:ext cx="8195016" cy="42557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132"/>
                <a:gridCol w="6366884"/>
              </a:tblGrid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CZ.1.07/1.5.00/34.0911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435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Mgr. Iva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Hamadová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VY_32_INOVACE 35_NEJ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50" dirty="0" err="1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5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NEJ.3504.4S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Cizí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jazyky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Německý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jazyk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kern="1200" dirty="0" smtClean="0">
                          <a:solidFill>
                            <a:schemeClr val="dk1"/>
                          </a:solidFill>
                          <a:latin typeface="Arial CE" pitchFamily="34" charset="0"/>
                          <a:ea typeface="+mn-ea"/>
                          <a:cs typeface="Arial CE" pitchFamily="34" charset="0"/>
                        </a:rPr>
                        <a:t>Služby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0"/>
                        <a:ea typeface="Calibri"/>
                        <a:cs typeface="Arial CE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 </a:t>
                      </a:r>
                      <a:r>
                        <a:rPr lang="cs-CZ" sz="1050" baseline="0" dirty="0" err="1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Power</a:t>
                      </a:r>
                      <a:r>
                        <a:rPr lang="cs-CZ" sz="1050" baseline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 Point</a:t>
                      </a:r>
                      <a:r>
                        <a:rPr lang="cs-CZ" sz="105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, </a:t>
                      </a: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test…. 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50" dirty="0" smtClean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0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Např. </a:t>
                      </a:r>
                      <a:r>
                        <a:rPr lang="cs-CZ" sz="1050" dirty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Prezentaci je možné rozdělit do více hodin, po úpravě je vhodná i pro žáky základní školy</a:t>
                      </a: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. </a:t>
                      </a:r>
                      <a:r>
                        <a:rPr lang="cs-CZ" sz="1050" kern="1200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Slovní zásoba vhodná pro konverzaci s hostem na recepci, slovní zásobu je možné si procvičit v písemné formě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085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u="sng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Recepce, slovní obraty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96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5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50" baseline="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11. </a:t>
                      </a:r>
                      <a:r>
                        <a:rPr lang="cs-CZ" sz="1050" baseline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11.  </a:t>
                      </a:r>
                      <a:r>
                        <a:rPr lang="cs-CZ" sz="1050" dirty="0" smtClean="0">
                          <a:solidFill>
                            <a:srgbClr val="FF0000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50" dirty="0">
                        <a:solidFill>
                          <a:srgbClr val="FF0000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Nadpis 1"/>
          <p:cNvSpPr txBox="1">
            <a:spLocks/>
          </p:cNvSpPr>
          <p:nvPr/>
        </p:nvSpPr>
        <p:spPr>
          <a:xfrm>
            <a:off x="395536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 sz="3200" b="1" dirty="0" smtClean="0"/>
              <a:t>Metodický </a:t>
            </a:r>
            <a:r>
              <a:rPr lang="cs-CZ" sz="3200" b="1" dirty="0" smtClean="0"/>
              <a:t>list</a:t>
            </a: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856" y="116632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2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An</a:t>
            </a:r>
            <a:r>
              <a:rPr lang="cs-CZ" dirty="0" smtClean="0"/>
              <a:t> der </a:t>
            </a:r>
            <a:r>
              <a:rPr lang="cs-CZ" dirty="0" err="1" smtClean="0"/>
              <a:t>Rezeption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4294967295"/>
          </p:nvPr>
        </p:nvSpPr>
        <p:spPr>
          <a:xfrm>
            <a:off x="0" y="1916113"/>
            <a:ext cx="8088313" cy="2884487"/>
          </a:xfrm>
        </p:spPr>
        <p:txBody>
          <a:bodyPr>
            <a:normAutofit/>
          </a:bodyPr>
          <a:lstStyle/>
          <a:p>
            <a:r>
              <a:rPr lang="cs-CZ" b="1" dirty="0" err="1" smtClean="0">
                <a:latin typeface="Arial Black" pitchFamily="34" charset="0"/>
              </a:rPr>
              <a:t>Welche</a:t>
            </a:r>
            <a:r>
              <a:rPr lang="cs-CZ" b="1" dirty="0" smtClean="0">
                <a:latin typeface="Arial Black" pitchFamily="34" charset="0"/>
              </a:rPr>
              <a:t> </a:t>
            </a:r>
            <a:r>
              <a:rPr lang="cs-CZ" b="1" dirty="0" err="1" smtClean="0">
                <a:latin typeface="Arial Black" pitchFamily="34" charset="0"/>
              </a:rPr>
              <a:t>Voraussetzungen</a:t>
            </a:r>
            <a:r>
              <a:rPr lang="cs-CZ" b="1" dirty="0" smtClean="0">
                <a:latin typeface="Arial Black" pitchFamily="34" charset="0"/>
              </a:rPr>
              <a:t> </a:t>
            </a:r>
            <a:r>
              <a:rPr lang="cs-CZ" b="1" dirty="0" err="1" smtClean="0">
                <a:latin typeface="Arial Black" pitchFamily="34" charset="0"/>
              </a:rPr>
              <a:t>sollte</a:t>
            </a:r>
            <a:r>
              <a:rPr lang="cs-CZ" b="1" dirty="0" smtClean="0">
                <a:latin typeface="Arial Black" pitchFamily="34" charset="0"/>
              </a:rPr>
              <a:t> </a:t>
            </a:r>
            <a:r>
              <a:rPr lang="cs-CZ" b="1" dirty="0" err="1" smtClean="0">
                <a:latin typeface="Arial Black" pitchFamily="34" charset="0"/>
              </a:rPr>
              <a:t>ein</a:t>
            </a:r>
            <a:r>
              <a:rPr lang="cs-CZ" b="1" dirty="0" smtClean="0">
                <a:latin typeface="Arial Black" pitchFamily="34" charset="0"/>
              </a:rPr>
              <a:t> </a:t>
            </a:r>
            <a:r>
              <a:rPr lang="cs-CZ" b="1" dirty="0" err="1" smtClean="0">
                <a:latin typeface="Arial Black" pitchFamily="34" charset="0"/>
              </a:rPr>
              <a:t>Rezeptionist</a:t>
            </a:r>
            <a:r>
              <a:rPr lang="cs-CZ" b="1" dirty="0" smtClean="0">
                <a:latin typeface="Arial Black" pitchFamily="34" charset="0"/>
              </a:rPr>
              <a:t>/in </a:t>
            </a:r>
            <a:r>
              <a:rPr lang="cs-CZ" b="1" dirty="0" err="1" smtClean="0">
                <a:latin typeface="Arial Black" pitchFamily="34" charset="0"/>
              </a:rPr>
              <a:t>haben</a:t>
            </a:r>
            <a:endParaRPr lang="cs-CZ" b="1" dirty="0" smtClean="0">
              <a:latin typeface="Arial Black" pitchFamily="34" charset="0"/>
            </a:endParaRPr>
          </a:p>
          <a:p>
            <a:endParaRPr lang="cs-CZ" b="1" dirty="0" smtClean="0">
              <a:latin typeface="Arial Black" pitchFamily="34" charset="0"/>
            </a:endParaRPr>
          </a:p>
          <a:p>
            <a:pPr algn="l"/>
            <a:r>
              <a:rPr lang="cs-CZ" sz="2000" b="1" dirty="0" err="1" smtClean="0">
                <a:latin typeface="Arial Black" pitchFamily="34" charset="0"/>
              </a:rPr>
              <a:t>Flexibilität</a:t>
            </a:r>
            <a:r>
              <a:rPr lang="cs-CZ" sz="2000" b="1" dirty="0" smtClean="0">
                <a:latin typeface="Arial Black" pitchFamily="34" charset="0"/>
              </a:rPr>
              <a:t>, Fitness, </a:t>
            </a:r>
            <a:r>
              <a:rPr lang="cs-CZ" sz="2000" b="1" dirty="0" err="1" smtClean="0">
                <a:latin typeface="Arial Black" pitchFamily="34" charset="0"/>
              </a:rPr>
              <a:t>Freundlichkeit</a:t>
            </a:r>
            <a:r>
              <a:rPr lang="cs-CZ" sz="2000" b="1" dirty="0" smtClean="0">
                <a:latin typeface="Arial Black" pitchFamily="34" charset="0"/>
              </a:rPr>
              <a:t>, </a:t>
            </a:r>
            <a:r>
              <a:rPr lang="cs-CZ" sz="2000" b="1" dirty="0" err="1" smtClean="0">
                <a:latin typeface="Arial Black" pitchFamily="34" charset="0"/>
              </a:rPr>
              <a:t>Hilfsbereitschaft</a:t>
            </a:r>
            <a:r>
              <a:rPr lang="cs-CZ" sz="2000" b="1" dirty="0" smtClean="0">
                <a:latin typeface="Arial Black" pitchFamily="34" charset="0"/>
              </a:rPr>
              <a:t>,</a:t>
            </a:r>
          </a:p>
          <a:p>
            <a:pPr algn="l"/>
            <a:r>
              <a:rPr lang="cs-CZ" sz="2000" b="1" dirty="0" err="1" smtClean="0">
                <a:latin typeface="Arial Black" pitchFamily="34" charset="0"/>
              </a:rPr>
              <a:t>Kollegialität</a:t>
            </a:r>
            <a:r>
              <a:rPr lang="cs-CZ" sz="2000" b="1" dirty="0" smtClean="0">
                <a:latin typeface="Arial Black" pitchFamily="34" charset="0"/>
              </a:rPr>
              <a:t>, </a:t>
            </a:r>
            <a:r>
              <a:rPr lang="cs-CZ" sz="2000" b="1" dirty="0" err="1" smtClean="0">
                <a:latin typeface="Arial Black" pitchFamily="34" charset="0"/>
              </a:rPr>
              <a:t>Spontaneität</a:t>
            </a:r>
            <a:r>
              <a:rPr lang="cs-CZ" sz="2000" b="1" dirty="0" smtClean="0">
                <a:latin typeface="Arial Black" pitchFamily="34" charset="0"/>
              </a:rPr>
              <a:t>, </a:t>
            </a:r>
            <a:r>
              <a:rPr lang="cs-CZ" sz="2000" b="1" dirty="0" err="1" smtClean="0">
                <a:latin typeface="Arial Black" pitchFamily="34" charset="0"/>
              </a:rPr>
              <a:t>Zuverlässigkeit</a:t>
            </a:r>
            <a:r>
              <a:rPr lang="cs-CZ" sz="2000" b="1" dirty="0" smtClean="0">
                <a:latin typeface="Arial Black" pitchFamily="34" charset="0"/>
              </a:rPr>
              <a:t>, </a:t>
            </a:r>
            <a:r>
              <a:rPr lang="cs-CZ" sz="2000" b="1" dirty="0" err="1" smtClean="0">
                <a:latin typeface="Arial Black" pitchFamily="34" charset="0"/>
              </a:rPr>
              <a:t>gute</a:t>
            </a:r>
            <a:r>
              <a:rPr lang="cs-CZ" sz="2000" b="1" dirty="0" smtClean="0">
                <a:latin typeface="Arial Black" pitchFamily="34" charset="0"/>
              </a:rPr>
              <a:t> </a:t>
            </a:r>
            <a:r>
              <a:rPr lang="cs-CZ" sz="2000" b="1" dirty="0" err="1" smtClean="0">
                <a:latin typeface="Arial Black" pitchFamily="34" charset="0"/>
              </a:rPr>
              <a:t>Umgangsformen</a:t>
            </a:r>
            <a:r>
              <a:rPr lang="cs-CZ" sz="2000" b="1" dirty="0" smtClean="0">
                <a:latin typeface="Arial Black" pitchFamily="34" charset="0"/>
              </a:rPr>
              <a:t>,</a:t>
            </a:r>
          </a:p>
          <a:p>
            <a:pPr algn="l"/>
            <a:r>
              <a:rPr lang="cs-CZ" sz="1900" b="1" dirty="0" err="1" smtClean="0">
                <a:latin typeface="Arial Black" pitchFamily="34" charset="0"/>
              </a:rPr>
              <a:t>Fremdsprachenkenntnisse</a:t>
            </a:r>
            <a:r>
              <a:rPr lang="cs-CZ" sz="1900" b="1" dirty="0" smtClean="0">
                <a:latin typeface="Arial Black" pitchFamily="34" charset="0"/>
              </a:rPr>
              <a:t>, </a:t>
            </a:r>
            <a:r>
              <a:rPr lang="cs-CZ" sz="1900" b="1" dirty="0" err="1" smtClean="0">
                <a:latin typeface="Arial Black" pitchFamily="34" charset="0"/>
              </a:rPr>
              <a:t>gepflegte</a:t>
            </a:r>
            <a:r>
              <a:rPr lang="cs-CZ" sz="1900" b="1" dirty="0" smtClean="0">
                <a:latin typeface="Arial Black" pitchFamily="34" charset="0"/>
              </a:rPr>
              <a:t>  </a:t>
            </a:r>
            <a:r>
              <a:rPr lang="cs-CZ" sz="1900" b="1" dirty="0" err="1" smtClean="0">
                <a:latin typeface="Arial Black" pitchFamily="34" charset="0"/>
              </a:rPr>
              <a:t>Erscheinung</a:t>
            </a:r>
            <a:endParaRPr lang="cs-CZ" sz="1900" b="1" dirty="0" smtClean="0">
              <a:latin typeface="Arial Black" pitchFamily="34" charset="0"/>
            </a:endParaRPr>
          </a:p>
          <a:p>
            <a:pPr algn="l"/>
            <a:endParaRPr lang="cs-CZ" sz="1900" b="1" dirty="0">
              <a:latin typeface="Arial Black" pitchFamily="34" charset="0"/>
            </a:endParaRPr>
          </a:p>
          <a:p>
            <a:pPr algn="l"/>
            <a:endParaRPr lang="cs-CZ" sz="1900" b="1" dirty="0" smtClean="0">
              <a:latin typeface="Arial Black" pitchFamily="34" charset="0"/>
            </a:endParaRPr>
          </a:p>
          <a:p>
            <a:pPr algn="l"/>
            <a:endParaRPr lang="cs-CZ" sz="1900" b="1" dirty="0">
              <a:latin typeface="Arial Black" pitchFamily="34" charset="0"/>
            </a:endParaRPr>
          </a:p>
        </p:txBody>
      </p:sp>
      <p:pic>
        <p:nvPicPr>
          <p:cNvPr id="1027" name="Picture 3" descr="C:\Users\Ingridka\AppData\Local\Microsoft\Windows\Temporary Internet Files\Content.IE5\UI1QWNLY\MC90005674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797152"/>
            <a:ext cx="1834286" cy="1365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956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Ein</a:t>
            </a:r>
            <a:r>
              <a:rPr lang="cs-CZ" dirty="0" smtClean="0"/>
              <a:t> </a:t>
            </a:r>
            <a:r>
              <a:rPr lang="cs-CZ" dirty="0" err="1" smtClean="0"/>
              <a:t>guter</a:t>
            </a:r>
            <a:r>
              <a:rPr lang="cs-CZ" dirty="0" smtClean="0"/>
              <a:t> </a:t>
            </a:r>
            <a:r>
              <a:rPr lang="cs-CZ" dirty="0" err="1" smtClean="0"/>
              <a:t>Rezeptionist</a:t>
            </a:r>
            <a:r>
              <a:rPr lang="cs-CZ" dirty="0" smtClean="0"/>
              <a:t> </a:t>
            </a:r>
            <a:r>
              <a:rPr lang="cs-CZ" dirty="0" err="1" smtClean="0"/>
              <a:t>sollte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000" dirty="0" smtClean="0"/>
          </a:p>
          <a:p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/>
          </a:p>
          <a:p>
            <a:r>
              <a:rPr lang="cs-CZ" sz="2000" dirty="0" smtClean="0"/>
              <a:t>den </a:t>
            </a:r>
            <a:r>
              <a:rPr lang="cs-CZ" sz="2000" dirty="0" err="1" smtClean="0"/>
              <a:t>Gast</a:t>
            </a:r>
            <a:r>
              <a:rPr lang="cs-CZ" sz="2000" dirty="0" smtClean="0"/>
              <a:t> </a:t>
            </a:r>
            <a:r>
              <a:rPr lang="cs-CZ" sz="2000" dirty="0" err="1" smtClean="0"/>
              <a:t>professionel</a:t>
            </a:r>
            <a:r>
              <a:rPr lang="cs-CZ" sz="2000" dirty="0" smtClean="0"/>
              <a:t> </a:t>
            </a:r>
            <a:r>
              <a:rPr lang="cs-CZ" sz="2000" dirty="0" err="1" smtClean="0"/>
              <a:t>empfangen</a:t>
            </a:r>
            <a:endParaRPr lang="cs-CZ" sz="2000" dirty="0" smtClean="0"/>
          </a:p>
          <a:p>
            <a:r>
              <a:rPr lang="cs-CZ" sz="2000" dirty="0" err="1" smtClean="0"/>
              <a:t>die</a:t>
            </a:r>
            <a:r>
              <a:rPr lang="cs-CZ" sz="2000" dirty="0" smtClean="0"/>
              <a:t> </a:t>
            </a:r>
            <a:r>
              <a:rPr lang="cs-CZ" sz="2000" dirty="0" err="1" smtClean="0"/>
              <a:t>Gäste</a:t>
            </a:r>
            <a:r>
              <a:rPr lang="cs-CZ" sz="2000" dirty="0" smtClean="0"/>
              <a:t> </a:t>
            </a:r>
            <a:r>
              <a:rPr lang="cs-CZ" sz="2000" dirty="0" err="1" smtClean="0"/>
              <a:t>mit</a:t>
            </a:r>
            <a:r>
              <a:rPr lang="cs-CZ" sz="2000" dirty="0" smtClean="0"/>
              <a:t> </a:t>
            </a:r>
            <a:r>
              <a:rPr lang="cs-CZ" sz="2000" dirty="0" err="1" smtClean="0"/>
              <a:t>einem</a:t>
            </a:r>
            <a:r>
              <a:rPr lang="cs-CZ" sz="2000" dirty="0" smtClean="0"/>
              <a:t> </a:t>
            </a:r>
            <a:r>
              <a:rPr lang="cs-CZ" sz="2000" dirty="0" err="1" smtClean="0"/>
              <a:t>Lächeln</a:t>
            </a:r>
            <a:r>
              <a:rPr lang="cs-CZ" sz="2000" dirty="0" smtClean="0"/>
              <a:t> </a:t>
            </a:r>
            <a:r>
              <a:rPr lang="cs-CZ" sz="2000" dirty="0" err="1" smtClean="0"/>
              <a:t>begrüßen</a:t>
            </a:r>
            <a:endParaRPr lang="cs-CZ" sz="2000" dirty="0" smtClean="0"/>
          </a:p>
          <a:p>
            <a:r>
              <a:rPr lang="cs-CZ" sz="2000" dirty="0" err="1" smtClean="0"/>
              <a:t>immer</a:t>
            </a:r>
            <a:r>
              <a:rPr lang="cs-CZ" sz="2000" dirty="0" smtClean="0"/>
              <a:t> </a:t>
            </a:r>
            <a:r>
              <a:rPr lang="cs-CZ" sz="2000" dirty="0" err="1" smtClean="0"/>
              <a:t>höflich</a:t>
            </a:r>
            <a:r>
              <a:rPr lang="cs-CZ" sz="2000" dirty="0" smtClean="0"/>
              <a:t>, </a:t>
            </a:r>
            <a:r>
              <a:rPr lang="cs-CZ" sz="2000" dirty="0" err="1" smtClean="0"/>
              <a:t>freundlich</a:t>
            </a:r>
            <a:r>
              <a:rPr lang="cs-CZ" sz="2000" dirty="0" smtClean="0"/>
              <a:t>, </a:t>
            </a:r>
            <a:r>
              <a:rPr lang="cs-CZ" sz="2000" dirty="0" err="1" smtClean="0"/>
              <a:t>aufmerksam</a:t>
            </a:r>
            <a:r>
              <a:rPr lang="cs-CZ" sz="2000" dirty="0" smtClean="0"/>
              <a:t> </a:t>
            </a:r>
            <a:r>
              <a:rPr lang="cs-CZ" sz="2000" dirty="0" err="1" smtClean="0"/>
              <a:t>und</a:t>
            </a:r>
            <a:r>
              <a:rPr lang="cs-CZ" sz="2000" dirty="0" smtClean="0"/>
              <a:t> </a:t>
            </a:r>
            <a:r>
              <a:rPr lang="cs-CZ" sz="2000" dirty="0" err="1" smtClean="0"/>
              <a:t>zuvorkommend</a:t>
            </a:r>
            <a:r>
              <a:rPr lang="cs-CZ" sz="2000" dirty="0" smtClean="0"/>
              <a:t> </a:t>
            </a:r>
            <a:r>
              <a:rPr lang="cs-CZ" sz="2000" dirty="0" err="1" smtClean="0"/>
              <a:t>sein</a:t>
            </a:r>
            <a:endParaRPr lang="cs-CZ" sz="2000" dirty="0" smtClean="0"/>
          </a:p>
          <a:p>
            <a:r>
              <a:rPr lang="cs-CZ" sz="2000" dirty="0" smtClean="0"/>
              <a:t>in </a:t>
            </a:r>
            <a:r>
              <a:rPr lang="cs-CZ" sz="2000" dirty="0" err="1" smtClean="0"/>
              <a:t>Schwierigen</a:t>
            </a:r>
            <a:r>
              <a:rPr lang="cs-CZ" sz="2000" dirty="0" smtClean="0"/>
              <a:t> </a:t>
            </a:r>
            <a:r>
              <a:rPr lang="cs-CZ" sz="2000" dirty="0" err="1" smtClean="0"/>
              <a:t>Situationen</a:t>
            </a:r>
            <a:r>
              <a:rPr lang="cs-CZ" sz="2000" dirty="0" smtClean="0"/>
              <a:t> </a:t>
            </a:r>
            <a:r>
              <a:rPr lang="cs-CZ" sz="2000" dirty="0" err="1" smtClean="0"/>
              <a:t>und</a:t>
            </a:r>
            <a:r>
              <a:rPr lang="cs-CZ" sz="2000" dirty="0" smtClean="0"/>
              <a:t> </a:t>
            </a:r>
            <a:r>
              <a:rPr lang="cs-CZ" sz="2000" dirty="0" err="1" smtClean="0"/>
              <a:t>bei</a:t>
            </a:r>
            <a:r>
              <a:rPr lang="cs-CZ" sz="2000" dirty="0" smtClean="0"/>
              <a:t> </a:t>
            </a:r>
            <a:r>
              <a:rPr lang="cs-CZ" sz="2000" dirty="0" err="1" smtClean="0"/>
              <a:t>Problemen</a:t>
            </a:r>
            <a:r>
              <a:rPr lang="cs-CZ" sz="2000" dirty="0" smtClean="0"/>
              <a:t> </a:t>
            </a:r>
            <a:r>
              <a:rPr lang="cs-CZ" sz="2000" dirty="0" err="1" smtClean="0"/>
              <a:t>die</a:t>
            </a:r>
            <a:r>
              <a:rPr lang="cs-CZ" sz="2000" dirty="0" smtClean="0"/>
              <a:t> </a:t>
            </a:r>
            <a:r>
              <a:rPr lang="cs-CZ" sz="2000" dirty="0" err="1" smtClean="0"/>
              <a:t>Kontrolle</a:t>
            </a:r>
            <a:r>
              <a:rPr lang="cs-CZ" sz="2000" dirty="0" smtClean="0"/>
              <a:t> </a:t>
            </a:r>
            <a:r>
              <a:rPr lang="cs-CZ" sz="2000" dirty="0" err="1" smtClean="0"/>
              <a:t>behalten</a:t>
            </a:r>
            <a:endParaRPr lang="cs-CZ" sz="2000" dirty="0" smtClean="0"/>
          </a:p>
          <a:p>
            <a:r>
              <a:rPr lang="cs-CZ" sz="2000" dirty="0" err="1" smtClean="0"/>
              <a:t>dringende</a:t>
            </a:r>
            <a:r>
              <a:rPr lang="cs-CZ" sz="2000" dirty="0" smtClean="0"/>
              <a:t> </a:t>
            </a:r>
            <a:r>
              <a:rPr lang="cs-CZ" sz="2000" dirty="0" err="1" smtClean="0"/>
              <a:t>Gästebedürfnisse</a:t>
            </a:r>
            <a:r>
              <a:rPr lang="cs-CZ" sz="2000" dirty="0" smtClean="0"/>
              <a:t> </a:t>
            </a:r>
            <a:r>
              <a:rPr lang="cs-CZ" sz="2000" dirty="0" err="1" smtClean="0"/>
              <a:t>erkennen</a:t>
            </a:r>
            <a:r>
              <a:rPr lang="cs-CZ" sz="2000" dirty="0" smtClean="0"/>
              <a:t> </a:t>
            </a:r>
            <a:r>
              <a:rPr lang="cs-CZ" sz="2000" dirty="0" err="1" smtClean="0"/>
              <a:t>und</a:t>
            </a:r>
            <a:r>
              <a:rPr lang="cs-CZ" sz="2000" dirty="0" smtClean="0"/>
              <a:t> nach </a:t>
            </a:r>
            <a:r>
              <a:rPr lang="cs-CZ" sz="2000" dirty="0" err="1" smtClean="0"/>
              <a:t>Möglichkeit</a:t>
            </a:r>
            <a:r>
              <a:rPr lang="cs-CZ" sz="2000" dirty="0" smtClean="0"/>
              <a:t> </a:t>
            </a:r>
            <a:r>
              <a:rPr lang="cs-CZ" sz="2000" dirty="0" err="1" smtClean="0"/>
              <a:t>erfüllen</a:t>
            </a:r>
            <a:endParaRPr lang="cs-CZ" sz="2000" dirty="0" smtClean="0"/>
          </a:p>
          <a:p>
            <a:r>
              <a:rPr lang="cs-CZ" sz="2000" dirty="0" err="1" smtClean="0"/>
              <a:t>das</a:t>
            </a:r>
            <a:r>
              <a:rPr lang="cs-CZ" sz="2000" dirty="0" smtClean="0"/>
              <a:t> </a:t>
            </a:r>
            <a:r>
              <a:rPr lang="cs-CZ" sz="2000" dirty="0" err="1" smtClean="0"/>
              <a:t>Dienstliche</a:t>
            </a:r>
            <a:r>
              <a:rPr lang="cs-CZ" sz="2000" dirty="0" smtClean="0"/>
              <a:t>/</a:t>
            </a:r>
            <a:r>
              <a:rPr lang="cs-CZ" sz="2000" dirty="0" err="1" smtClean="0"/>
              <a:t>Berufliche</a:t>
            </a:r>
            <a:r>
              <a:rPr lang="cs-CZ" sz="2000" dirty="0" smtClean="0"/>
              <a:t> </a:t>
            </a:r>
            <a:r>
              <a:rPr lang="cs-CZ" sz="2000" dirty="0" err="1" smtClean="0"/>
              <a:t>vom</a:t>
            </a:r>
            <a:r>
              <a:rPr lang="cs-CZ" sz="2000" dirty="0" smtClean="0"/>
              <a:t> </a:t>
            </a:r>
            <a:r>
              <a:rPr lang="cs-CZ" sz="2000" dirty="0" err="1" smtClean="0"/>
              <a:t>Privaten</a:t>
            </a:r>
            <a:r>
              <a:rPr lang="cs-CZ" sz="2000" dirty="0" smtClean="0"/>
              <a:t> </a:t>
            </a:r>
            <a:r>
              <a:rPr lang="cs-CZ" sz="2000" dirty="0" err="1" smtClean="0"/>
              <a:t>trennen</a:t>
            </a:r>
            <a:endParaRPr lang="cs-CZ" sz="2000" dirty="0" smtClean="0"/>
          </a:p>
          <a:p>
            <a:r>
              <a:rPr lang="cs-CZ" sz="2000" dirty="0" smtClean="0"/>
              <a:t>den </a:t>
            </a:r>
            <a:r>
              <a:rPr lang="cs-CZ" sz="2000" dirty="0" err="1" smtClean="0"/>
              <a:t>Gast</a:t>
            </a:r>
            <a:r>
              <a:rPr lang="cs-CZ" sz="2000" dirty="0" smtClean="0"/>
              <a:t> </a:t>
            </a:r>
            <a:r>
              <a:rPr lang="cs-CZ" sz="2000" dirty="0" err="1" smtClean="0"/>
              <a:t>immer</a:t>
            </a:r>
            <a:r>
              <a:rPr lang="cs-CZ" sz="2000" dirty="0" smtClean="0"/>
              <a:t> </a:t>
            </a:r>
            <a:r>
              <a:rPr lang="cs-CZ" sz="2000" dirty="0" err="1" smtClean="0"/>
              <a:t>mit</a:t>
            </a:r>
            <a:r>
              <a:rPr lang="cs-CZ" sz="2000" dirty="0" smtClean="0"/>
              <a:t> </a:t>
            </a:r>
            <a:r>
              <a:rPr lang="cs-CZ" sz="2000" dirty="0" err="1" smtClean="0"/>
              <a:t>seinem</a:t>
            </a:r>
            <a:r>
              <a:rPr lang="cs-CZ" sz="2000" dirty="0" smtClean="0"/>
              <a:t> </a:t>
            </a:r>
            <a:r>
              <a:rPr lang="cs-CZ" sz="2000" dirty="0" err="1" smtClean="0"/>
              <a:t>Namen</a:t>
            </a:r>
            <a:r>
              <a:rPr lang="cs-CZ" sz="2000" dirty="0" smtClean="0"/>
              <a:t> </a:t>
            </a:r>
            <a:r>
              <a:rPr lang="cs-CZ" sz="2000" dirty="0" err="1" smtClean="0"/>
              <a:t>ansprechen</a:t>
            </a:r>
            <a:endParaRPr lang="cs-CZ" sz="2000" dirty="0" smtClean="0"/>
          </a:p>
        </p:txBody>
      </p:sp>
      <p:pic>
        <p:nvPicPr>
          <p:cNvPr id="2050" name="Picture 2" descr="C:\Users\Ingridka\AppData\Local\Microsoft\Windows\Temporary Internet Files\Content.IE5\NA5JCL4W\MC90025063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3142" y="1340768"/>
            <a:ext cx="2915178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918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cs-CZ" sz="2800" dirty="0" err="1" smtClean="0"/>
              <a:t>Wie</a:t>
            </a:r>
            <a:r>
              <a:rPr lang="cs-CZ" sz="2800" dirty="0" smtClean="0"/>
              <a:t> </a:t>
            </a:r>
            <a:r>
              <a:rPr lang="cs-CZ" sz="2800" dirty="0" err="1" smtClean="0"/>
              <a:t>sieht</a:t>
            </a:r>
            <a:r>
              <a:rPr lang="cs-CZ" sz="2800" dirty="0" smtClean="0"/>
              <a:t> </a:t>
            </a:r>
            <a:r>
              <a:rPr lang="cs-CZ" sz="2800" dirty="0" err="1" smtClean="0"/>
              <a:t>ein</a:t>
            </a:r>
            <a:r>
              <a:rPr lang="cs-CZ" sz="2800" dirty="0" smtClean="0"/>
              <a:t> </a:t>
            </a:r>
            <a:r>
              <a:rPr lang="cs-CZ" sz="2800" dirty="0" err="1" smtClean="0"/>
              <a:t>guter</a:t>
            </a:r>
            <a:r>
              <a:rPr lang="cs-CZ" sz="2800" dirty="0" smtClean="0"/>
              <a:t> </a:t>
            </a:r>
            <a:r>
              <a:rPr lang="cs-CZ" sz="2800" dirty="0" err="1" smtClean="0"/>
              <a:t>Empfangschef</a:t>
            </a:r>
            <a:r>
              <a:rPr lang="cs-CZ" sz="2800" dirty="0" smtClean="0"/>
              <a:t> </a:t>
            </a:r>
            <a:r>
              <a:rPr lang="cs-CZ" sz="2800" dirty="0" err="1" smtClean="0"/>
              <a:t>aus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 numCol="2">
            <a:normAutofit/>
          </a:bodyPr>
          <a:lstStyle/>
          <a:p>
            <a:pPr lvl="1"/>
            <a:r>
              <a:rPr lang="cs-CZ" sz="1400" dirty="0"/>
              <a:t>Er </a:t>
            </a:r>
            <a:r>
              <a:rPr lang="cs-CZ" sz="1400" dirty="0" err="1"/>
              <a:t>trägt</a:t>
            </a:r>
            <a:r>
              <a:rPr lang="cs-CZ" sz="1400" dirty="0"/>
              <a:t> </a:t>
            </a:r>
            <a:r>
              <a:rPr lang="cs-CZ" sz="1400" dirty="0" err="1"/>
              <a:t>ein</a:t>
            </a:r>
            <a:r>
              <a:rPr lang="cs-CZ" sz="1400" dirty="0"/>
              <a:t> </a:t>
            </a:r>
            <a:r>
              <a:rPr lang="cs-CZ" sz="1400" dirty="0" err="1"/>
              <a:t>Namenschild</a:t>
            </a:r>
            <a:r>
              <a:rPr lang="cs-CZ" sz="1400" dirty="0"/>
              <a:t>, </a:t>
            </a:r>
            <a:r>
              <a:rPr lang="cs-CZ" sz="1400" dirty="0" err="1"/>
              <a:t>ist</a:t>
            </a:r>
            <a:r>
              <a:rPr lang="cs-CZ" sz="1400" dirty="0"/>
              <a:t> </a:t>
            </a:r>
            <a:r>
              <a:rPr lang="cs-CZ" sz="1400" dirty="0" err="1"/>
              <a:t>korrekt</a:t>
            </a:r>
            <a:r>
              <a:rPr lang="cs-CZ" sz="1400" dirty="0"/>
              <a:t> </a:t>
            </a:r>
            <a:r>
              <a:rPr lang="cs-CZ" sz="1400" dirty="0" err="1" smtClean="0"/>
              <a:t>angezogen</a:t>
            </a:r>
            <a:endParaRPr lang="cs-CZ" sz="1400" dirty="0" smtClean="0"/>
          </a:p>
          <a:p>
            <a:pPr lvl="1"/>
            <a:r>
              <a:rPr lang="cs-CZ" sz="1400" dirty="0"/>
              <a:t>Er </a:t>
            </a:r>
            <a:r>
              <a:rPr lang="cs-CZ" sz="1400" dirty="0" err="1"/>
              <a:t>ist</a:t>
            </a:r>
            <a:r>
              <a:rPr lang="cs-CZ" sz="1400" dirty="0"/>
              <a:t> </a:t>
            </a:r>
            <a:r>
              <a:rPr lang="cs-CZ" sz="1400" dirty="0" err="1"/>
              <a:t>freundlich</a:t>
            </a:r>
            <a:r>
              <a:rPr lang="cs-CZ" sz="1400" dirty="0"/>
              <a:t>, </a:t>
            </a:r>
            <a:r>
              <a:rPr lang="cs-CZ" sz="1400" dirty="0" err="1" smtClean="0"/>
              <a:t>höflich</a:t>
            </a:r>
            <a:endParaRPr lang="cs-CZ" sz="1400" dirty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kennt</a:t>
            </a:r>
            <a:r>
              <a:rPr lang="cs-CZ" sz="1400" dirty="0" smtClean="0"/>
              <a:t> </a:t>
            </a:r>
            <a:r>
              <a:rPr lang="cs-CZ" sz="1400" dirty="0" err="1" smtClean="0"/>
              <a:t>sein</a:t>
            </a:r>
            <a:r>
              <a:rPr lang="cs-CZ" sz="1400" dirty="0" smtClean="0"/>
              <a:t> Hotel </a:t>
            </a:r>
            <a:r>
              <a:rPr lang="cs-CZ" sz="1400" dirty="0" err="1" smtClean="0"/>
              <a:t>mit</a:t>
            </a:r>
            <a:r>
              <a:rPr lang="cs-CZ" sz="1400" dirty="0" smtClean="0"/>
              <a:t> allen </a:t>
            </a:r>
            <a:r>
              <a:rPr lang="cs-CZ" sz="1400" dirty="0" err="1" smtClean="0"/>
              <a:t>Abteilungen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weiß</a:t>
            </a:r>
            <a:r>
              <a:rPr lang="cs-CZ" sz="1400" dirty="0" smtClean="0"/>
              <a:t>, </a:t>
            </a:r>
            <a:r>
              <a:rPr lang="cs-CZ" sz="1400" dirty="0" err="1" smtClean="0"/>
              <a:t>welche</a:t>
            </a:r>
            <a:r>
              <a:rPr lang="cs-CZ" sz="1400" dirty="0" smtClean="0"/>
              <a:t> </a:t>
            </a:r>
            <a:r>
              <a:rPr lang="cs-CZ" sz="1400" dirty="0" err="1" smtClean="0"/>
              <a:t>Zimmer</a:t>
            </a:r>
            <a:r>
              <a:rPr lang="cs-CZ" sz="1400" dirty="0" smtClean="0"/>
              <a:t> </a:t>
            </a:r>
            <a:r>
              <a:rPr lang="cs-CZ" sz="1400" dirty="0" err="1" smtClean="0"/>
              <a:t>verfügbar</a:t>
            </a:r>
            <a:r>
              <a:rPr lang="cs-CZ" sz="1400" dirty="0" smtClean="0"/>
              <a:t> </a:t>
            </a:r>
            <a:r>
              <a:rPr lang="cs-CZ" sz="1400" dirty="0" err="1" smtClean="0"/>
              <a:t>sind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kennt</a:t>
            </a:r>
            <a:r>
              <a:rPr lang="cs-CZ" sz="1400" dirty="0" smtClean="0"/>
              <a:t> </a:t>
            </a:r>
            <a:r>
              <a:rPr lang="cs-CZ" sz="1400" dirty="0" err="1" smtClean="0"/>
              <a:t>die</a:t>
            </a:r>
            <a:r>
              <a:rPr lang="cs-CZ" sz="1400" dirty="0" smtClean="0"/>
              <a:t> </a:t>
            </a:r>
            <a:r>
              <a:rPr lang="cs-CZ" sz="1400" dirty="0" err="1" smtClean="0"/>
              <a:t>Stadt</a:t>
            </a:r>
            <a:r>
              <a:rPr lang="cs-CZ" sz="1400" dirty="0" smtClean="0"/>
              <a:t> </a:t>
            </a:r>
            <a:r>
              <a:rPr lang="cs-CZ" sz="1400" dirty="0" err="1" smtClean="0"/>
              <a:t>und</a:t>
            </a:r>
            <a:r>
              <a:rPr lang="cs-CZ" sz="1400" dirty="0" smtClean="0"/>
              <a:t> </a:t>
            </a:r>
            <a:r>
              <a:rPr lang="cs-CZ" sz="1400" dirty="0" err="1" smtClean="0"/>
              <a:t>deren</a:t>
            </a:r>
            <a:r>
              <a:rPr lang="cs-CZ" sz="1400" dirty="0" smtClean="0"/>
              <a:t> </a:t>
            </a:r>
            <a:r>
              <a:rPr lang="cs-CZ" sz="1400" dirty="0" err="1" smtClean="0"/>
              <a:t>Umgebung</a:t>
            </a:r>
            <a:endParaRPr lang="cs-CZ" sz="1400" dirty="0" smtClean="0"/>
          </a:p>
          <a:p>
            <a:pPr lvl="1"/>
            <a:r>
              <a:rPr lang="cs-CZ" sz="1400" dirty="0" smtClean="0"/>
              <a:t>Er kann </a:t>
            </a:r>
            <a:r>
              <a:rPr lang="cs-CZ" sz="1400" dirty="0" err="1" smtClean="0"/>
              <a:t>Sehenswürdigkeiten</a:t>
            </a:r>
            <a:r>
              <a:rPr lang="cs-CZ" sz="1400" dirty="0" smtClean="0"/>
              <a:t> </a:t>
            </a:r>
            <a:r>
              <a:rPr lang="cs-CZ" sz="1400" dirty="0" err="1" smtClean="0"/>
              <a:t>empfehlen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erkennt</a:t>
            </a:r>
            <a:r>
              <a:rPr lang="cs-CZ" sz="1400" dirty="0" smtClean="0"/>
              <a:t> </a:t>
            </a:r>
            <a:r>
              <a:rPr lang="cs-CZ" sz="1400" dirty="0" err="1" smtClean="0"/>
              <a:t>die</a:t>
            </a:r>
            <a:r>
              <a:rPr lang="cs-CZ" sz="1400" dirty="0" smtClean="0"/>
              <a:t> </a:t>
            </a:r>
            <a:r>
              <a:rPr lang="cs-CZ" sz="1400" dirty="0" err="1" smtClean="0"/>
              <a:t>Gästewünsche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schafft</a:t>
            </a:r>
            <a:r>
              <a:rPr lang="cs-CZ" sz="1400" dirty="0" smtClean="0"/>
              <a:t> </a:t>
            </a:r>
            <a:r>
              <a:rPr lang="cs-CZ" sz="1400" dirty="0" err="1" smtClean="0"/>
              <a:t>eine</a:t>
            </a:r>
            <a:r>
              <a:rPr lang="cs-CZ" sz="1400" dirty="0" smtClean="0"/>
              <a:t> </a:t>
            </a:r>
            <a:r>
              <a:rPr lang="cs-CZ" sz="1400" dirty="0" err="1" smtClean="0"/>
              <a:t>gute</a:t>
            </a:r>
            <a:r>
              <a:rPr lang="cs-CZ" sz="1400" dirty="0" smtClean="0"/>
              <a:t> </a:t>
            </a:r>
            <a:r>
              <a:rPr lang="cs-CZ" sz="1400" dirty="0" err="1" smtClean="0"/>
              <a:t>Atmosphäre</a:t>
            </a:r>
            <a:r>
              <a:rPr lang="cs-CZ" sz="1400" dirty="0" smtClean="0"/>
              <a:t> </a:t>
            </a:r>
            <a:r>
              <a:rPr lang="cs-CZ" sz="1400" dirty="0" err="1" smtClean="0"/>
              <a:t>unter</a:t>
            </a:r>
            <a:r>
              <a:rPr lang="cs-CZ" sz="1400" dirty="0" smtClean="0"/>
              <a:t> den </a:t>
            </a:r>
            <a:r>
              <a:rPr lang="cs-CZ" sz="1400" dirty="0" err="1" smtClean="0"/>
              <a:t>Gästen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kümmert</a:t>
            </a:r>
            <a:r>
              <a:rPr lang="cs-CZ" sz="1400" dirty="0" smtClean="0"/>
              <a:t> </a:t>
            </a:r>
            <a:r>
              <a:rPr lang="cs-CZ" sz="1400" dirty="0" err="1" smtClean="0"/>
              <a:t>sich</a:t>
            </a:r>
            <a:r>
              <a:rPr lang="cs-CZ" sz="1400" dirty="0" smtClean="0"/>
              <a:t> um </a:t>
            </a:r>
            <a:r>
              <a:rPr lang="cs-CZ" sz="1400" dirty="0" err="1" smtClean="0"/>
              <a:t>die</a:t>
            </a:r>
            <a:r>
              <a:rPr lang="cs-CZ" sz="1400" dirty="0" smtClean="0"/>
              <a:t> </a:t>
            </a:r>
            <a:r>
              <a:rPr lang="cs-CZ" sz="1400" dirty="0" err="1" smtClean="0"/>
              <a:t>Fortbildung</a:t>
            </a:r>
            <a:r>
              <a:rPr lang="cs-CZ" sz="1400" dirty="0" smtClean="0"/>
              <a:t> </a:t>
            </a:r>
            <a:r>
              <a:rPr lang="cs-CZ" sz="1400" dirty="0" err="1" smtClean="0"/>
              <a:t>seiner</a:t>
            </a:r>
            <a:r>
              <a:rPr lang="cs-CZ" sz="1400" dirty="0" smtClean="0"/>
              <a:t> </a:t>
            </a:r>
            <a:r>
              <a:rPr lang="cs-CZ" sz="1400" dirty="0" err="1" smtClean="0"/>
              <a:t>Mitarbeiter</a:t>
            </a:r>
            <a:endParaRPr lang="cs-CZ" sz="1400" dirty="0" smtClean="0"/>
          </a:p>
          <a:p>
            <a:pPr lvl="1"/>
            <a:r>
              <a:rPr lang="cs-CZ" sz="1400" dirty="0" smtClean="0"/>
              <a:t>Er kann </a:t>
            </a:r>
            <a:r>
              <a:rPr lang="cs-CZ" sz="1400" dirty="0" err="1" smtClean="0"/>
              <a:t>Beschwerden</a:t>
            </a:r>
            <a:r>
              <a:rPr lang="cs-CZ" sz="1400" dirty="0" smtClean="0"/>
              <a:t> </a:t>
            </a:r>
            <a:r>
              <a:rPr lang="cs-CZ" sz="1400" dirty="0" err="1" smtClean="0"/>
              <a:t>richtig</a:t>
            </a:r>
            <a:r>
              <a:rPr lang="cs-CZ" sz="1400" dirty="0" smtClean="0"/>
              <a:t> </a:t>
            </a:r>
            <a:r>
              <a:rPr lang="cs-CZ" sz="1400" dirty="0" err="1" smtClean="0"/>
              <a:t>behandeln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nimmt</a:t>
            </a:r>
            <a:r>
              <a:rPr lang="cs-CZ" sz="1400" dirty="0" smtClean="0"/>
              <a:t> </a:t>
            </a:r>
            <a:r>
              <a:rPr lang="cs-CZ" sz="1400" dirty="0" err="1" smtClean="0"/>
              <a:t>die</a:t>
            </a:r>
            <a:r>
              <a:rPr lang="cs-CZ" sz="1400" dirty="0" smtClean="0"/>
              <a:t> Wünsche </a:t>
            </a:r>
            <a:r>
              <a:rPr lang="cs-CZ" sz="1400" dirty="0" err="1" smtClean="0"/>
              <a:t>seiner</a:t>
            </a:r>
            <a:r>
              <a:rPr lang="cs-CZ" sz="1400" dirty="0" smtClean="0"/>
              <a:t> </a:t>
            </a:r>
            <a:r>
              <a:rPr lang="cs-CZ" sz="1400" dirty="0" err="1" smtClean="0"/>
              <a:t>Gäste</a:t>
            </a:r>
            <a:r>
              <a:rPr lang="cs-CZ" sz="1400" dirty="0" smtClean="0"/>
              <a:t> </a:t>
            </a:r>
            <a:r>
              <a:rPr lang="cs-CZ" sz="1400" dirty="0" err="1" smtClean="0"/>
              <a:t>ernst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hat</a:t>
            </a:r>
            <a:r>
              <a:rPr lang="cs-CZ" sz="1400" dirty="0" smtClean="0"/>
              <a:t> </a:t>
            </a:r>
            <a:r>
              <a:rPr lang="cs-CZ" sz="1400" dirty="0" err="1" smtClean="0"/>
              <a:t>gute</a:t>
            </a:r>
            <a:r>
              <a:rPr lang="cs-CZ" sz="1400" dirty="0" smtClean="0"/>
              <a:t> </a:t>
            </a:r>
            <a:r>
              <a:rPr lang="cs-CZ" sz="1400" dirty="0" err="1" smtClean="0"/>
              <a:t>Fremdsprachenkenntnisse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fühlt</a:t>
            </a:r>
            <a:r>
              <a:rPr lang="cs-CZ" sz="1400" dirty="0" smtClean="0"/>
              <a:t> </a:t>
            </a:r>
            <a:r>
              <a:rPr lang="cs-CZ" sz="1400" dirty="0" err="1" smtClean="0"/>
              <a:t>sich</a:t>
            </a:r>
            <a:r>
              <a:rPr lang="cs-CZ" sz="1400" dirty="0" smtClean="0"/>
              <a:t> </a:t>
            </a:r>
            <a:r>
              <a:rPr lang="cs-CZ" sz="1400" dirty="0" err="1" smtClean="0"/>
              <a:t>verantwortlich</a:t>
            </a:r>
            <a:r>
              <a:rPr lang="cs-CZ" sz="1400" dirty="0" smtClean="0"/>
              <a:t> </a:t>
            </a:r>
            <a:r>
              <a:rPr lang="cs-CZ" sz="1400" dirty="0" err="1" smtClean="0"/>
              <a:t>für</a:t>
            </a:r>
            <a:r>
              <a:rPr lang="cs-CZ" sz="1400" dirty="0" smtClean="0"/>
              <a:t> </a:t>
            </a:r>
            <a:r>
              <a:rPr lang="cs-CZ" sz="1400" dirty="0" err="1" smtClean="0"/>
              <a:t>seine</a:t>
            </a:r>
            <a:r>
              <a:rPr lang="cs-CZ" sz="1400" dirty="0" smtClean="0"/>
              <a:t> </a:t>
            </a:r>
            <a:r>
              <a:rPr lang="cs-CZ" sz="1400" dirty="0" err="1" smtClean="0"/>
              <a:t>Mitarbeiter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findet</a:t>
            </a:r>
            <a:r>
              <a:rPr lang="cs-CZ" sz="1400" dirty="0" smtClean="0"/>
              <a:t> in </a:t>
            </a:r>
            <a:r>
              <a:rPr lang="cs-CZ" sz="1400" dirty="0" err="1" smtClean="0"/>
              <a:t>jeder</a:t>
            </a:r>
            <a:r>
              <a:rPr lang="cs-CZ" sz="1400" dirty="0" smtClean="0"/>
              <a:t> </a:t>
            </a:r>
            <a:r>
              <a:rPr lang="cs-CZ" sz="1400" dirty="0" err="1" smtClean="0"/>
              <a:t>Situation</a:t>
            </a:r>
            <a:r>
              <a:rPr lang="cs-CZ" sz="1400" dirty="0" smtClean="0"/>
              <a:t> </a:t>
            </a:r>
            <a:r>
              <a:rPr lang="cs-CZ" sz="1400" dirty="0" err="1" smtClean="0"/>
              <a:t>schnell</a:t>
            </a:r>
            <a:r>
              <a:rPr lang="cs-CZ" sz="1400" dirty="0" smtClean="0"/>
              <a:t> </a:t>
            </a:r>
            <a:r>
              <a:rPr lang="cs-CZ" sz="1400" dirty="0" err="1" smtClean="0"/>
              <a:t>die</a:t>
            </a:r>
            <a:r>
              <a:rPr lang="cs-CZ" sz="1400" dirty="0"/>
              <a:t> </a:t>
            </a:r>
            <a:r>
              <a:rPr lang="cs-CZ" sz="1400" dirty="0" err="1" smtClean="0"/>
              <a:t>richtige</a:t>
            </a:r>
            <a:r>
              <a:rPr lang="cs-CZ" sz="1400" dirty="0" smtClean="0"/>
              <a:t> </a:t>
            </a:r>
            <a:r>
              <a:rPr lang="cs-CZ" sz="1400" dirty="0" err="1" smtClean="0"/>
              <a:t>Lösung</a:t>
            </a:r>
            <a:r>
              <a:rPr lang="cs-CZ" sz="1400" dirty="0" smtClean="0"/>
              <a:t> </a:t>
            </a:r>
          </a:p>
          <a:p>
            <a:pPr lvl="1"/>
            <a:r>
              <a:rPr lang="cs-CZ" sz="1400" dirty="0" smtClean="0"/>
              <a:t>Er kann </a:t>
            </a:r>
            <a:r>
              <a:rPr lang="cs-CZ" sz="1400" dirty="0" err="1" smtClean="0"/>
              <a:t>zuhören</a:t>
            </a:r>
            <a:endParaRPr lang="cs-CZ" sz="1400" dirty="0"/>
          </a:p>
          <a:p>
            <a:pPr lvl="1"/>
            <a:r>
              <a:rPr lang="cs-CZ" sz="1400" dirty="0" smtClean="0"/>
              <a:t>Er kann </a:t>
            </a:r>
            <a:r>
              <a:rPr lang="cs-CZ" sz="1400" dirty="0" err="1" smtClean="0"/>
              <a:t>Aufgaben</a:t>
            </a:r>
            <a:r>
              <a:rPr lang="cs-CZ" sz="1400" dirty="0" smtClean="0"/>
              <a:t> </a:t>
            </a:r>
            <a:r>
              <a:rPr lang="cs-CZ" sz="1400" dirty="0" err="1" smtClean="0"/>
              <a:t>delegieren</a:t>
            </a:r>
            <a:endParaRPr lang="cs-CZ" sz="1400" dirty="0" smtClean="0"/>
          </a:p>
          <a:p>
            <a:pPr lvl="1"/>
            <a:r>
              <a:rPr lang="cs-CZ" sz="1400" dirty="0" smtClean="0"/>
              <a:t>Er </a:t>
            </a:r>
            <a:r>
              <a:rPr lang="cs-CZ" sz="1400" dirty="0" err="1" smtClean="0"/>
              <a:t>hat</a:t>
            </a:r>
            <a:r>
              <a:rPr lang="cs-CZ" sz="1400" dirty="0" smtClean="0"/>
              <a:t> </a:t>
            </a:r>
            <a:r>
              <a:rPr lang="cs-CZ" sz="1400" dirty="0" err="1" smtClean="0"/>
              <a:t>die</a:t>
            </a:r>
            <a:r>
              <a:rPr lang="cs-CZ" sz="1400" dirty="0" smtClean="0"/>
              <a:t> </a:t>
            </a:r>
            <a:r>
              <a:rPr lang="cs-CZ" sz="1400" dirty="0" err="1" smtClean="0"/>
              <a:t>Organisation</a:t>
            </a:r>
            <a:r>
              <a:rPr lang="cs-CZ" sz="1400" dirty="0" smtClean="0"/>
              <a:t> des </a:t>
            </a:r>
            <a:r>
              <a:rPr lang="cs-CZ" sz="1400" dirty="0" err="1" smtClean="0"/>
              <a:t>Hotels</a:t>
            </a:r>
            <a:endParaRPr lang="cs-CZ" sz="1400" dirty="0" smtClean="0"/>
          </a:p>
          <a:p>
            <a:pPr marL="457200" lvl="1" indent="0">
              <a:buNone/>
            </a:pPr>
            <a:r>
              <a:rPr lang="cs-CZ" sz="1400" dirty="0"/>
              <a:t> </a:t>
            </a:r>
            <a:r>
              <a:rPr lang="cs-CZ" sz="1400" dirty="0" smtClean="0"/>
              <a:t> </a:t>
            </a:r>
            <a:r>
              <a:rPr lang="cs-CZ" sz="1400" dirty="0" err="1" smtClean="0"/>
              <a:t>im</a:t>
            </a:r>
            <a:r>
              <a:rPr lang="cs-CZ" sz="1400" dirty="0" smtClean="0"/>
              <a:t> </a:t>
            </a:r>
            <a:r>
              <a:rPr lang="cs-CZ" sz="1400" dirty="0" err="1" smtClean="0"/>
              <a:t>Griff</a:t>
            </a:r>
            <a:endParaRPr lang="cs-CZ" sz="1400" dirty="0"/>
          </a:p>
          <a:p>
            <a:pPr lvl="1"/>
            <a:endParaRPr lang="cs-CZ" sz="2000" dirty="0" smtClean="0"/>
          </a:p>
          <a:p>
            <a:pPr lvl="1"/>
            <a:endParaRPr lang="cs-CZ" sz="2000" dirty="0"/>
          </a:p>
          <a:p>
            <a:pPr marL="457200" lvl="1" indent="0">
              <a:buNone/>
            </a:pPr>
            <a:r>
              <a:rPr lang="cs-CZ" sz="2000" dirty="0" smtClean="0"/>
              <a:t> 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04171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Piktogramme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600" dirty="0" smtClean="0"/>
              <a:t>  1 </a:t>
            </a:r>
            <a:r>
              <a:rPr lang="cs-CZ" sz="1600" dirty="0" err="1" smtClean="0"/>
              <a:t>Information</a:t>
            </a:r>
            <a:r>
              <a:rPr lang="cs-CZ" sz="1600" dirty="0" smtClean="0"/>
              <a:t> / </a:t>
            </a:r>
            <a:r>
              <a:rPr lang="cs-CZ" sz="1600" dirty="0" err="1" smtClean="0"/>
              <a:t>Auskunft</a:t>
            </a:r>
            <a:endParaRPr lang="cs-CZ" sz="1600" dirty="0" smtClean="0"/>
          </a:p>
          <a:p>
            <a:r>
              <a:rPr lang="cs-CZ" sz="1600" dirty="0" smtClean="0"/>
              <a:t>  2 </a:t>
            </a:r>
            <a:r>
              <a:rPr lang="cs-CZ" sz="1600" dirty="0" err="1" smtClean="0"/>
              <a:t>Zusammenarbeit</a:t>
            </a:r>
            <a:r>
              <a:rPr lang="cs-CZ" sz="1600" dirty="0" smtClean="0"/>
              <a:t> </a:t>
            </a:r>
            <a:r>
              <a:rPr lang="cs-CZ" sz="1600" dirty="0" err="1" smtClean="0"/>
              <a:t>mit</a:t>
            </a:r>
            <a:r>
              <a:rPr lang="cs-CZ" sz="1600" dirty="0" smtClean="0"/>
              <a:t> dem </a:t>
            </a:r>
            <a:r>
              <a:rPr lang="cs-CZ" sz="1600" dirty="0" err="1" smtClean="0"/>
              <a:t>Reisebüro</a:t>
            </a:r>
            <a:endParaRPr lang="cs-CZ" sz="1600" dirty="0" smtClean="0"/>
          </a:p>
          <a:p>
            <a:r>
              <a:rPr lang="cs-CZ" sz="1600" dirty="0" smtClean="0"/>
              <a:t>  3 </a:t>
            </a:r>
            <a:r>
              <a:rPr lang="cs-CZ" sz="1600" dirty="0" err="1" smtClean="0"/>
              <a:t>Parkplatz</a:t>
            </a:r>
            <a:endParaRPr lang="cs-CZ" sz="1600" dirty="0" smtClean="0"/>
          </a:p>
          <a:p>
            <a:r>
              <a:rPr lang="cs-CZ" sz="1600" dirty="0" smtClean="0"/>
              <a:t>  4 </a:t>
            </a:r>
            <a:r>
              <a:rPr lang="cs-CZ" sz="1600" dirty="0" err="1" smtClean="0"/>
              <a:t>Eigene</a:t>
            </a:r>
            <a:r>
              <a:rPr lang="cs-CZ" sz="1600" dirty="0" smtClean="0"/>
              <a:t> </a:t>
            </a:r>
            <a:r>
              <a:rPr lang="cs-CZ" sz="1600" dirty="0" err="1" smtClean="0"/>
              <a:t>Garage</a:t>
            </a:r>
            <a:endParaRPr lang="cs-CZ" sz="1600" dirty="0" smtClean="0"/>
          </a:p>
          <a:p>
            <a:r>
              <a:rPr lang="cs-CZ" sz="1600" dirty="0" smtClean="0"/>
              <a:t>  5 </a:t>
            </a:r>
            <a:r>
              <a:rPr lang="cs-CZ" sz="1600" dirty="0" err="1" smtClean="0"/>
              <a:t>Konferenzraum</a:t>
            </a:r>
            <a:endParaRPr lang="cs-CZ" sz="1600" dirty="0" smtClean="0"/>
          </a:p>
          <a:p>
            <a:r>
              <a:rPr lang="cs-CZ" sz="1600" dirty="0" smtClean="0"/>
              <a:t>  6 </a:t>
            </a:r>
            <a:r>
              <a:rPr lang="cs-CZ" sz="1600" dirty="0" err="1" smtClean="0"/>
              <a:t>Schwimmbad</a:t>
            </a:r>
            <a:r>
              <a:rPr lang="cs-CZ" sz="1600" dirty="0" smtClean="0"/>
              <a:t> </a:t>
            </a:r>
            <a:r>
              <a:rPr lang="cs-CZ" sz="1600" dirty="0" err="1" smtClean="0"/>
              <a:t>im</a:t>
            </a:r>
            <a:r>
              <a:rPr lang="cs-CZ" sz="1600" dirty="0" smtClean="0"/>
              <a:t> </a:t>
            </a:r>
            <a:r>
              <a:rPr lang="cs-CZ" sz="1600" dirty="0" err="1" smtClean="0"/>
              <a:t>Haus</a:t>
            </a:r>
            <a:endParaRPr lang="cs-CZ" sz="1600" dirty="0" smtClean="0"/>
          </a:p>
          <a:p>
            <a:r>
              <a:rPr lang="cs-CZ" sz="1600" dirty="0" smtClean="0"/>
              <a:t>  7 Lift/ </a:t>
            </a:r>
            <a:r>
              <a:rPr lang="cs-CZ" sz="1600" dirty="0" err="1" smtClean="0"/>
              <a:t>Fahrstuhl</a:t>
            </a:r>
            <a:endParaRPr lang="cs-CZ" sz="1600" dirty="0" smtClean="0"/>
          </a:p>
          <a:p>
            <a:r>
              <a:rPr lang="cs-CZ" sz="1600" dirty="0" smtClean="0"/>
              <a:t>  8 </a:t>
            </a:r>
            <a:r>
              <a:rPr lang="cs-CZ" sz="1600" dirty="0" err="1" smtClean="0"/>
              <a:t>Einrichtungen</a:t>
            </a:r>
            <a:r>
              <a:rPr lang="cs-CZ" sz="1600" dirty="0" smtClean="0"/>
              <a:t> </a:t>
            </a:r>
            <a:r>
              <a:rPr lang="cs-CZ" sz="1600" dirty="0" err="1" smtClean="0"/>
              <a:t>für</a:t>
            </a:r>
            <a:r>
              <a:rPr lang="cs-CZ" sz="1600" dirty="0" smtClean="0"/>
              <a:t> </a:t>
            </a:r>
            <a:r>
              <a:rPr lang="cs-CZ" sz="1600" dirty="0" err="1" smtClean="0"/>
              <a:t>Behinderte</a:t>
            </a:r>
            <a:endParaRPr lang="cs-CZ" sz="1600" dirty="0" smtClean="0"/>
          </a:p>
          <a:p>
            <a:r>
              <a:rPr lang="cs-CZ" sz="1600" dirty="0" smtClean="0"/>
              <a:t>  9 Sauna</a:t>
            </a:r>
          </a:p>
          <a:p>
            <a:r>
              <a:rPr lang="cs-CZ" sz="1600" dirty="0" smtClean="0"/>
              <a:t>10 </a:t>
            </a:r>
            <a:r>
              <a:rPr lang="cs-CZ" sz="1600" dirty="0" err="1" smtClean="0"/>
              <a:t>Hunde</a:t>
            </a:r>
            <a:r>
              <a:rPr lang="cs-CZ" sz="1600" dirty="0" smtClean="0"/>
              <a:t> </a:t>
            </a:r>
            <a:r>
              <a:rPr lang="cs-CZ" sz="1600" dirty="0" err="1" smtClean="0"/>
              <a:t>erlaubt</a:t>
            </a:r>
            <a:endParaRPr lang="cs-CZ" sz="1600" dirty="0" smtClean="0"/>
          </a:p>
          <a:p>
            <a:endParaRPr lang="cs-CZ" sz="1600" dirty="0"/>
          </a:p>
          <a:p>
            <a:r>
              <a:rPr lang="cs-CZ" sz="1600" dirty="0" smtClean="0"/>
              <a:t>http:/google.cz/piktogramy.cz</a:t>
            </a:r>
            <a:endParaRPr lang="cs-CZ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39122"/>
            <a:ext cx="6667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792713"/>
            <a:ext cx="7200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324" y="5193308"/>
            <a:ext cx="682365" cy="682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771753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849782"/>
            <a:ext cx="533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314474"/>
            <a:ext cx="557213" cy="542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252456"/>
            <a:ext cx="7239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260" y="5846574"/>
            <a:ext cx="576064" cy="59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92" y="5297224"/>
            <a:ext cx="685800" cy="702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861544"/>
            <a:ext cx="577011" cy="56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487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ein</a:t>
            </a:r>
            <a:r>
              <a:rPr lang="cs-CZ" dirty="0"/>
              <a:t> </a:t>
            </a:r>
            <a:r>
              <a:rPr lang="cs-CZ" dirty="0" err="1"/>
              <a:t>Gespräch</a:t>
            </a:r>
            <a:r>
              <a:rPr lang="cs-CZ" dirty="0"/>
              <a:t> </a:t>
            </a:r>
            <a:r>
              <a:rPr lang="cs-CZ" dirty="0" err="1"/>
              <a:t>beginnen</a:t>
            </a:r>
            <a:r>
              <a:rPr lang="cs-CZ" dirty="0"/>
              <a:t>: </a:t>
            </a:r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42451554"/>
              </p:ext>
            </p:extLst>
          </p:nvPr>
        </p:nvGraphicFramePr>
        <p:xfrm>
          <a:off x="457200" y="1600200"/>
          <a:ext cx="4039895" cy="2848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9895"/>
              </a:tblGrid>
              <a:tr h="137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                                        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2997" marR="42997" marT="0" marB="0" anchor="b"/>
                </a:tc>
              </a:tr>
              <a:tr h="710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Formell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Guten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Tag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,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hier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ist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/ mein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Name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ist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</a:t>
                      </a:r>
                      <a:endParaRPr lang="cs-CZ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2997" marR="42997" marT="0" marB="0" anchor="b"/>
                </a:tc>
              </a:tr>
              <a:tr h="137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ich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rufe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an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,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weil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…/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Können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mir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sagen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, ob …?</a:t>
                      </a:r>
                      <a:endParaRPr lang="cs-CZ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2997" marR="42997" marT="0" marB="0" anchor="b"/>
                </a:tc>
              </a:tr>
              <a:tr h="137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Informell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Hallo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Hier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ist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</a:t>
                      </a:r>
                      <a:endParaRPr lang="cs-CZ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2997" marR="42997" marT="0" marB="0" anchor="b"/>
                </a:tc>
              </a:tr>
              <a:tr h="2838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sich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verbinden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lassen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eine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andere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Person </a:t>
                      </a:r>
                      <a:r>
                        <a:rPr lang="cs-CZ" sz="18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ans</a:t>
                      </a:r>
                      <a:r>
                        <a:rPr lang="cs-CZ" sz="18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800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Telefon holen </a:t>
                      </a:r>
                      <a:r>
                        <a:rPr lang="cs-CZ" sz="1800" dirty="0" err="1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lassen</a:t>
                      </a:r>
                      <a:endParaRPr lang="cs-CZ" sz="1800" dirty="0"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2997" marR="42997" marT="0" marB="0" anchor="b"/>
                </a:tc>
              </a:tr>
            </a:tbl>
          </a:graphicData>
        </a:graphic>
      </p:graphicFrame>
      <p:graphicFrame>
        <p:nvGraphicFramePr>
          <p:cNvPr id="9" name="Zástupný symbol pro obsah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15763429"/>
              </p:ext>
            </p:extLst>
          </p:nvPr>
        </p:nvGraphicFramePr>
        <p:xfrm>
          <a:off x="4716016" y="3717033"/>
          <a:ext cx="3816423" cy="29329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6423"/>
              </a:tblGrid>
              <a:tr h="703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Formell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800" dirty="0" err="1">
                          <a:latin typeface="Calibri" pitchFamily="34" charset="0"/>
                          <a:cs typeface="Calibri" pitchFamily="34" charset="0"/>
                        </a:rPr>
                        <a:t>Könnte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ich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bitte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Herrn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…/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Frau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…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sprechen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? / </a:t>
                      </a:r>
                    </a:p>
                  </a:txBody>
                  <a:tcPr marL="41331" marR="41331" marT="0" marB="0" anchor="b"/>
                </a:tc>
              </a:tr>
              <a:tr h="565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Formell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Könnte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ich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bitte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Herrn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…/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Frau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…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sprechen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? / </a:t>
                      </a:r>
                    </a:p>
                  </a:txBody>
                  <a:tcPr marL="44450" marR="44450" marT="0" marB="0" anchor="b"/>
                </a:tc>
              </a:tr>
              <a:tr h="565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Könnten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mich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mit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Frau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Herrn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verbinden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</a:p>
                  </a:txBody>
                  <a:tcPr marL="44450" marR="44450" marT="0" marB="0" anchor="b"/>
                </a:tc>
              </a:tr>
              <a:tr h="565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Informell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Ist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…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zu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Hause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?/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Kannst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du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bitte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mal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… </a:t>
                      </a:r>
                      <a:r>
                        <a:rPr lang="cs-CZ" dirty="0" err="1">
                          <a:latin typeface="Calibri" pitchFamily="34" charset="0"/>
                          <a:cs typeface="Calibri" pitchFamily="34" charset="0"/>
                        </a:rPr>
                        <a:t>ans</a:t>
                      </a:r>
                      <a:r>
                        <a:rPr lang="cs-CZ" dirty="0">
                          <a:latin typeface="Calibri" pitchFamily="34" charset="0"/>
                          <a:cs typeface="Calibri" pitchFamily="34" charset="0"/>
                        </a:rPr>
                        <a:t> Telefon </a:t>
                      </a:r>
                      <a:r>
                        <a:rPr lang="cs-CZ" dirty="0" smtClean="0">
                          <a:latin typeface="Calibri" pitchFamily="34" charset="0"/>
                          <a:cs typeface="Calibri" pitchFamily="34" charset="0"/>
                        </a:rPr>
                        <a:t>holen</a:t>
                      </a:r>
                      <a:endParaRPr lang="cs-CZ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336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30" y="620688"/>
            <a:ext cx="18161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70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eine</a:t>
            </a:r>
            <a:r>
              <a:rPr lang="cs-CZ" dirty="0"/>
              <a:t> </a:t>
            </a:r>
            <a:r>
              <a:rPr lang="cs-CZ" dirty="0" err="1"/>
              <a:t>Nachricht</a:t>
            </a:r>
            <a:r>
              <a:rPr lang="cs-CZ" dirty="0"/>
              <a:t> </a:t>
            </a:r>
            <a:r>
              <a:rPr lang="cs-CZ" dirty="0" err="1"/>
              <a:t>hinterlassen</a:t>
            </a:r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827881"/>
              </p:ext>
            </p:extLst>
          </p:nvPr>
        </p:nvGraphicFramePr>
        <p:xfrm>
          <a:off x="611560" y="1556794"/>
          <a:ext cx="5789240" cy="5041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89240"/>
              </a:tblGrid>
              <a:tr h="334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Formell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Können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Frau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Herrn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…/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bitten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,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dass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mich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unter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der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Nummer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zurückruft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Könnten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ihm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etwas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ausrichten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? 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Informell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Kannst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du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ihm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etwas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ausrichten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09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Kannst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du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sagen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,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dass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</a:t>
                      </a:r>
                      <a:r>
                        <a:rPr lang="cs-CZ" sz="1400" dirty="0" err="1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achfragen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endParaRPr lang="cs-CZ" sz="1400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674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Formell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Können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bitte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wiederholen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noch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einmal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sagen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Könnten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Ihren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Namen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und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Ihre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Anschrift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buchstabieren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Kann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eine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Nachricht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hinterlassen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Informell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Soll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ihm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ihr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etwas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ausrichten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b="1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das</a:t>
                      </a:r>
                      <a:r>
                        <a:rPr lang="cs-CZ" sz="1400" b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b="1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Gespräch</a:t>
                      </a:r>
                      <a:r>
                        <a:rPr lang="cs-CZ" sz="1400" b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b="1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beenden</a:t>
                      </a:r>
                      <a:r>
                        <a:rPr lang="cs-CZ" sz="1400" b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verabschieden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sich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bedanken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Formell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Herzlichen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Dank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für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Information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/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die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Auskünft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 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2087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Auf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Wiederhören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8045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Informell</a:t>
                      </a:r>
                      <a:r>
                        <a:rPr lang="cs-CZ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Also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dann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Tschüss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Lass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mal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wieder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von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dir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hören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Also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bis</a:t>
                      </a:r>
                      <a:endParaRPr lang="cs-CZ" sz="14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44450" marR="44450" marT="0" marB="0" anchor="b"/>
                </a:tc>
              </a:tr>
              <a:tr h="409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dann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Wir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telefonieren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nächste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Woche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noch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400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mal</a:t>
                      </a: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cs-CZ" sz="1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  </a:t>
                      </a: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pic>
        <p:nvPicPr>
          <p:cNvPr id="3073" name="obrázek 4" descr="MC90033219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12850"/>
            <a:ext cx="18192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2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de-DE" sz="2400" dirty="0">
                <a:latin typeface="Calibri" pitchFamily="34" charset="0"/>
                <a:cs typeface="Calibri" pitchFamily="34" charset="0"/>
              </a:rPr>
              <a:t>Bringen Sie das Gespräch in die richtige Reihenfolge:</a:t>
            </a:r>
            <a:br>
              <a:rPr lang="de-DE" sz="2400" dirty="0">
                <a:latin typeface="Calibri" pitchFamily="34" charset="0"/>
                <a:cs typeface="Calibri" pitchFamily="34" charset="0"/>
              </a:rPr>
            </a:br>
            <a:r>
              <a:rPr lang="cs-CZ" sz="1100" dirty="0">
                <a:latin typeface="Calibri" pitchFamily="34" charset="0"/>
                <a:cs typeface="Calibri" pitchFamily="34" charset="0"/>
              </a:rPr>
              <a:t/>
            </a:r>
            <a:br>
              <a:rPr lang="cs-CZ" sz="1100" dirty="0">
                <a:latin typeface="Calibri" pitchFamily="34" charset="0"/>
                <a:cs typeface="Calibri" pitchFamily="34" charset="0"/>
              </a:rPr>
            </a:br>
            <a:r>
              <a:rPr lang="cs-CZ" sz="1100" dirty="0" smtClean="0">
                <a:latin typeface="Calibri" pitchFamily="34" charset="0"/>
                <a:cs typeface="Calibri" pitchFamily="34" charset="0"/>
              </a:rPr>
              <a:t>   Test</a:t>
            </a:r>
            <a:endParaRPr lang="cs-CZ" sz="18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35418407"/>
              </p:ext>
            </p:extLst>
          </p:nvPr>
        </p:nvGraphicFramePr>
        <p:xfrm>
          <a:off x="467545" y="1556791"/>
          <a:ext cx="3990157" cy="44759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90157"/>
              </a:tblGrid>
              <a:tr h="255162">
                <a:tc>
                  <a:txBody>
                    <a:bodyPr/>
                    <a:lstStyle/>
                    <a:p>
                      <a:pPr algn="l" fontAlgn="b"/>
                      <a:r>
                        <a:rPr lang="cs-CZ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Eva Hoffman</a:t>
                      </a:r>
                      <a:endParaRPr lang="cs-CZ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93694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a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Eva Hoffman Insel Hotel Rügen, Eva Hoffman am Telefon.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55162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Was 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kann ich für Sie tun?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55162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b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Möchten Sie ein Zimmer mit Blick auf die See?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93694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Dann vielen Dank für Ihre Reservierung. Auf Wiederhören.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38636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d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Ich bestätige Ihnen also: ein Appartement vom 18. bis 20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. August mit der Seeblick zum Gesamtpreis von 180 Euro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für zwei Übernachtungen mit Frühstück. Noch eine letzte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Frage: Um wie viel Uhr kommen Sie bei uns an?</a:t>
                      </a:r>
                      <a:endParaRPr lang="de-DE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9369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e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einen Moment, ich gucke gerade …Ja, es wäre noch frei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. Bleiben Sie von Freitag bis Sonntag oder kommen Sie erst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500" u="none" strike="noStrike" dirty="0" err="1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am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500" u="none" strike="noStrike" dirty="0" err="1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Sonnabend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500" u="none" strike="noStrike" dirty="0" err="1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an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de-DE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l" fontAlgn="b"/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93694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 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Jetzt in der Hauptsaison kostet das 90 Euro pro Person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, also zusammen 180 Euro mit Frühstück.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Zástupný symbol pro obsah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97005650"/>
              </p:ext>
            </p:extLst>
          </p:nvPr>
        </p:nvGraphicFramePr>
        <p:xfrm>
          <a:off x="4572000" y="1628800"/>
          <a:ext cx="4182617" cy="35088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2617"/>
              </a:tblGrid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cs-CZ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Marek </a:t>
                      </a:r>
                      <a:r>
                        <a:rPr lang="cs-CZ" sz="1500" u="none" strike="noStrike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Kreuziger</a:t>
                      </a:r>
                      <a:endParaRPr lang="cs-CZ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  <a:tr h="399347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g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 Wir wollen schon Freitag kommen.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  <a:tr h="45238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h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 Guten Tag, </a:t>
                      </a:r>
                      <a:r>
                        <a:rPr lang="de-DE" sz="1500" u="none" strike="noStrike" dirty="0" err="1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mei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n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Name ist Marek </a:t>
                      </a:r>
                      <a:r>
                        <a:rPr lang="de-DE" sz="1500" u="none" strike="noStrike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Kreuziger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, ich möchte gern für 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meine</a:t>
                      </a:r>
                      <a:r>
                        <a:rPr lang="cs-CZ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de-DE" sz="1500" u="none" strike="noStrike" dirty="0" smtClean="0">
                          <a:effectLst/>
                          <a:latin typeface="Calibri" pitchFamily="34" charset="0"/>
                          <a:cs typeface="Calibri" pitchFamily="34" charset="0"/>
                        </a:rPr>
                        <a:t>Frau und mich ein Appartement für das übernächste Wochenende reservieren. Haben Sie noch etwas frei?</a:t>
                      </a:r>
                      <a:endParaRPr lang="de-DE" sz="15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l" fontAlgn="b"/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  <a:tr h="399347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i 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 Ja, warum eigentlich nicht, was kostet das denn?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  <a:tr h="399347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j 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 Gut, das nehmen wir.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  <a:tr h="399347">
                <a:tc>
                  <a:txBody>
                    <a:bodyPr/>
                    <a:lstStyle/>
                    <a:p>
                      <a:pPr algn="l" fontAlgn="b"/>
                      <a:r>
                        <a:rPr lang="cs-CZ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k </a:t>
                      </a:r>
                      <a:r>
                        <a:rPr lang="cs-CZ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500" u="none" strike="noStrike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Auf</a:t>
                      </a:r>
                      <a:r>
                        <a:rPr lang="cs-CZ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cs-CZ" sz="1500" u="none" strike="noStrike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Wiederhören</a:t>
                      </a:r>
                      <a:r>
                        <a:rPr lang="cs-CZ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cs-CZ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  <a:tr h="399347">
                <a:tc>
                  <a:txBody>
                    <a:bodyPr/>
                    <a:lstStyle/>
                    <a:p>
                      <a:pPr algn="l" fontAlgn="b"/>
                      <a:r>
                        <a:rPr lang="de-DE" sz="15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l </a:t>
                      </a:r>
                      <a:r>
                        <a:rPr lang="de-DE" sz="15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Ich denke, das wir ca. 18 Uhr da sind.</a:t>
                      </a:r>
                      <a:endParaRPr lang="de-DE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042" marR="9042" marT="904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286000" y="1124745"/>
            <a:ext cx="4572000" cy="5776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  1. a</a:t>
            </a:r>
            <a:endParaRPr lang="cs-CZ" dirty="0"/>
          </a:p>
          <a:p>
            <a:r>
              <a:rPr lang="cs-CZ" dirty="0" smtClean="0"/>
              <a:t>  2</a:t>
            </a:r>
            <a:r>
              <a:rPr lang="cs-CZ" dirty="0"/>
              <a:t>.</a:t>
            </a:r>
          </a:p>
          <a:p>
            <a:r>
              <a:rPr lang="cs-CZ" dirty="0" smtClean="0"/>
              <a:t>  3</a:t>
            </a:r>
            <a:r>
              <a:rPr lang="cs-CZ" dirty="0"/>
              <a:t>.</a:t>
            </a:r>
          </a:p>
          <a:p>
            <a:r>
              <a:rPr lang="cs-CZ" dirty="0" smtClean="0"/>
              <a:t>  4</a:t>
            </a:r>
            <a:r>
              <a:rPr lang="cs-CZ" dirty="0"/>
              <a:t>.</a:t>
            </a:r>
          </a:p>
          <a:p>
            <a:r>
              <a:rPr lang="cs-CZ" dirty="0" smtClean="0"/>
              <a:t>  5</a:t>
            </a:r>
            <a:r>
              <a:rPr lang="cs-CZ" dirty="0"/>
              <a:t>.</a:t>
            </a:r>
          </a:p>
          <a:p>
            <a:r>
              <a:rPr lang="cs-CZ" dirty="0" smtClean="0"/>
              <a:t>  6</a:t>
            </a:r>
            <a:r>
              <a:rPr lang="cs-CZ" dirty="0"/>
              <a:t>.</a:t>
            </a:r>
          </a:p>
          <a:p>
            <a:r>
              <a:rPr lang="cs-CZ" dirty="0" smtClean="0"/>
              <a:t>  7</a:t>
            </a:r>
            <a:r>
              <a:rPr lang="cs-CZ" dirty="0"/>
              <a:t>.</a:t>
            </a:r>
          </a:p>
          <a:p>
            <a:r>
              <a:rPr lang="cs-CZ" dirty="0" smtClean="0"/>
              <a:t>  8</a:t>
            </a:r>
            <a:r>
              <a:rPr lang="cs-CZ" dirty="0"/>
              <a:t>.</a:t>
            </a:r>
          </a:p>
          <a:p>
            <a:r>
              <a:rPr lang="cs-CZ" dirty="0" smtClean="0"/>
              <a:t>  9.</a:t>
            </a:r>
          </a:p>
          <a:p>
            <a:r>
              <a:rPr lang="cs-CZ" dirty="0" smtClean="0"/>
              <a:t>10</a:t>
            </a:r>
            <a:r>
              <a:rPr lang="cs-CZ" dirty="0"/>
              <a:t>.</a:t>
            </a:r>
          </a:p>
          <a:p>
            <a:r>
              <a:rPr lang="cs-CZ" dirty="0"/>
              <a:t>11.</a:t>
            </a:r>
          </a:p>
          <a:p>
            <a:r>
              <a:rPr lang="cs-CZ" dirty="0"/>
              <a:t>12</a:t>
            </a:r>
            <a:r>
              <a:rPr lang="cs-CZ" dirty="0" smtClean="0"/>
              <a:t>.</a:t>
            </a:r>
          </a:p>
          <a:p>
            <a:r>
              <a:rPr lang="cs-CZ" dirty="0" smtClean="0"/>
              <a:t>CIESLAROVÁ, Marta. LIPUS, Bronislav. </a:t>
            </a:r>
            <a:r>
              <a:rPr lang="cs-CZ" i="1" dirty="0" smtClean="0"/>
              <a:t>Konverzační učebnice němčiny. </a:t>
            </a:r>
            <a:r>
              <a:rPr lang="cs-CZ" dirty="0" smtClean="0"/>
              <a:t>3. dotisk . Český Těšín: Word, 1998. 215 s. ISBN 80-900625-4-7</a:t>
            </a:r>
          </a:p>
          <a:p>
            <a:r>
              <a:rPr lang="cs-CZ" dirty="0" smtClean="0"/>
              <a:t>Všechny obrázky jsou z Klipartu společnosti Microsoft.</a:t>
            </a:r>
          </a:p>
          <a:p>
            <a:r>
              <a:rPr lang="cs-CZ" dirty="0" smtClean="0"/>
              <a:t>Autorem materiálu a všech jeho částí, není- li uvedeno jinak je Mgr. Iva </a:t>
            </a:r>
            <a:r>
              <a:rPr lang="cs-CZ" dirty="0" err="1" smtClean="0"/>
              <a:t>Hamadová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algn="ctr"/>
            <a:r>
              <a:rPr lang="cs-CZ" dirty="0" smtClean="0"/>
              <a:t>Test - </a:t>
            </a:r>
            <a:r>
              <a:rPr lang="cs-CZ" dirty="0" err="1" smtClean="0"/>
              <a:t>Ordnen</a:t>
            </a:r>
            <a:r>
              <a:rPr lang="cs-CZ" dirty="0" smtClean="0"/>
              <a:t> </a:t>
            </a:r>
            <a:r>
              <a:rPr lang="cs-CZ" dirty="0" err="1" smtClean="0"/>
              <a:t>Sie</a:t>
            </a:r>
            <a:r>
              <a:rPr lang="cs-CZ" dirty="0" smtClean="0"/>
              <a:t> zu: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21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šky">
  <a:themeElements>
    <a:clrScheme name="Došky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ošky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1233</TotalTime>
  <Words>952</Words>
  <Application>Microsoft Office PowerPoint</Application>
  <PresentationFormat>Předvádění na obrazovce (4:3)</PresentationFormat>
  <Paragraphs>178</Paragraphs>
  <Slides>9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Arial CE</vt:lpstr>
      <vt:lpstr>Calibri</vt:lpstr>
      <vt:lpstr>Times New Roman</vt:lpstr>
      <vt:lpstr>Tw Cen MT</vt:lpstr>
      <vt:lpstr>Došky</vt:lpstr>
      <vt:lpstr>Prezentace aplikace PowerPoint</vt:lpstr>
      <vt:lpstr>An der Rezeption</vt:lpstr>
      <vt:lpstr>Ein guter Rezeptionist sollte</vt:lpstr>
      <vt:lpstr>Wie sieht ein guter Empfangschef aus</vt:lpstr>
      <vt:lpstr>Piktogramme</vt:lpstr>
      <vt:lpstr>ein Gespräch beginnen: </vt:lpstr>
      <vt:lpstr>eine Nachricht hinterlassen</vt:lpstr>
      <vt:lpstr>Bringen Sie das Gespräch in die richtige Reihenfolge:     Test</vt:lpstr>
      <vt:lpstr>Test - Ordnen Sie zu:</vt:lpstr>
    </vt:vector>
  </TitlesOfParts>
  <Company>Your Company Name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der Rezeption</dc:title>
  <dc:creator>Your User Name</dc:creator>
  <cp:lastModifiedBy>Zdeněk Laski</cp:lastModifiedBy>
  <cp:revision>90</cp:revision>
  <dcterms:created xsi:type="dcterms:W3CDTF">2012-07-18T08:48:07Z</dcterms:created>
  <dcterms:modified xsi:type="dcterms:W3CDTF">2014-06-04T21:11:53Z</dcterms:modified>
</cp:coreProperties>
</file>