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71" r:id="rId2"/>
    <p:sldId id="256" r:id="rId3"/>
    <p:sldId id="261" r:id="rId4"/>
    <p:sldId id="265" r:id="rId5"/>
    <p:sldId id="266" r:id="rId6"/>
    <p:sldId id="267" r:id="rId7"/>
    <p:sldId id="268" r:id="rId8"/>
    <p:sldId id="269" r:id="rId9"/>
    <p:sldId id="270" r:id="rId10"/>
    <p:sldId id="257" r:id="rId11"/>
    <p:sldId id="258" r:id="rId12"/>
    <p:sldId id="259" r:id="rId13"/>
    <p:sldId id="260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ýchozí oddíl" id="{EC742B05-50D7-400D-BD75-0712F2E5CCD2}">
          <p14:sldIdLst>
            <p14:sldId id="271"/>
            <p14:sldId id="256"/>
            <p14:sldId id="261"/>
            <p14:sldId id="265"/>
            <p14:sldId id="266"/>
            <p14:sldId id="267"/>
            <p14:sldId id="268"/>
            <p14:sldId id="269"/>
            <p14:sldId id="270"/>
          </p14:sldIdLst>
        </p14:section>
        <p14:section name="Oddíl bez názvu" id="{453D77D5-47B2-4BCF-B021-81D7C6346927}">
          <p14:sldIdLst>
            <p14:sldId id="257"/>
            <p14:sldId id="258"/>
            <p14:sldId id="259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72" y="9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C48C4D-B5CD-4021-BDDC-2532C09A1AC6}" type="datetimeFigureOut">
              <a:rPr lang="cs-CZ" smtClean="0"/>
              <a:t>14.6.2014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9C7D41-1ACF-439C-A624-CE2ED392A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2451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4E32B4-EB3D-4BC3-8315-8E163DBF1367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7251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7122E-7F41-46A6-AC34-0B7C51AD3E3B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á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9684D0C-B243-4E59-9F2B-27F0E3423C6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7122E-7F41-46A6-AC34-0B7C51AD3E3B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84D0C-B243-4E59-9F2B-27F0E3423C6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nice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á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99684D0C-B243-4E59-9F2B-27F0E3423C6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7122E-7F41-46A6-AC34-0B7C51AD3E3B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7122E-7F41-46A6-AC34-0B7C51AD3E3B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99684D0C-B243-4E59-9F2B-27F0E3423C6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7122E-7F41-46A6-AC34-0B7C51AD3E3B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8" name="Přímá spojnice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á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á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9684D0C-B243-4E59-9F2B-27F0E3423C6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D47122E-7F41-46A6-AC34-0B7C51AD3E3B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84D0C-B243-4E59-9F2B-27F0E3423C6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nice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nice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7122E-7F41-46A6-AC34-0B7C51AD3E3B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nice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Ová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á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99684D0C-B243-4E59-9F2B-27F0E3423C6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7122E-7F41-46A6-AC34-0B7C51AD3E3B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99684D0C-B243-4E59-9F2B-27F0E3423C6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7122E-7F41-46A6-AC34-0B7C51AD3E3B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9684D0C-B243-4E59-9F2B-27F0E3423C6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Ová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á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9684D0C-B243-4E59-9F2B-27F0E3423C6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7122E-7F41-46A6-AC34-0B7C51AD3E3B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nice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á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á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99684D0C-B243-4E59-9F2B-27F0E3423C6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D47122E-7F41-46A6-AC34-0B7C51AD3E3B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D47122E-7F41-46A6-AC34-0B7C51AD3E3B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nice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á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á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9684D0C-B243-4E59-9F2B-27F0E3423C6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dum.rvp.cz/vyhledavani/vyhledavani.html?e15=Empedokl%C3%A9s" TargetMode="External"/><Relationship Id="rId13" Type="http://schemas.openxmlformats.org/officeDocument/2006/relationships/hyperlink" Target="http://dum.rvp.cz/vyhledavani/vyhledavani.html?e15=Faraday" TargetMode="External"/><Relationship Id="rId18" Type="http://schemas.openxmlformats.org/officeDocument/2006/relationships/image" Target="../media/image4.jpg"/><Relationship Id="rId3" Type="http://schemas.openxmlformats.org/officeDocument/2006/relationships/image" Target="../media/image3.jpg"/><Relationship Id="rId7" Type="http://schemas.openxmlformats.org/officeDocument/2006/relationships/hyperlink" Target="http://dum.rvp.cz/vyhledavani/vyhledavani.html?e15=H%C3%A9rakleitos" TargetMode="External"/><Relationship Id="rId12" Type="http://schemas.openxmlformats.org/officeDocument/2006/relationships/hyperlink" Target="http://dum.rvp.cz/vyhledavani/vyhledavani.html?e15=Nobel" TargetMode="External"/><Relationship Id="rId17" Type="http://schemas.openxmlformats.org/officeDocument/2006/relationships/hyperlink" Target="http://dum.rvp.cz/vyhledavani/vyhledavani.html?e15=Wichterle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dum.rvp.cz/vyhledavani/vyhledavani.html?e15=Heyrovsk%C3%BD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dum.rvp.cz/vyhledavani/vyhledavani.html?e15=filozofie" TargetMode="External"/><Relationship Id="rId11" Type="http://schemas.openxmlformats.org/officeDocument/2006/relationships/hyperlink" Target="http://dum.rvp.cz/vyhledavani/vyhledavani.html?e15=Lavoisier" TargetMode="External"/><Relationship Id="rId5" Type="http://schemas.openxmlformats.org/officeDocument/2006/relationships/hyperlink" Target="http://dum.rvp.cz/vyhledavani/vyhledavani.html?e15=starov%C4%9Bk" TargetMode="External"/><Relationship Id="rId15" Type="http://schemas.openxmlformats.org/officeDocument/2006/relationships/hyperlink" Target="http://dum.rvp.cz/vyhledavani/vyhledavani.html?e15=Marie+Curie" TargetMode="External"/><Relationship Id="rId10" Type="http://schemas.openxmlformats.org/officeDocument/2006/relationships/hyperlink" Target="http://dum.rvp.cz/vyhledavani/vyhledavani.html?e15=Aristoteles" TargetMode="External"/><Relationship Id="rId4" Type="http://schemas.openxmlformats.org/officeDocument/2006/relationships/hyperlink" Target="http://dum.rvp.cz/vyhledavani/vyhledavani.html?e15=d%C4%9Bjiny+chemie" TargetMode="External"/><Relationship Id="rId9" Type="http://schemas.openxmlformats.org/officeDocument/2006/relationships/hyperlink" Target="http://dum.rvp.cz/vyhledavani/vyhledavani.html?e15=atomist%C3%A9" TargetMode="External"/><Relationship Id="rId14" Type="http://schemas.openxmlformats.org/officeDocument/2006/relationships/hyperlink" Target="http://dum.rvp.cz/vyhledavani/vyhledavani.html?e15=Rutherford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  <p:graphicFrame>
        <p:nvGraphicFramePr>
          <p:cNvPr id="7" name="Tabulka 6"/>
          <p:cNvGraphicFramePr>
            <a:graphicFrameLocks noGrp="1"/>
          </p:cNvGraphicFramePr>
          <p:nvPr>
            <p:extLst/>
          </p:nvPr>
        </p:nvGraphicFramePr>
        <p:xfrm>
          <a:off x="474492" y="1927027"/>
          <a:ext cx="8195016" cy="36274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8132"/>
                <a:gridCol w="6366884"/>
              </a:tblGrid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????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43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Mgr. 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Iva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 Hamadová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III/2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– inovace a zkvalitnění výuky  </a:t>
                      </a:r>
                      <a:r>
                        <a:rPr lang="cs-CZ" sz="900" baseline="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prostřednictvým</a:t>
                      </a:r>
                      <a:r>
                        <a:rPr lang="cs-CZ" sz="900" baseline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 ICT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9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9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SSHS_KM_NEJ_ROC_1_HS_DUM_01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G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ymnaziální 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vzdělávání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Člověk a příroda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Německý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 jazyk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Historie chemie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9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105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 komplexně seznamuje žáky s historickým vývojem chemie coby studia látek a jejich přeměn (starověk, alchymie, iatrochemie, technická a současná chemie). Z každého období jsou vybráni filozofové či vědci, kteří pomohli utvářet dějiny. Prezentaci je možné rozdělit do více hodin, po úpravě je vhodná i pro žáky základní školy.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56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u="sng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4"/>
                        </a:rPr>
                        <a:t>Dějiny, chemie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5"/>
                        </a:rPr>
                        <a:t>starověk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 </a:t>
                      </a:r>
                      <a:r>
                        <a:rPr lang="cs-CZ" sz="900" u="sng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6"/>
                        </a:rPr>
                        <a:t>filozofie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7"/>
                        </a:rPr>
                        <a:t>Hérakleitos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8"/>
                        </a:rPr>
                        <a:t>Empedoklés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9"/>
                        </a:rPr>
                        <a:t>atomisté</a:t>
                      </a:r>
                      <a:r>
                        <a:rPr lang="cs-CZ" sz="900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0"/>
                        </a:rPr>
                        <a:t>Aristoteles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 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1"/>
                        </a:rPr>
                        <a:t>Lavoisier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2"/>
                        </a:rPr>
                        <a:t>Nobel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3"/>
                        </a:rPr>
                        <a:t>Faraday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4"/>
                        </a:rPr>
                        <a:t>Rutherford</a:t>
                      </a:r>
                      <a:r>
                        <a:rPr lang="cs-CZ" sz="900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5"/>
                        </a:rPr>
                        <a:t>Marie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5"/>
                        </a:rPr>
                        <a:t> Curie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6"/>
                        </a:rPr>
                        <a:t>Heyrovský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7"/>
                        </a:rPr>
                        <a:t>Wichterle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11.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3.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2012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ovéPole 5"/>
          <p:cNvSpPr txBox="1"/>
          <p:nvPr/>
        </p:nvSpPr>
        <p:spPr>
          <a:xfrm>
            <a:off x="2314802" y="1484784"/>
            <a:ext cx="4514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CHEMIE - </a:t>
            </a:r>
            <a:r>
              <a:rPr lang="cs-CZ" sz="2400" b="1" dirty="0" smtClean="0">
                <a:solidFill>
                  <a:schemeClr val="tx1"/>
                </a:solidFill>
                <a:effectLst/>
              </a:rPr>
              <a:t> Historický vývoj chemie</a:t>
            </a:r>
            <a:endParaRPr lang="cs-CZ" sz="2400" b="1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>
            <p:extLst/>
          </p:nvPr>
        </p:nvGraphicFramePr>
        <p:xfrm>
          <a:off x="467544" y="1484784"/>
          <a:ext cx="8195016" cy="43147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8132"/>
                <a:gridCol w="6366884"/>
              </a:tblGrid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16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6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16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5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CZ.1.07/1.5.00/34.0911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559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Mgr. Iva Hamadová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0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VY_32_INOVACE 35_NEJ</a:t>
                      </a:r>
                      <a:endParaRPr lang="cs-CZ" sz="105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9535" marR="89535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105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105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NEJ.4S.3509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Odborné vzdělávání 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Cizí jazyky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Německý jazyk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Cestovní kancelář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Prezentace, test…. 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1050" dirty="0" smtClean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105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50" kern="1200" dirty="0" smtClean="0">
                          <a:solidFill>
                            <a:schemeClr val="dk1"/>
                          </a:solidFill>
                          <a:effectLst/>
                          <a:latin typeface="Arial CE" panose="020B0604020202020204" pitchFamily="34" charset="0"/>
                          <a:ea typeface="+mn-ea"/>
                          <a:cs typeface="Arial CE" panose="020B0604020202020204" pitchFamily="34" charset="0"/>
                        </a:rPr>
                        <a:t>Prezentace seznamuje žáky s prací průvodce a obsahem a činností cestovní kanceláře.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anose="020B0604020202020204" pitchFamily="34" charset="0"/>
                        <a:ea typeface="Calibri"/>
                        <a:cs typeface="Arial CE" panose="020B0604020202020204" pitchFamily="34" charset="0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56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Cestovní kancelář</a:t>
                      </a:r>
                      <a:r>
                        <a:rPr lang="cs-CZ" sz="105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, průvodce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11. 12. 2013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Nadpis 1"/>
          <p:cNvSpPr txBox="1">
            <a:spLocks/>
          </p:cNvSpPr>
          <p:nvPr/>
        </p:nvSpPr>
        <p:spPr>
          <a:xfrm>
            <a:off x="395536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cs-CZ" b="1" dirty="0">
              <a:solidFill>
                <a:srgbClr val="FF0000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8627"/>
            <a:ext cx="5394960" cy="120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54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332656"/>
            <a:ext cx="8534400" cy="654896"/>
          </a:xfrm>
        </p:spPr>
        <p:txBody>
          <a:bodyPr>
            <a:normAutofit/>
          </a:bodyPr>
          <a:lstStyle/>
          <a:p>
            <a:r>
              <a:rPr lang="cs-CZ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Reiseverkehr</a:t>
            </a:r>
            <a:r>
              <a:rPr lang="cs-CZ" sz="24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für</a:t>
            </a:r>
            <a:r>
              <a:rPr lang="cs-CZ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Jugendliche</a:t>
            </a:r>
            <a:endParaRPr lang="cs-CZ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spezifische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Sportarten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– Paragliding, Rafting 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,...</a:t>
            </a:r>
          </a:p>
          <a:p>
            <a:pPr marL="0" indent="0">
              <a:buNone/>
            </a:pPr>
            <a:endParaRPr lang="cs-CZ" sz="1800" dirty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Musik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und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Kulturaktivitäten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,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Musikfeste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endParaRPr lang="cs-CZ" sz="1800" dirty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Auslandspraktikum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,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Studiumaufenthalte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,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Sprachenkurse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, 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...</a:t>
            </a:r>
          </a:p>
          <a:p>
            <a:pPr marL="0" indent="0">
              <a:buNone/>
            </a:pPr>
            <a:endParaRPr lang="cs-CZ" sz="1800" dirty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kreative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Tätigkeiten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,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Workshops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Organisationen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z.B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. ISTC – ISIC-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Karte</a:t>
            </a:r>
            <a:endParaRPr lang="cs-CZ" sz="1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171" name="Picture 3" descr="C:\Documents and Settings\iva.hamadova\Local Settings\Temporary Internet Files\Content.IE5\WBWZ43O9\MC90035885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038655"/>
            <a:ext cx="1361542" cy="184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Documents and Settings\iva.hamadova\Local Settings\Temporary Internet Files\Content.IE5\4DMF4L6F\MC90036006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509120"/>
            <a:ext cx="1368152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92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328192"/>
          </a:xfrm>
        </p:spPr>
        <p:txBody>
          <a:bodyPr>
            <a:normAutofit/>
          </a:bodyPr>
          <a:lstStyle/>
          <a:p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Seniorenreiseurlaub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cs-CZ" dirty="0" smtClean="0"/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höheres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Niveau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von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Unterkunft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und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Verpflegung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z.B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barrierenloser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Zutritt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,         </a:t>
            </a:r>
          </a:p>
          <a:p>
            <a:pPr marL="0" indent="0">
              <a:buNone/>
            </a:pPr>
            <a:r>
              <a:rPr lang="cs-CZ" sz="1800" dirty="0" smtClean="0">
                <a:latin typeface="Calibri" pitchFamily="34" charset="0"/>
                <a:cs typeface="Calibri" pitchFamily="34" charset="0"/>
              </a:rPr>
              <a:t>       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diätische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Kost, ...)</a:t>
            </a:r>
          </a:p>
          <a:p>
            <a:pPr marL="0" indent="0">
              <a:buNone/>
            </a:pPr>
            <a:r>
              <a:rPr lang="cs-CZ" sz="1800" dirty="0" smtClean="0">
                <a:latin typeface="Calibri" pitchFamily="34" charset="0"/>
                <a:cs typeface="Calibri" pitchFamily="34" charset="0"/>
              </a:rPr>
              <a:t>   </a:t>
            </a:r>
          </a:p>
          <a:p>
            <a:r>
              <a:rPr lang="cs-CZ" sz="18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Programme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zum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Kennenlernen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endParaRPr lang="cs-CZ" sz="1800" dirty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oft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Nebensaisonrabatt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endParaRPr lang="cs-CZ" sz="1800" dirty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geeignete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Sportaktivitäten</a:t>
            </a:r>
            <a:endParaRPr lang="cs-CZ" sz="1800" dirty="0">
              <a:latin typeface="Calibri" pitchFamily="34" charset="0"/>
              <a:cs typeface="Calibri" pitchFamily="34" charset="0"/>
            </a:endParaRP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8195" name="Picture 3" descr="C:\Documents and Settings\iva.hamadova\Local Settings\Temporary Internet Files\Content.IE5\IBG3MXSD\MC90030304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429000"/>
            <a:ext cx="286551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332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Agrotourismus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– „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Urlaub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auf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dem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Bauerhof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“</a:t>
            </a:r>
          </a:p>
          <a:p>
            <a:pPr marL="0" indent="0">
              <a:buNone/>
            </a:pPr>
            <a:endParaRPr lang="cs-CZ" sz="1800" dirty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Ekoagrotouristik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endParaRPr lang="cs-CZ" sz="1800" dirty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Ekotourismus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– „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grüne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Ferien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“</a:t>
            </a:r>
          </a:p>
          <a:p>
            <a:pPr marL="0" indent="0">
              <a:buNone/>
            </a:pPr>
            <a:endParaRPr lang="cs-CZ" sz="1800" dirty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familiär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,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keine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großen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Touristikzentren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endParaRPr lang="cs-CZ" sz="1800" dirty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rücksichtsvoll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zur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Natur</a:t>
            </a:r>
            <a:endParaRPr lang="cs-CZ" sz="1800" dirty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cs-CZ" sz="1800" dirty="0">
                <a:latin typeface="Calibri" pitchFamily="34" charset="0"/>
                <a:cs typeface="Calibri" pitchFamily="34" charset="0"/>
              </a:rPr>
              <a:t> </a:t>
            </a:r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Agrotouristik</a:t>
            </a:r>
            <a:endParaRPr lang="cs-CZ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218" name="Picture 2" descr="C:\Documents and Settings\iva.hamadova\Local Settings\Temporary Internet Files\Content.IE5\WBWZ43O9\MC90033947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772816"/>
            <a:ext cx="906170" cy="90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Documents and Settings\iva.hamadova\Local Settings\Temporary Internet Files\Content.IE5\4DMF4L6F\MC90037996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053" y="4005064"/>
            <a:ext cx="1785823" cy="181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257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56184"/>
          </a:xfrm>
        </p:spPr>
        <p:txBody>
          <a:bodyPr>
            <a:normAutofit/>
          </a:bodyPr>
          <a:lstStyle/>
          <a:p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Adrenalinurlaub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251520" y="1412776"/>
            <a:ext cx="8503920" cy="4572000"/>
          </a:xfrm>
        </p:spPr>
        <p:txBody>
          <a:bodyPr>
            <a:normAutofit fontScale="92500" lnSpcReduction="10000"/>
          </a:bodyPr>
          <a:lstStyle/>
          <a:p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Alpinismus,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Bergsteigen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, Trekking, 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...</a:t>
            </a:r>
          </a:p>
          <a:p>
            <a:endParaRPr lang="cs-CZ" sz="1800" dirty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Extremwandern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(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Wüste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,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Polargebiet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,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Höhlen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, 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...)</a:t>
            </a:r>
          </a:p>
          <a:p>
            <a:pPr marL="0" indent="0">
              <a:buNone/>
            </a:pPr>
            <a:endParaRPr lang="cs-CZ" sz="1800" dirty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mit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Adrenalinsportarten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(Paragliding, Rafting, ...), Bungee Jumping,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Balonflüge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, 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...</a:t>
            </a:r>
          </a:p>
          <a:p>
            <a:pPr marL="0" indent="0">
              <a:buNone/>
            </a:pPr>
            <a:endParaRPr lang="cs-CZ" sz="1800" dirty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ungewöhnliche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Erlebnisse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,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Selbsterkenntniss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(sebepoznání), 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Romantik</a:t>
            </a:r>
          </a:p>
          <a:p>
            <a:pPr marL="0" indent="0">
              <a:buNone/>
            </a:pPr>
            <a:endParaRPr lang="cs-CZ" sz="1800" dirty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individuell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,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risikoreich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cs-CZ" sz="1800" dirty="0" smtClean="0"/>
              <a:t>     SIEBENSCHEIN</a:t>
            </a:r>
            <a:r>
              <a:rPr lang="cs-CZ" sz="1800" dirty="0"/>
              <a:t>, Hugo. </a:t>
            </a:r>
            <a:r>
              <a:rPr lang="cs-CZ" sz="1800" i="1" dirty="0"/>
              <a:t>Německo-český slovník/ česko-německý slovník. </a:t>
            </a:r>
            <a:r>
              <a:rPr lang="cs-CZ" sz="1800" dirty="0"/>
              <a:t>Čtvrté a upravené vydání. Praha : SPN, 1988. 3347 s. ISBN 80-04-25978-2</a:t>
            </a:r>
            <a:r>
              <a:rPr lang="cs-CZ" sz="1800" dirty="0" smtClean="0"/>
              <a:t>.</a:t>
            </a:r>
          </a:p>
          <a:p>
            <a:pPr>
              <a:buNone/>
            </a:pPr>
            <a:r>
              <a:rPr lang="cs-CZ" sz="1800" dirty="0" smtClean="0"/>
              <a:t>     Všechny obrázky jsou z Klipartu společnosti Microsoft.</a:t>
            </a:r>
          </a:p>
          <a:p>
            <a:pPr>
              <a:buNone/>
            </a:pPr>
            <a:r>
              <a:rPr lang="cs-CZ" sz="1800" dirty="0" smtClean="0"/>
              <a:t>     Autorem materiálu a všech jeho částí, není- li uvedeno jinak je Mgr. Iva </a:t>
            </a:r>
            <a:r>
              <a:rPr lang="cs-CZ" sz="1800" dirty="0" err="1" smtClean="0"/>
              <a:t>Hamadová</a:t>
            </a:r>
            <a:endParaRPr lang="cs-CZ" sz="1800" dirty="0" smtClean="0"/>
          </a:p>
          <a:p>
            <a:pPr>
              <a:buNone/>
            </a:pPr>
            <a:endParaRPr lang="cs-CZ" sz="1800" dirty="0" smtClean="0"/>
          </a:p>
          <a:p>
            <a:pPr>
              <a:buNone/>
            </a:pPr>
            <a:endParaRPr lang="cs-CZ" sz="1800" dirty="0"/>
          </a:p>
          <a:p>
            <a:pPr marL="0" indent="0">
              <a:buNone/>
            </a:pPr>
            <a:endParaRPr lang="cs-CZ" sz="1800" dirty="0"/>
          </a:p>
        </p:txBody>
      </p:sp>
      <p:pic>
        <p:nvPicPr>
          <p:cNvPr id="10242" name="Picture 2" descr="C:\Documents and Settings\iva.hamadova\Local Settings\Temporary Internet Files\Content.IE5\WBWZ43O9\MC90038258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628800"/>
            <a:ext cx="1688232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21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sz="1800" b="1" dirty="0"/>
              <a:t>SPEZIFISCHE REISEVERKEHRSFORMEN</a:t>
            </a:r>
            <a:endParaRPr lang="cs-CZ" sz="1800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err="1" smtClean="0"/>
              <a:t>Reisebüro</a:t>
            </a:r>
            <a:endParaRPr lang="cs-CZ" dirty="0"/>
          </a:p>
        </p:txBody>
      </p:sp>
      <p:pic>
        <p:nvPicPr>
          <p:cNvPr id="1026" name="Picture 2" descr="C:\Program Files\Microsoft Office\MEDIA\CAGCAT10\j0297749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928" y="3933056"/>
            <a:ext cx="1851660" cy="176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87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Touristenprogramme</a:t>
            </a:r>
            <a:r>
              <a:rPr lang="cs-CZ" sz="24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für</a:t>
            </a:r>
            <a:r>
              <a:rPr lang="cs-CZ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kennen</a:t>
            </a:r>
            <a:r>
              <a:rPr lang="cs-CZ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lernen</a:t>
            </a:r>
            <a:r>
              <a:rPr lang="cs-CZ" sz="2000" dirty="0"/>
              <a:t/>
            </a:r>
            <a:br>
              <a:rPr lang="cs-CZ" sz="2000" dirty="0"/>
            </a:b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sz="18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neue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Städte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kennen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lernen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Bildung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, 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Sprachkursen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oft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im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Rahmen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einer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Dienstreise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Atraktionen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: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Sehenswürdigkeiten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, Kunst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und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Kultur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, Gastronomie,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Bars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und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Cafés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, 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Vergnügungstätten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,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Nachtklubs</a:t>
            </a:r>
            <a:endParaRPr lang="cs-CZ" dirty="0"/>
          </a:p>
        </p:txBody>
      </p:sp>
      <p:pic>
        <p:nvPicPr>
          <p:cNvPr id="2050" name="Picture 2" descr="C:\Documents and Settings\iva.hamadova\Local Settings\Temporary Internet Files\Content.IE5\WBWZ43O9\MP90039007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437112"/>
            <a:ext cx="2952328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639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Spezifische</a:t>
            </a:r>
            <a:r>
              <a:rPr lang="cs-CZ" sz="2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2400" b="1" dirty="0" err="1" smtClean="0">
                <a:latin typeface="Calibri" pitchFamily="34" charset="0"/>
                <a:cs typeface="Calibri" pitchFamily="34" charset="0"/>
              </a:rPr>
              <a:t>Formen</a:t>
            </a:r>
            <a:r>
              <a:rPr lang="cs-CZ" sz="2400" b="1" dirty="0" smtClean="0">
                <a:latin typeface="Calibri" pitchFamily="34" charset="0"/>
                <a:cs typeface="Calibri" pitchFamily="34" charset="0"/>
              </a:rPr>
              <a:t> des </a:t>
            </a:r>
            <a:r>
              <a:rPr lang="cs-CZ" sz="2400" b="1" dirty="0" err="1" smtClean="0">
                <a:latin typeface="Calibri" pitchFamily="34" charset="0"/>
                <a:cs typeface="Calibri" pitchFamily="34" charset="0"/>
              </a:rPr>
              <a:t>Reiseverkehrs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Reiseverkehr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ist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ein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bedeutender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wirtschaftslicher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Zweig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Tourismus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hat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eine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große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Zukunft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für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die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Welt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0" indent="0">
              <a:buNone/>
            </a:pP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cs-CZ" sz="1800" dirty="0" smtClean="0">
                <a:latin typeface="Calibri" pitchFamily="34" charset="0"/>
                <a:cs typeface="Calibri" pitchFamily="34" charset="0"/>
              </a:rPr>
              <a:t>Der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Tourismus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hat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einen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Einfluss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auf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die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Entwicklung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und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anderer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Zweige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wie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cs-CZ" sz="18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Verkehr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Bau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Handel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, Kultur, Sport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usw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. </a:t>
            </a:r>
          </a:p>
          <a:p>
            <a:pPr marL="0" indent="0">
              <a:buNone/>
            </a:pPr>
            <a:endParaRPr lang="cs-CZ" sz="1800" dirty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Reiseverkehr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ist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ein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bedeutender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Anbieter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Arbeitsplätze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erhöht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Beschäftigung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cs-CZ" sz="1800" dirty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Tourismus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bietet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viele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spezifische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Formen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für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alle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Gruppen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von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Menschen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cs-CZ" sz="1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4" name="Picture 2" descr="C:\Documents and Settings\iva.hamadova\Local Settings\Temporary Internet Files\Content.IE5\S5A38PAN\MM900300553[1]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985962"/>
            <a:ext cx="1247775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245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Tourismus</a:t>
            </a:r>
            <a:r>
              <a:rPr lang="cs-CZ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für</a:t>
            </a:r>
            <a:r>
              <a:rPr lang="cs-CZ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die</a:t>
            </a:r>
            <a:r>
              <a:rPr lang="cs-CZ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Tierwelt</a:t>
            </a:r>
            <a:endParaRPr lang="cs-CZ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cs-CZ" sz="1800" dirty="0" smtClean="0">
                <a:latin typeface="Calibri" pitchFamily="34" charset="0"/>
                <a:cs typeface="Calibri" pitchFamily="34" charset="0"/>
              </a:rPr>
              <a:t>Die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Programme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beziehen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sich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Vogelbeobachtung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Besuch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in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einem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Park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mit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Wildtieren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Nationale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Vögel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cs-CZ" sz="1800" dirty="0" smtClean="0">
                <a:latin typeface="Calibri" pitchFamily="34" charset="0"/>
                <a:cs typeface="Calibri" pitchFamily="34" charset="0"/>
              </a:rPr>
              <a:t>Zoo</a:t>
            </a:r>
          </a:p>
          <a:p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Umweltzentren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 oder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Aufenthalte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auf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Bauernhöfen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in der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Landschaft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endParaRPr lang="cs-CZ" sz="1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099" name="Picture 3" descr="C:\Documents and Settings\iva.hamadova\Local Settings\Temporary Internet Files\Content.IE5\S5A38PAN\MC90035968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780928"/>
            <a:ext cx="1869948" cy="154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7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cs-CZ" sz="2000" dirty="0" err="1" smtClean="0">
                <a:latin typeface="Calibri" pitchFamily="34" charset="0"/>
                <a:cs typeface="Calibri" pitchFamily="34" charset="0"/>
              </a:rPr>
              <a:t>Abenteuertourismus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Gesundsheitstourismus</a:t>
            </a:r>
            <a:endParaRPr lang="cs-CZ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2"/>
          </p:nvPr>
        </p:nvSpPr>
        <p:spPr/>
        <p:txBody>
          <a:bodyPr>
            <a:normAutofit lnSpcReduction="10000"/>
          </a:bodyPr>
          <a:lstStyle/>
          <a:p>
            <a:endParaRPr lang="cs-CZ" dirty="0" smtClean="0"/>
          </a:p>
          <a:p>
            <a:pPr>
              <a:buFont typeface="Wingdings" pitchFamily="2" charset="2"/>
              <a:buChar char="Ø"/>
            </a:pP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Trekkin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Bergsteigen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Wasserrafting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Tauchen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Gleitschirliegen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Fallschirmspringen</a:t>
            </a:r>
            <a:endParaRPr lang="cs-CZ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endParaRPr lang="cs-CZ" dirty="0" smtClean="0"/>
          </a:p>
          <a:p>
            <a:pPr>
              <a:buFont typeface="Wingdings" pitchFamily="2" charset="2"/>
              <a:buChar char="Ø"/>
            </a:pPr>
            <a:r>
              <a:rPr lang="cs-CZ" sz="1800" dirty="0" smtClean="0">
                <a:latin typeface="Calibri" pitchFamily="34" charset="0"/>
                <a:cs typeface="Calibri" pitchFamily="34" charset="0"/>
              </a:rPr>
              <a:t>Die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Hauptmotivation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ist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marL="0" indent="0">
              <a:buNone/>
            </a:pPr>
            <a:r>
              <a:rPr lang="cs-CZ" sz="18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medizinische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Versorgung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mit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zahnärtlichen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und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ästhetische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Chirurgierer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Eingriff</a:t>
            </a:r>
            <a:endParaRPr lang="cs-CZ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400" dirty="0" err="1">
                <a:latin typeface="Calibri" pitchFamily="34" charset="0"/>
                <a:cs typeface="Calibri" pitchFamily="34" charset="0"/>
              </a:rPr>
              <a:t>T</a:t>
            </a:r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ourismus</a:t>
            </a:r>
            <a:endParaRPr lang="cs-CZ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4" name="Picture 2" descr="C:\Documents and Settings\iva.hamadova\Local Settings\Temporary Internet Files\Content.IE5\S5A38PAN\MC90031009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357386"/>
            <a:ext cx="1485900" cy="1818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iva.hamadova\Local Settings\Temporary Internet Files\Content.IE5\IBG3MXSD\MC90025206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852936"/>
            <a:ext cx="1570939" cy="1793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50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cs-CZ" sz="1800" dirty="0" err="1">
                <a:latin typeface="Calibri" pitchFamily="34" charset="0"/>
                <a:cs typeface="Calibri" pitchFamily="34" charset="0"/>
              </a:rPr>
              <a:t>Ökologischer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 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Tourismus</a:t>
            </a:r>
            <a:endParaRPr lang="cs-CZ" sz="18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Religiöer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Tourismus</a:t>
            </a:r>
            <a:endParaRPr lang="cs-CZ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algn="ctr"/>
            <a:endParaRPr lang="cs-CZ" dirty="0" smtClean="0"/>
          </a:p>
          <a:p>
            <a:pPr>
              <a:buFont typeface="Wingdings" pitchFamily="2" charset="2"/>
              <a:buChar char="Ø"/>
            </a:pP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Das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ist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eine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Form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des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nachhaltigen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Tourismus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basierend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auf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den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Prinzipen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cs-CZ" sz="1800" dirty="0" smtClean="0">
                <a:latin typeface="Calibri" pitchFamily="34" charset="0"/>
                <a:cs typeface="Calibri" pitchFamily="34" charset="0"/>
              </a:rPr>
              <a:t>     der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Erhaltung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Natur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und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Kulturerbes</a:t>
            </a:r>
            <a:endParaRPr lang="cs-CZ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Das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ist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eine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Suche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 </a:t>
            </a:r>
          </a:p>
          <a:p>
            <a:pPr marL="0" indent="0">
              <a:buNone/>
            </a:pP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   nach den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heiligen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Stätten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   Top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besucht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sind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: </a:t>
            </a:r>
          </a:p>
          <a:p>
            <a:pPr marL="0" indent="0">
              <a:buNone/>
            </a:pP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Lourdes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in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Frankreich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   in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Saudi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Arabien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Mekka</a:t>
            </a:r>
          </a:p>
          <a:p>
            <a:pPr marL="0" indent="0">
              <a:buNone/>
            </a:pP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und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Jerusalem</a:t>
            </a:r>
            <a:endParaRPr lang="cs-CZ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4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Tourismus</a:t>
            </a:r>
            <a:endParaRPr lang="cs-CZ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146" name="Picture 2" descr="C:\Documents and Settings\iva.hamadova\Local Settings\Temporary Internet Files\Content.IE5\WBWZ43O9\MC90015767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509120"/>
            <a:ext cx="1826971" cy="1452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89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Ökoturismus</a:t>
            </a:r>
            <a:endParaRPr lang="cs-CZ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cs-CZ" sz="1800" b="0" dirty="0" err="1" smtClean="0">
                <a:latin typeface="Calibri" pitchFamily="34" charset="0"/>
                <a:cs typeface="Calibri" pitchFamily="34" charset="0"/>
              </a:rPr>
              <a:t>Kongresstourismus</a:t>
            </a:r>
            <a:endParaRPr lang="cs-CZ" sz="18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Diese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Touristik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hat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Spezializierung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an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Touristik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in der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Natur</a:t>
            </a:r>
            <a:endParaRPr lang="cs-CZ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Sie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umfasst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Kongress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, Symposium,</a:t>
            </a:r>
          </a:p>
          <a:p>
            <a:pPr marL="0" indent="0">
              <a:buNone/>
            </a:pP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Seminare</a:t>
            </a:r>
            <a:endParaRPr lang="cs-CZ" dirty="0" smtClean="0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Neue</a:t>
            </a:r>
            <a:r>
              <a:rPr lang="cs-CZ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Formen</a:t>
            </a:r>
            <a:r>
              <a:rPr lang="cs-CZ" sz="2400" dirty="0" smtClean="0">
                <a:latin typeface="Calibri" pitchFamily="34" charset="0"/>
                <a:cs typeface="Calibri" pitchFamily="34" charset="0"/>
              </a:rPr>
              <a:t> des </a:t>
            </a:r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Tourismus</a:t>
            </a:r>
            <a:r>
              <a:rPr lang="cs-CZ" sz="2400" dirty="0" smtClean="0">
                <a:latin typeface="Calibri" pitchFamily="34" charset="0"/>
                <a:cs typeface="Calibri" pitchFamily="34" charset="0"/>
              </a:rPr>
              <a:t> in Europa</a:t>
            </a:r>
            <a:endParaRPr lang="cs-CZ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51" name="Picture 3" descr="C:\Documents and Settings\iva.hamadova\Local Settings\Temporary Internet Files\Content.IE5\WBWZ43O9\MC90043793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671" y="4005064"/>
            <a:ext cx="1952625" cy="205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89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cs-CZ" sz="1800" b="0" dirty="0" err="1" smtClean="0">
                <a:latin typeface="Calibri" pitchFamily="34" charset="0"/>
                <a:cs typeface="Calibri" pitchFamily="34" charset="0"/>
              </a:rPr>
              <a:t>Golftourisnus</a:t>
            </a:r>
            <a:endParaRPr lang="cs-CZ" sz="18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3"/>
          </p:nvPr>
        </p:nvSpPr>
        <p:spPr>
          <a:xfrm>
            <a:off x="4791330" y="1628800"/>
            <a:ext cx="4041775" cy="720080"/>
          </a:xfrm>
        </p:spPr>
        <p:txBody>
          <a:bodyPr/>
          <a:lstStyle/>
          <a:p>
            <a:pPr algn="ctr"/>
            <a:r>
              <a:rPr lang="cs-CZ" sz="1800" b="0" dirty="0" err="1" smtClean="0">
                <a:latin typeface="Calibri" pitchFamily="34" charset="0"/>
                <a:cs typeface="Calibri" pitchFamily="34" charset="0"/>
              </a:rPr>
              <a:t>Radfahren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Das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ist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eine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lukrative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Form</a:t>
            </a:r>
            <a:endParaRPr lang="cs-CZ" sz="180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cs-CZ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    des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Tourismus</a:t>
            </a:r>
            <a:endParaRPr lang="cs-CZ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endParaRPr lang="cs-CZ" dirty="0" smtClean="0"/>
          </a:p>
          <a:p>
            <a:r>
              <a:rPr lang="cs-CZ" sz="1800" dirty="0">
                <a:latin typeface="Calibri" pitchFamily="34" charset="0"/>
                <a:cs typeface="Calibri" pitchFamily="34" charset="0"/>
              </a:rPr>
              <a:t>e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Radtour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, 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en cyklistická 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túra</a:t>
            </a:r>
          </a:p>
          <a:p>
            <a:r>
              <a:rPr lang="cs-CZ" sz="1800" dirty="0">
                <a:latin typeface="Calibri" pitchFamily="34" charset="0"/>
                <a:cs typeface="Calibri" pitchFamily="34" charset="0"/>
              </a:rPr>
              <a:t>r </a:t>
            </a:r>
            <a:r>
              <a:rPr lang="cs-CZ" sz="1800" dirty="0" err="1" smtClean="0">
                <a:latin typeface="Calibri" pitchFamily="34" charset="0"/>
                <a:cs typeface="Calibri" pitchFamily="34" charset="0"/>
              </a:rPr>
              <a:t>Radwanderweg</a:t>
            </a:r>
            <a:r>
              <a:rPr lang="cs-CZ" sz="1800" dirty="0" smtClean="0">
                <a:latin typeface="Calibri" pitchFamily="34" charset="0"/>
                <a:cs typeface="Calibri" pitchFamily="34" charset="0"/>
              </a:rPr>
              <a:t> cyklostezka</a:t>
            </a:r>
            <a:endParaRPr lang="cs-CZ" sz="1800" dirty="0">
              <a:latin typeface="Calibri" pitchFamily="34" charset="0"/>
              <a:cs typeface="Calibri" pitchFamily="34" charset="0"/>
            </a:endParaRPr>
          </a:p>
          <a:p>
            <a:r>
              <a:rPr lang="cs-CZ" sz="1800" dirty="0">
                <a:latin typeface="Calibri" pitchFamily="34" charset="0"/>
                <a:cs typeface="Calibri" pitchFamily="34" charset="0"/>
              </a:rPr>
              <a:t>r </a:t>
            </a:r>
            <a:r>
              <a:rPr lang="cs-CZ" sz="1800" dirty="0" err="1">
                <a:latin typeface="Calibri" pitchFamily="34" charset="0"/>
                <a:cs typeface="Calibri" pitchFamily="34" charset="0"/>
              </a:rPr>
              <a:t>Fahrradverleih</a:t>
            </a:r>
            <a:r>
              <a:rPr lang="cs-CZ" sz="1800" dirty="0">
                <a:latin typeface="Calibri" pitchFamily="34" charset="0"/>
                <a:cs typeface="Calibri" pitchFamily="34" charset="0"/>
              </a:rPr>
              <a:t>	půjčovna kol</a:t>
            </a:r>
          </a:p>
          <a:p>
            <a:pPr marL="0" indent="0">
              <a:buNone/>
            </a:pPr>
            <a:endParaRPr lang="cs-CZ" sz="1800" dirty="0">
              <a:latin typeface="Calibri" pitchFamily="34" charset="0"/>
              <a:cs typeface="Calibri" pitchFamily="34" charset="0"/>
            </a:endParaRPr>
          </a:p>
          <a:p>
            <a:endParaRPr lang="cs-CZ" sz="2800" dirty="0">
              <a:latin typeface="Calibri" pitchFamily="34" charset="0"/>
              <a:cs typeface="Calibri" pitchFamily="34" charset="0"/>
            </a:endParaRPr>
          </a:p>
          <a:p>
            <a:endParaRPr lang="cs-CZ" dirty="0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400" dirty="0" err="1" smtClean="0">
                <a:latin typeface="Calibri" pitchFamily="34" charset="0"/>
                <a:cs typeface="Calibri" pitchFamily="34" charset="0"/>
              </a:rPr>
              <a:t>Tourismus</a:t>
            </a:r>
            <a:endParaRPr lang="cs-CZ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30" name="Picture 6" descr="C:\Documents and Settings\iva.hamadova\Local Settings\Temporary Internet Files\Content.IE5\S5A38PAN\MC90025041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221089"/>
            <a:ext cx="2015905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iva.hamadova\Local Settings\Temporary Internet Files\Content.IE5\WBWZ43O9\MC90021292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861048"/>
            <a:ext cx="1747418" cy="184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228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403</TotalTime>
  <Words>607</Words>
  <Application>Microsoft Office PowerPoint</Application>
  <PresentationFormat>Předvádění na obrazovce (4:3)</PresentationFormat>
  <Paragraphs>206</Paragraphs>
  <Slides>13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21" baseType="lpstr">
      <vt:lpstr>Arial</vt:lpstr>
      <vt:lpstr>Arial CE</vt:lpstr>
      <vt:lpstr>Calibri</vt:lpstr>
      <vt:lpstr>Georgia</vt:lpstr>
      <vt:lpstr>Times New Roman</vt:lpstr>
      <vt:lpstr>Wingdings</vt:lpstr>
      <vt:lpstr>Wingdings 2</vt:lpstr>
      <vt:lpstr>Administrativní</vt:lpstr>
      <vt:lpstr>Prezentace aplikace PowerPoint</vt:lpstr>
      <vt:lpstr>Reisebüro</vt:lpstr>
      <vt:lpstr>Touristenprogramme  für kennen lernen </vt:lpstr>
      <vt:lpstr>Spezifische Formen des Reiseverkehrs</vt:lpstr>
      <vt:lpstr>Tourismus für die Tierwelt</vt:lpstr>
      <vt:lpstr>Tourismus</vt:lpstr>
      <vt:lpstr>  Tourismus</vt:lpstr>
      <vt:lpstr>Neue Formen des Tourismus in Europa</vt:lpstr>
      <vt:lpstr>Tourismus</vt:lpstr>
      <vt:lpstr> Reiseverkehr  für Jugendliche</vt:lpstr>
      <vt:lpstr>Seniorenreiseurlaub </vt:lpstr>
      <vt:lpstr>Agrotouristik</vt:lpstr>
      <vt:lpstr>Adrenalinurlaub </vt:lpstr>
    </vt:vector>
  </TitlesOfParts>
  <Company>Your Company Name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Reisebüro</dc:title>
  <dc:creator>Your User Name</dc:creator>
  <cp:lastModifiedBy>Zdeněk Laski</cp:lastModifiedBy>
  <cp:revision>45</cp:revision>
  <dcterms:created xsi:type="dcterms:W3CDTF">2012-07-11T12:19:39Z</dcterms:created>
  <dcterms:modified xsi:type="dcterms:W3CDTF">2014-06-14T16:09:41Z</dcterms:modified>
</cp:coreProperties>
</file>