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1" r:id="rId11"/>
    <p:sldId id="262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37D4B6E0-EF0F-4F8D-B6FD-64D6D807105B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E0A7F17-7E47-4217-BEC4-BDCAE10F326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Freestyle_skiing_pictogram.sv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fSWsZnVZtc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TJl_i3mljh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uoBnRCeM_5o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cq9LoeapvH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ugsR43PWc6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ugsR43PWc6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tWIOcboqdM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Speciální lyžování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21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</a:t>
            </a:r>
            <a:r>
              <a:rPr lang="cs-CZ" dirty="0"/>
              <a:t> </a:t>
            </a:r>
            <a:r>
              <a:rPr lang="cs-CZ" dirty="0" smtClean="0"/>
              <a:t>Thadius856.</a:t>
            </a:r>
            <a:r>
              <a:rPr lang="en-US" dirty="0" smtClean="0"/>
              <a:t> </a:t>
            </a:r>
            <a:r>
              <a:rPr lang="cs-CZ" dirty="0"/>
              <a:t>Freestyle </a:t>
            </a:r>
            <a:r>
              <a:rPr lang="cs-CZ" dirty="0" err="1"/>
              <a:t>skiing</a:t>
            </a:r>
            <a:r>
              <a:rPr lang="cs-CZ" dirty="0"/>
              <a:t> </a:t>
            </a:r>
            <a:r>
              <a:rPr lang="cs-CZ" dirty="0" err="1" smtClean="0"/>
              <a:t>pictogram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2007-12-31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</a:t>
            </a:r>
            <a:r>
              <a:rPr lang="cs-CZ" dirty="0" smtClean="0"/>
              <a:t>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</a:t>
            </a:r>
            <a:r>
              <a:rPr lang="cs-CZ" dirty="0"/>
              <a:t>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commons.wikimedia.org/wiki/File:Freestyle_skiing_pictogram.svg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87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Štrobl</a:t>
            </a:r>
            <a:r>
              <a:rPr lang="cs-CZ" dirty="0"/>
              <a:t>, K., Bedřich, L., Štancl, P</a:t>
            </a:r>
            <a:r>
              <a:rPr lang="cs-CZ" dirty="0" smtClean="0"/>
              <a:t>. </a:t>
            </a:r>
            <a:r>
              <a:rPr lang="cs-CZ" i="1" dirty="0" smtClean="0"/>
              <a:t>Učíme </a:t>
            </a:r>
            <a:r>
              <a:rPr lang="cs-CZ" i="1" dirty="0"/>
              <a:t>lyžovat v lyžařských školách</a:t>
            </a:r>
            <a:r>
              <a:rPr lang="cs-CZ" i="1" dirty="0" smtClean="0"/>
              <a:t>. </a:t>
            </a:r>
            <a:r>
              <a:rPr lang="cs-CZ" dirty="0" smtClean="0"/>
              <a:t>Praha</a:t>
            </a:r>
            <a:r>
              <a:rPr lang="cs-CZ" dirty="0"/>
              <a:t>: Český svaz lyžařských škol, 1999. 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Příbramský</a:t>
            </a:r>
            <a:r>
              <a:rPr lang="cs-CZ" dirty="0"/>
              <a:t>, M. et. al. </a:t>
            </a:r>
            <a:r>
              <a:rPr lang="cs-CZ" i="1" dirty="0"/>
              <a:t>Česká škola lyžování: sjíždění a zatáčení na lyžích</a:t>
            </a:r>
            <a:r>
              <a:rPr lang="cs-CZ" dirty="0"/>
              <a:t>. Praha: SLČR, 1996</a:t>
            </a:r>
            <a:r>
              <a:rPr lang="cs-CZ" dirty="0" smtClean="0"/>
              <a:t>.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 err="1"/>
              <a:t>Reichert</a:t>
            </a:r>
            <a:r>
              <a:rPr lang="cs-CZ" dirty="0"/>
              <a:t>, Jiří, Musil, Dalibor. </a:t>
            </a:r>
            <a:r>
              <a:rPr lang="cs-CZ" i="1" dirty="0"/>
              <a:t>Lyžování od začátků k dokonalosti</a:t>
            </a:r>
            <a:r>
              <a:rPr lang="cs-CZ" dirty="0"/>
              <a:t>.2007. </a:t>
            </a:r>
            <a:r>
              <a:rPr lang="cs-CZ" dirty="0" err="1"/>
              <a:t>Grada</a:t>
            </a:r>
            <a:r>
              <a:rPr lang="cs-CZ" dirty="0"/>
              <a:t>. ISBN: 978-80-247-1724-1</a:t>
            </a:r>
          </a:p>
          <a:p>
            <a:endParaRPr lang="cs-CZ" dirty="0" smtClean="0"/>
          </a:p>
          <a:p>
            <a:pPr marL="45720" indent="0">
              <a:buNone/>
            </a:pPr>
            <a:endParaRPr lang="cs-CZ" altLang="cs-CZ" dirty="0"/>
          </a:p>
          <a:p>
            <a:pPr marL="45720" indent="0">
              <a:buNone/>
            </a:pPr>
            <a:endParaRPr lang="cs-CZ" altLang="cs-CZ" dirty="0" smtClean="0"/>
          </a:p>
          <a:p>
            <a:pPr marL="45720" indent="0">
              <a:buNone/>
            </a:pPr>
            <a:endParaRPr lang="cs-CZ" alt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68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Speciální lyžování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20.1.2014 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351971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VY_32_INOVACE_TV_S3_13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3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</a:t>
            </a:r>
            <a:r>
              <a:rPr lang="cs-CZ" dirty="0" smtClean="0"/>
              <a:t>olná jízda terénem</a:t>
            </a:r>
          </a:p>
          <a:p>
            <a:r>
              <a:rPr lang="cs-CZ" dirty="0"/>
              <a:t>t</a:t>
            </a:r>
            <a:r>
              <a:rPr lang="cs-CZ" dirty="0" smtClean="0"/>
              <a:t>zv. </a:t>
            </a:r>
            <a:r>
              <a:rPr lang="cs-CZ" dirty="0" err="1" smtClean="0"/>
              <a:t>route</a:t>
            </a:r>
            <a:r>
              <a:rPr lang="cs-CZ" dirty="0" smtClean="0"/>
              <a:t> – neupravovaná, nekontrolovaná, </a:t>
            </a:r>
          </a:p>
          <a:p>
            <a:pPr marL="45720" indent="0">
              <a:buNone/>
            </a:pPr>
            <a:r>
              <a:rPr lang="cs-CZ" dirty="0" smtClean="0"/>
              <a:t>ale značená a před lavinami víceméně chráněná cesta</a:t>
            </a:r>
          </a:p>
          <a:p>
            <a:r>
              <a:rPr lang="cs-CZ" dirty="0"/>
              <a:t>v</a:t>
            </a:r>
            <a:r>
              <a:rPr lang="cs-CZ" dirty="0" smtClean="0"/>
              <a:t>ýbava pro </a:t>
            </a:r>
            <a:r>
              <a:rPr lang="cs-CZ" dirty="0" err="1" smtClean="0"/>
              <a:t>freeride</a:t>
            </a:r>
            <a:r>
              <a:rPr lang="cs-CZ" dirty="0" smtClean="0"/>
              <a:t> mimo značené cesty: přilba, chrániče páteře, zápěstí atd., mobilní telefon, lavinový vyhledávač, zateplovací folie, kapesní sada první pomoci, lopata</a:t>
            </a:r>
          </a:p>
          <a:p>
            <a:r>
              <a:rPr lang="cs-CZ" dirty="0" smtClean="0">
                <a:solidFill>
                  <a:srgbClr val="C00000"/>
                </a:solidFill>
              </a:rPr>
              <a:t>ABS airbag systém </a:t>
            </a:r>
            <a:r>
              <a:rPr lang="cs-CZ" dirty="0" smtClean="0"/>
              <a:t>– po nafouknutí pomáhá držet u povrchu laviny</a:t>
            </a:r>
          </a:p>
          <a:p>
            <a:r>
              <a:rPr lang="cs-CZ" dirty="0" err="1" smtClean="0">
                <a:solidFill>
                  <a:srgbClr val="C00000"/>
                </a:solidFill>
              </a:rPr>
              <a:t>AvaLung</a:t>
            </a:r>
            <a:r>
              <a:rPr lang="cs-CZ" dirty="0" smtClean="0"/>
              <a:t> – přístroj na odvádění oxidu </a:t>
            </a:r>
            <a:r>
              <a:rPr lang="cs-CZ" dirty="0"/>
              <a:t>u</a:t>
            </a:r>
            <a:r>
              <a:rPr lang="cs-CZ" dirty="0" smtClean="0"/>
              <a:t>hličitého mimo prostor před obličejem</a:t>
            </a:r>
          </a:p>
          <a:p>
            <a:r>
              <a:rPr lang="cs-CZ" dirty="0" err="1" smtClean="0">
                <a:solidFill>
                  <a:srgbClr val="C00000"/>
                </a:solidFill>
              </a:rPr>
              <a:t>Avalange</a:t>
            </a:r>
            <a:r>
              <a:rPr lang="cs-CZ" dirty="0" smtClean="0">
                <a:solidFill>
                  <a:srgbClr val="C00000"/>
                </a:solidFill>
              </a:rPr>
              <a:t> – </a:t>
            </a:r>
            <a:r>
              <a:rPr lang="cs-CZ" dirty="0" err="1" smtClean="0">
                <a:solidFill>
                  <a:srgbClr val="C00000"/>
                </a:solidFill>
              </a:rPr>
              <a:t>Ball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 smtClean="0"/>
              <a:t>– balonek, který se po odpálení nafoukne a pluje na povrchu laviny (s lyžařem je spojen lankem)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Freeriding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102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20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1060" y="2132856"/>
            <a:ext cx="8407893" cy="4407408"/>
          </a:xfrm>
        </p:spPr>
        <p:txBody>
          <a:bodyPr/>
          <a:lstStyle/>
          <a:p>
            <a:r>
              <a:rPr lang="cs-CZ" dirty="0" smtClean="0"/>
              <a:t>jízda </a:t>
            </a:r>
            <a:r>
              <a:rPr lang="cs-CZ" dirty="0"/>
              <a:t>v boulích </a:t>
            </a:r>
            <a:r>
              <a:rPr lang="cs-CZ" dirty="0" smtClean="0"/>
              <a:t>(</a:t>
            </a:r>
            <a:r>
              <a:rPr lang="cs-CZ" dirty="0" err="1" smtClean="0"/>
              <a:t>moguls</a:t>
            </a:r>
            <a:r>
              <a:rPr lang="cs-CZ" dirty="0"/>
              <a:t>) a </a:t>
            </a:r>
            <a:r>
              <a:rPr lang="cs-CZ" dirty="0" smtClean="0"/>
              <a:t>dva skoky </a:t>
            </a:r>
          </a:p>
          <a:p>
            <a:r>
              <a:rPr lang="cs-CZ" dirty="0"/>
              <a:t>h</a:t>
            </a:r>
            <a:r>
              <a:rPr lang="cs-CZ" dirty="0" smtClean="0"/>
              <a:t>odnotí se technika oblouku (50</a:t>
            </a:r>
            <a:r>
              <a:rPr lang="cs-CZ" dirty="0"/>
              <a:t> % </a:t>
            </a:r>
            <a:r>
              <a:rPr lang="cs-CZ" dirty="0" smtClean="0"/>
              <a:t>celkového hodnocení), kvalitní </a:t>
            </a:r>
            <a:r>
              <a:rPr lang="cs-CZ" dirty="0"/>
              <a:t>triky na skocích </a:t>
            </a:r>
            <a:r>
              <a:rPr lang="cs-CZ" dirty="0" smtClean="0"/>
              <a:t>(25</a:t>
            </a:r>
            <a:r>
              <a:rPr lang="cs-CZ" dirty="0"/>
              <a:t> % </a:t>
            </a:r>
            <a:r>
              <a:rPr lang="cs-CZ" dirty="0" smtClean="0"/>
              <a:t>celkového hodnocení), rychlost (25</a:t>
            </a:r>
            <a:r>
              <a:rPr lang="cs-CZ" dirty="0"/>
              <a:t> % </a:t>
            </a:r>
            <a:r>
              <a:rPr lang="cs-CZ" dirty="0" smtClean="0"/>
              <a:t>celkového hodnocení)</a:t>
            </a:r>
          </a:p>
          <a:p>
            <a:r>
              <a:rPr lang="cs-CZ" dirty="0"/>
              <a:t>p</a:t>
            </a:r>
            <a:r>
              <a:rPr lang="cs-CZ" dirty="0" smtClean="0"/>
              <a:t>aralelní akrobatický sjezd je souboj ve dvojicích</a:t>
            </a:r>
          </a:p>
          <a:p>
            <a:r>
              <a:rPr lang="cs-CZ" dirty="0"/>
              <a:t>n</a:t>
            </a:r>
            <a:r>
              <a:rPr lang="cs-CZ" dirty="0" smtClean="0"/>
              <a:t>aše reprezentantky v </a:t>
            </a:r>
            <a:r>
              <a:rPr lang="cs-CZ" dirty="0"/>
              <a:t>závodech </a:t>
            </a:r>
            <a:r>
              <a:rPr lang="cs-CZ" dirty="0" smtClean="0"/>
              <a:t>na mogulech </a:t>
            </a:r>
            <a:r>
              <a:rPr lang="cs-CZ" dirty="0" smtClean="0">
                <a:solidFill>
                  <a:srgbClr val="C00000"/>
                </a:solidFill>
              </a:rPr>
              <a:t>Nikola Sudová </a:t>
            </a:r>
            <a:r>
              <a:rPr lang="cs-CZ" dirty="0" smtClean="0"/>
              <a:t>a </a:t>
            </a:r>
            <a:r>
              <a:rPr lang="cs-CZ" dirty="0">
                <a:solidFill>
                  <a:srgbClr val="C00000"/>
                </a:solidFill>
              </a:rPr>
              <a:t>Tereza </a:t>
            </a:r>
            <a:r>
              <a:rPr lang="cs-CZ" dirty="0" smtClean="0">
                <a:solidFill>
                  <a:srgbClr val="C00000"/>
                </a:solidFill>
              </a:rPr>
              <a:t>Vaculíková</a:t>
            </a:r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Akrobatický sjezd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172400" y="159238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44659" y="1844824"/>
            <a:ext cx="8407893" cy="4407408"/>
          </a:xfrm>
        </p:spPr>
        <p:txBody>
          <a:bodyPr>
            <a:normAutofit/>
          </a:bodyPr>
          <a:lstStyle/>
          <a:p>
            <a:r>
              <a:rPr lang="cs-CZ" dirty="0"/>
              <a:t>z</a:t>
            </a:r>
            <a:r>
              <a:rPr lang="cs-CZ" dirty="0" smtClean="0"/>
              <a:t>ávod se skládá ze dvou různých skoků na speciálních můstcích</a:t>
            </a:r>
          </a:p>
          <a:p>
            <a:r>
              <a:rPr lang="cs-CZ" dirty="0"/>
              <a:t>h</a:t>
            </a:r>
            <a:r>
              <a:rPr lang="cs-CZ" dirty="0" smtClean="0"/>
              <a:t>odnotí se odraz, výška a délka skoku, provedení a doskok</a:t>
            </a:r>
          </a:p>
          <a:p>
            <a:r>
              <a:rPr lang="cs-CZ" dirty="0"/>
              <a:t>v</a:t>
            </a:r>
            <a:r>
              <a:rPr lang="cs-CZ" dirty="0" smtClean="0"/>
              <a:t>ýslednou známku potom tvoří:</a:t>
            </a:r>
          </a:p>
          <a:p>
            <a:pPr>
              <a:buFontTx/>
              <a:buChar char="-"/>
            </a:pPr>
            <a:r>
              <a:rPr lang="cs-CZ" u="sng" dirty="0">
                <a:solidFill>
                  <a:srgbClr val="C00000"/>
                </a:solidFill>
              </a:rPr>
              <a:t>skok</a:t>
            </a:r>
            <a:r>
              <a:rPr lang="cs-CZ" dirty="0"/>
              <a:t> (20% celkového hodnocení)</a:t>
            </a:r>
          </a:p>
          <a:p>
            <a:pPr>
              <a:buFontTx/>
              <a:buChar char="-"/>
            </a:pPr>
            <a:r>
              <a:rPr lang="cs-CZ" u="sng" dirty="0">
                <a:solidFill>
                  <a:srgbClr val="C00000"/>
                </a:solidFill>
              </a:rPr>
              <a:t>provedení</a:t>
            </a:r>
            <a:r>
              <a:rPr lang="cs-CZ" dirty="0"/>
              <a:t> (50% celkového hodnocení)</a:t>
            </a:r>
          </a:p>
          <a:p>
            <a:pPr>
              <a:buFontTx/>
              <a:buChar char="-"/>
            </a:pPr>
            <a:r>
              <a:rPr lang="cs-CZ" u="sng" dirty="0">
                <a:solidFill>
                  <a:srgbClr val="C00000"/>
                </a:solidFill>
              </a:rPr>
              <a:t>doskok a odjezd </a:t>
            </a:r>
            <a:r>
              <a:rPr lang="cs-CZ" dirty="0"/>
              <a:t>(30% celkového hodnocení</a:t>
            </a:r>
            <a:r>
              <a:rPr lang="cs-CZ" dirty="0" smtClean="0"/>
              <a:t>)</a:t>
            </a:r>
          </a:p>
          <a:p>
            <a:r>
              <a:rPr lang="cs-CZ" dirty="0" smtClean="0"/>
              <a:t>Typy skoků:</a:t>
            </a:r>
          </a:p>
          <a:p>
            <a:pPr>
              <a:buFontTx/>
              <a:buChar char="-"/>
            </a:pPr>
            <a:r>
              <a:rPr lang="cs-CZ" u="sng" dirty="0" smtClean="0">
                <a:solidFill>
                  <a:srgbClr val="C00000"/>
                </a:solidFill>
              </a:rPr>
              <a:t>přímé </a:t>
            </a:r>
            <a:r>
              <a:rPr lang="cs-CZ" u="sng" dirty="0">
                <a:solidFill>
                  <a:srgbClr val="C00000"/>
                </a:solidFill>
              </a:rPr>
              <a:t>skoky</a:t>
            </a:r>
          </a:p>
          <a:p>
            <a:pPr>
              <a:buFontTx/>
              <a:buChar char="-"/>
            </a:pPr>
            <a:r>
              <a:rPr lang="cs-CZ" u="sng" dirty="0" smtClean="0">
                <a:solidFill>
                  <a:srgbClr val="C00000"/>
                </a:solidFill>
              </a:rPr>
              <a:t>salta</a:t>
            </a:r>
            <a:r>
              <a:rPr lang="cs-CZ" dirty="0" smtClean="0"/>
              <a:t> </a:t>
            </a:r>
            <a:r>
              <a:rPr lang="cs-CZ" dirty="0"/>
              <a:t>(vpřed, vzad, stranou)</a:t>
            </a:r>
          </a:p>
          <a:p>
            <a:pPr>
              <a:buFontTx/>
              <a:buChar char="-"/>
            </a:pPr>
            <a:r>
              <a:rPr lang="cs-CZ" u="sng" dirty="0" smtClean="0">
                <a:solidFill>
                  <a:srgbClr val="C00000"/>
                </a:solidFill>
              </a:rPr>
              <a:t>salta </a:t>
            </a:r>
            <a:r>
              <a:rPr lang="cs-CZ" u="sng" dirty="0">
                <a:solidFill>
                  <a:srgbClr val="C00000"/>
                </a:solidFill>
              </a:rPr>
              <a:t>s vruty </a:t>
            </a:r>
            <a:r>
              <a:rPr lang="cs-CZ" dirty="0"/>
              <a:t>(max. trojná salta</a:t>
            </a:r>
            <a:r>
              <a:rPr lang="cs-CZ" dirty="0" smtClean="0"/>
              <a:t>)</a:t>
            </a:r>
          </a:p>
          <a:p>
            <a:r>
              <a:rPr lang="cs-CZ" dirty="0"/>
              <a:t>n</a:t>
            </a:r>
            <a:r>
              <a:rPr lang="cs-CZ" dirty="0" smtClean="0"/>
              <a:t>áš nejúspěšnější reprezentant, vítěz OH 2002 Aleš Valenta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Akrobatické skoky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je nejmladší disciplína nacházející se na hranici mezi </a:t>
            </a:r>
            <a:r>
              <a:rPr lang="cs-CZ" dirty="0" err="1"/>
              <a:t>freestylovými</a:t>
            </a:r>
            <a:r>
              <a:rPr lang="cs-CZ" dirty="0"/>
              <a:t> a alpskými</a:t>
            </a:r>
          </a:p>
          <a:p>
            <a:r>
              <a:rPr lang="cs-CZ" dirty="0"/>
              <a:t>její velká atraktivita spočívá v přímém souboji, který svádí několik závodníků na společné trati</a:t>
            </a:r>
          </a:p>
          <a:p>
            <a:r>
              <a:rPr lang="cs-CZ" dirty="0"/>
              <a:t>vlastní soutěž začíná kvalifikačním závodem na čas, dále pokračují nejlepší závodníci rozdělení do základních čtyř a šestičlenných skupin tzv. K. O. systémem</a:t>
            </a:r>
          </a:p>
          <a:p>
            <a:r>
              <a:rPr lang="cs-CZ" dirty="0"/>
              <a:t>vítězí ten, kdo první zdolá specifickou trať, jež zahrnuje úseky s ostrými klopenými zatáčkami, boulemi, zúženými průjezdy, skoky atd. </a:t>
            </a:r>
            <a:endParaRPr lang="cs-CZ" dirty="0" smtClean="0"/>
          </a:p>
          <a:p>
            <a:r>
              <a:rPr lang="cs-CZ" dirty="0" smtClean="0"/>
              <a:t>z</a:t>
            </a:r>
            <a:r>
              <a:rPr lang="cs-CZ" dirty="0"/>
              <a:t> každé jízdy postupují dva </a:t>
            </a:r>
            <a:r>
              <a:rPr lang="cs-CZ" dirty="0" smtClean="0"/>
              <a:t>nejlepší</a:t>
            </a:r>
          </a:p>
          <a:p>
            <a:r>
              <a:rPr lang="cs-CZ" dirty="0"/>
              <a:t>n</a:t>
            </a:r>
            <a:r>
              <a:rPr lang="cs-CZ" dirty="0" smtClean="0"/>
              <a:t>aši nejlepší reprezentanti: </a:t>
            </a:r>
            <a:r>
              <a:rPr lang="cs-CZ" dirty="0" smtClean="0">
                <a:solidFill>
                  <a:srgbClr val="C00000"/>
                </a:solidFill>
              </a:rPr>
              <a:t>Tomáš Kraus</a:t>
            </a:r>
            <a:r>
              <a:rPr lang="cs-CZ" dirty="0" smtClean="0"/>
              <a:t>, </a:t>
            </a:r>
            <a:r>
              <a:rPr lang="cs-CZ" dirty="0" smtClean="0">
                <a:solidFill>
                  <a:srgbClr val="C00000"/>
                </a:solidFill>
              </a:rPr>
              <a:t>Nikol Kučerová</a:t>
            </a:r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Skicross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t</a:t>
            </a:r>
            <a:r>
              <a:rPr lang="cs-CZ" dirty="0" smtClean="0"/>
              <a:t>riková jízda na sjezdovce, ve </a:t>
            </a:r>
            <a:r>
              <a:rPr lang="cs-CZ" dirty="0" err="1" smtClean="0"/>
              <a:t>snowparku</a:t>
            </a:r>
            <a:r>
              <a:rPr lang="cs-CZ" dirty="0" smtClean="0"/>
              <a:t> nebo </a:t>
            </a:r>
          </a:p>
          <a:p>
            <a:pPr marL="45720" indent="0">
              <a:buNone/>
            </a:pPr>
            <a:r>
              <a:rPr lang="cs-CZ" dirty="0" smtClean="0"/>
              <a:t>na přírodních překážkách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endParaRPr lang="cs-CZ" dirty="0" smtClean="0"/>
          </a:p>
          <a:p>
            <a:r>
              <a:rPr lang="cs-CZ" b="1" u="sng" dirty="0">
                <a:solidFill>
                  <a:srgbClr val="C00000"/>
                </a:solidFill>
              </a:rPr>
              <a:t>s</a:t>
            </a:r>
            <a:r>
              <a:rPr lang="cs-CZ" b="1" u="sng" dirty="0" smtClean="0">
                <a:solidFill>
                  <a:srgbClr val="C00000"/>
                </a:solidFill>
              </a:rPr>
              <a:t>jezdovka: </a:t>
            </a:r>
            <a:r>
              <a:rPr lang="cs-CZ" dirty="0" err="1" smtClean="0"/>
              <a:t>switch</a:t>
            </a:r>
            <a:r>
              <a:rPr lang="cs-CZ" dirty="0" smtClean="0"/>
              <a:t>, otočky (180, 360), nose-</a:t>
            </a:r>
            <a:r>
              <a:rPr lang="cs-CZ" dirty="0" err="1" smtClean="0"/>
              <a:t>roll</a:t>
            </a:r>
            <a:r>
              <a:rPr lang="cs-CZ" dirty="0" smtClean="0"/>
              <a:t>, </a:t>
            </a:r>
            <a:r>
              <a:rPr lang="cs-CZ" dirty="0" err="1" smtClean="0"/>
              <a:t>tail-roll</a:t>
            </a:r>
            <a:endParaRPr lang="cs-CZ" dirty="0" smtClean="0"/>
          </a:p>
          <a:p>
            <a:r>
              <a:rPr lang="cs-CZ" b="1" u="sng" dirty="0" err="1">
                <a:solidFill>
                  <a:srgbClr val="C00000"/>
                </a:solidFill>
              </a:rPr>
              <a:t>s</a:t>
            </a:r>
            <a:r>
              <a:rPr lang="cs-CZ" b="1" u="sng" dirty="0" err="1" smtClean="0">
                <a:solidFill>
                  <a:srgbClr val="C00000"/>
                </a:solidFill>
              </a:rPr>
              <a:t>nowpark</a:t>
            </a:r>
            <a:r>
              <a:rPr lang="cs-CZ" b="1" u="sng" dirty="0" smtClean="0">
                <a:solidFill>
                  <a:srgbClr val="C00000"/>
                </a:solidFill>
              </a:rPr>
              <a:t>: </a:t>
            </a:r>
            <a:r>
              <a:rPr lang="cs-CZ" dirty="0" smtClean="0"/>
              <a:t>big air – vysoké skoky, </a:t>
            </a:r>
            <a:r>
              <a:rPr lang="cs-CZ" dirty="0" err="1" smtClean="0"/>
              <a:t>slopestyle</a:t>
            </a:r>
            <a:r>
              <a:rPr lang="cs-CZ" dirty="0"/>
              <a:t> </a:t>
            </a:r>
            <a:r>
              <a:rPr lang="cs-CZ" dirty="0" smtClean="0"/>
              <a:t>– několik skoků či překážek za sebou, U-rampa (</a:t>
            </a:r>
            <a:r>
              <a:rPr lang="cs-CZ" dirty="0" err="1" smtClean="0"/>
              <a:t>halfpipe</a:t>
            </a:r>
            <a:r>
              <a:rPr lang="cs-CZ" dirty="0" smtClean="0"/>
              <a:t>)</a:t>
            </a:r>
          </a:p>
          <a:p>
            <a:r>
              <a:rPr lang="cs-CZ" b="1" u="sng" dirty="0">
                <a:solidFill>
                  <a:srgbClr val="C00000"/>
                </a:solidFill>
              </a:rPr>
              <a:t>v</a:t>
            </a:r>
            <a:r>
              <a:rPr lang="cs-CZ" b="1" u="sng" dirty="0" smtClean="0">
                <a:solidFill>
                  <a:srgbClr val="C00000"/>
                </a:solidFill>
              </a:rPr>
              <a:t> terénu: </a:t>
            </a:r>
            <a:r>
              <a:rPr lang="cs-CZ" dirty="0" err="1" smtClean="0"/>
              <a:t>backcountry</a:t>
            </a:r>
            <a:r>
              <a:rPr lang="cs-CZ" dirty="0" smtClean="0"/>
              <a:t> </a:t>
            </a:r>
            <a:r>
              <a:rPr lang="cs-CZ" dirty="0" err="1" smtClean="0"/>
              <a:t>freestyle</a:t>
            </a:r>
            <a:r>
              <a:rPr lang="cs-CZ" dirty="0" smtClean="0"/>
              <a:t> – extrémní skoky přes cesty, kmeny stromů, rolby, stavení…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New </a:t>
            </a:r>
            <a:r>
              <a:rPr lang="cs-CZ" dirty="0" err="1" smtClean="0"/>
              <a:t>school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p</a:t>
            </a:r>
            <a:r>
              <a:rPr lang="cs-CZ" dirty="0" smtClean="0"/>
              <a:t>ůvodní aktivita horolezců, kteří si usnadňovali výstupy pomocí lyžařského vybavení</a:t>
            </a:r>
          </a:p>
          <a:p>
            <a:r>
              <a:rPr lang="cs-CZ" dirty="0"/>
              <a:t>v</a:t>
            </a:r>
            <a:r>
              <a:rPr lang="cs-CZ" dirty="0" smtClean="0"/>
              <a:t> cizině nazýváno ski </a:t>
            </a:r>
            <a:r>
              <a:rPr lang="cs-CZ" dirty="0" err="1" smtClean="0"/>
              <a:t>touringem</a:t>
            </a:r>
            <a:endParaRPr lang="cs-CZ" dirty="0" smtClean="0"/>
          </a:p>
          <a:p>
            <a:r>
              <a:rPr lang="cs-CZ" dirty="0"/>
              <a:t>s</a:t>
            </a:r>
            <a:r>
              <a:rPr lang="cs-CZ" dirty="0" smtClean="0"/>
              <a:t>počívá v nasazení stoupacího pásu na skluznici(z tulení kůže), výstup a následný sjezd buď po sjezdovce nebo ve volném terénu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Skialpinismus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j</a:t>
            </a:r>
            <a:r>
              <a:rPr lang="cs-CZ" dirty="0" smtClean="0"/>
              <a:t>edna z prvních popsaných lyžařských technik</a:t>
            </a:r>
          </a:p>
          <a:p>
            <a:r>
              <a:rPr lang="cs-CZ" dirty="0"/>
              <a:t>l</a:t>
            </a:r>
            <a:r>
              <a:rPr lang="cs-CZ" dirty="0" smtClean="0"/>
              <a:t>yže byly až 2,5 m dlouhé a vázání mělo volnou patu</a:t>
            </a:r>
          </a:p>
          <a:p>
            <a:r>
              <a:rPr lang="cs-CZ" dirty="0" smtClean="0"/>
              <a:t>dnes moderní materiály, ale technika stejná</a:t>
            </a:r>
          </a:p>
          <a:p>
            <a:r>
              <a:rPr lang="cs-CZ" dirty="0"/>
              <a:t>k</a:t>
            </a:r>
            <a:r>
              <a:rPr lang="cs-CZ" dirty="0" smtClean="0"/>
              <a:t>olena jsou výrazně pokrčená, postoj nízký a vnější lyže značně předsunutá</a:t>
            </a:r>
          </a:p>
          <a:p>
            <a:r>
              <a:rPr lang="cs-CZ" dirty="0"/>
              <a:t>o</a:t>
            </a:r>
            <a:r>
              <a:rPr lang="cs-CZ" dirty="0" smtClean="0"/>
              <a:t>blouk založen na kroku vnější nohou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Telemark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6" name="Picture 2" descr="File:Freestyl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621" y="557972"/>
            <a:ext cx="2068824" cy="20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řížka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265</TotalTime>
  <Words>555</Words>
  <Application>Microsoft Office PowerPoint</Application>
  <PresentationFormat>Předvádění na obrazovce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Mřížka</vt:lpstr>
      <vt:lpstr>Speciální lyžování</vt:lpstr>
      <vt:lpstr>Prezentace aplikace PowerPoint</vt:lpstr>
      <vt:lpstr>Freeriding</vt:lpstr>
      <vt:lpstr>Akrobatický sjezd</vt:lpstr>
      <vt:lpstr>Akrobatické skoky</vt:lpstr>
      <vt:lpstr>Skicross</vt:lpstr>
      <vt:lpstr>New school</vt:lpstr>
      <vt:lpstr>Skialpinismus</vt:lpstr>
      <vt:lpstr>Telemark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Speciální lyžování</dc:title>
  <dc:creator>Veronika Veselá</dc:creator>
  <cp:lastModifiedBy>Veronika Veselá</cp:lastModifiedBy>
  <cp:revision>13</cp:revision>
  <dcterms:created xsi:type="dcterms:W3CDTF">2014-01-20T11:53:14Z</dcterms:created>
  <dcterms:modified xsi:type="dcterms:W3CDTF">2014-02-02T20:50:12Z</dcterms:modified>
</cp:coreProperties>
</file>