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64" r:id="rId6"/>
    <p:sldId id="266" r:id="rId7"/>
    <p:sldId id="267" r:id="rId8"/>
    <p:sldId id="258" r:id="rId9"/>
    <p:sldId id="265" r:id="rId1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5102"/>
    <a:srgbClr val="FF9D00"/>
    <a:srgbClr val="FF6702"/>
    <a:srgbClr val="FF3305"/>
    <a:srgbClr val="CF3E00"/>
    <a:srgbClr val="236F7A"/>
    <a:srgbClr val="EEB42D"/>
    <a:srgbClr val="5706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0" autoAdjust="0"/>
    <p:restoredTop sz="94600" autoAdjust="0"/>
  </p:normalViewPr>
  <p:slideViewPr>
    <p:cSldViewPr>
      <p:cViewPr varScale="1">
        <p:scale>
          <a:sx n="75" d="100"/>
          <a:sy n="75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207E2E9-250A-49F9-9EA4-217DE855F85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28502-C60C-4405-93C3-ED1D88D8C51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19D1C81-ECA5-4879-A466-E7B0C26A5BD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CC53-995C-4309-AE15-27A9C636B138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9429C74-0868-4880-94F0-7BE8F28D4496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86F41-C2C3-4224-9984-80C7B1010D0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BA585-CBA1-439A-80F9-2A4CD9E1906F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6EF58-50BD-47F8-AEA5-DA3297CCC0BB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607AA-63FE-4C56-93F8-17BC988974F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3BD8B06-ECFD-4757-B8FE-FF10FBCD84C7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A298-84D1-4D9C-A649-AF50DAFD12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DB33CDC2-D22B-47BE-B6F5-5F00BC40A9E7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MpjZh-ipbH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4qg4KxDsvNo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Pneumothorax_CT.jpg" TargetMode="External"/><Relationship Id="rId2" Type="http://schemas.openxmlformats.org/officeDocument/2006/relationships/hyperlink" Target="http://commons.wikimedia.org/wiki/File:MUTCD_RS-024.sv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://commons.wikimedia.org/wiki/File:Medulla_spinalis_-_Section_-_czech.sv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cs.wikipedia.org/wiki/Pneumotora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Autor: Mgr. Luboš Veselý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První pomoc – poranění </a:t>
            </a:r>
            <a:r>
              <a:rPr lang="cs-CZ" dirty="0" smtClean="0"/>
              <a:t>hrudníku       a páteře</a:t>
            </a:r>
            <a:endParaRPr lang="cs-CZ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3300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000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</a:t>
            </a:r>
            <a:r>
              <a:rPr lang="cs-CZ" sz="2800" b="1" dirty="0" smtClean="0"/>
              <a:t>První pomoc – poranění </a:t>
            </a:r>
            <a:r>
              <a:rPr lang="cs-CZ" sz="2800" b="1" dirty="0" smtClean="0"/>
              <a:t>hrudníku a páteře</a:t>
            </a:r>
            <a:endParaRPr lang="cs-CZ" sz="2800" dirty="0"/>
          </a:p>
          <a:p>
            <a:r>
              <a:rPr lang="cs-CZ" sz="2800" dirty="0"/>
              <a:t>Autor: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</a:t>
            </a:r>
            <a:r>
              <a:rPr lang="cs-CZ" sz="2800" dirty="0" smtClean="0"/>
              <a:t>21.1.2014 </a:t>
            </a:r>
            <a:endParaRPr lang="cs-CZ" sz="2800" dirty="0"/>
          </a:p>
          <a:p>
            <a:r>
              <a:rPr lang="cs-CZ" sz="2800" dirty="0"/>
              <a:t>Obor:	</a:t>
            </a:r>
            <a:r>
              <a:rPr lang="cs-CZ" sz="2800" dirty="0" smtClean="0"/>
              <a:t>	65-51-H/01 </a:t>
            </a:r>
            <a:r>
              <a:rPr lang="cs-CZ" sz="2800" dirty="0"/>
              <a:t>Kuchař, kuchařka;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65-51-H/01 </a:t>
            </a:r>
            <a:r>
              <a:rPr lang="cs-CZ" sz="2800" dirty="0"/>
              <a:t>Číšník, servírka;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66-41-L/01 </a:t>
            </a:r>
            <a:r>
              <a:rPr lang="cs-CZ" sz="2800" dirty="0"/>
              <a:t>Obchodník;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65-41-L/01 </a:t>
            </a:r>
            <a:r>
              <a:rPr lang="cs-CZ" sz="2800" dirty="0"/>
              <a:t>Gastronomie; </a:t>
            </a:r>
          </a:p>
          <a:p>
            <a:pPr marL="68580" indent="0">
              <a:buNone/>
            </a:pPr>
            <a:r>
              <a:rPr lang="cs-CZ" sz="2800" dirty="0"/>
              <a:t>		</a:t>
            </a:r>
            <a:r>
              <a:rPr lang="cs-CZ" sz="2800" dirty="0" smtClean="0"/>
              <a:t>65-41-L/504 </a:t>
            </a:r>
            <a:r>
              <a:rPr lang="cs-CZ" sz="2800" dirty="0"/>
              <a:t>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pPr marL="45720" indent="0">
              <a:buNone/>
            </a:pPr>
            <a:r>
              <a:rPr lang="cs-CZ" sz="2400" dirty="0"/>
              <a:t>Metodický materiál slouží k přednáškám na lyžařském a snowboardovém kurzu. </a:t>
            </a:r>
          </a:p>
          <a:p>
            <a:pPr marL="45720" indent="0">
              <a:buNone/>
            </a:pPr>
            <a:r>
              <a:rPr lang="cs-CZ" sz="2400" dirty="0"/>
              <a:t>Cílem je získat teoretické znalosti o pobytu na horách, které lze využít v běžném životě.</a:t>
            </a:r>
          </a:p>
          <a:p>
            <a:pPr marL="45720" indent="0">
              <a:buNone/>
            </a:pPr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698687"/>
              </p:ext>
            </p:extLst>
          </p:nvPr>
        </p:nvGraphicFramePr>
        <p:xfrm>
          <a:off x="3347864" y="210911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VY_32_INOVACE_TV_S3_17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412875" y="967346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410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nejčastěji </a:t>
            </a:r>
            <a:r>
              <a:rPr lang="cs-CZ" dirty="0" smtClean="0"/>
              <a:t>poraněná část těla</a:t>
            </a:r>
          </a:p>
          <a:p>
            <a:r>
              <a:rPr lang="cs-CZ" dirty="0" smtClean="0"/>
              <a:t>možné </a:t>
            </a:r>
            <a:r>
              <a:rPr lang="cs-CZ" dirty="0"/>
              <a:t>poranění nitrohrudních orgánů (srdce, plíce, velké </a:t>
            </a:r>
            <a:r>
              <a:rPr lang="cs-CZ" dirty="0" smtClean="0"/>
              <a:t>cévy)</a:t>
            </a:r>
          </a:p>
          <a:p>
            <a:r>
              <a:rPr lang="cs-CZ" dirty="0"/>
              <a:t>p</a:t>
            </a:r>
            <a:r>
              <a:rPr lang="cs-CZ" dirty="0" smtClean="0"/>
              <a:t>ři </a:t>
            </a:r>
            <a:r>
              <a:rPr lang="cs-CZ" dirty="0"/>
              <a:t>zlomeninách X.–XII. žebra nalevo může být poraněna </a:t>
            </a:r>
            <a:r>
              <a:rPr lang="cs-CZ" dirty="0" smtClean="0"/>
              <a:t>slezina</a:t>
            </a:r>
          </a:p>
          <a:p>
            <a:r>
              <a:rPr lang="cs-CZ" dirty="0" smtClean="0"/>
              <a:t>při </a:t>
            </a:r>
            <a:r>
              <a:rPr lang="cs-CZ" dirty="0"/>
              <a:t>zlomeninách X.–XII. žebra napravo mohou být poraněna játra </a:t>
            </a:r>
            <a:endParaRPr lang="cs-CZ" dirty="0" smtClean="0"/>
          </a:p>
          <a:p>
            <a:pPr lvl="0"/>
            <a:r>
              <a:rPr lang="cs-CZ" dirty="0"/>
              <a:t>z</a:t>
            </a:r>
            <a:r>
              <a:rPr lang="cs-CZ" dirty="0" smtClean="0"/>
              <a:t>lomená </a:t>
            </a:r>
            <a:r>
              <a:rPr lang="cs-CZ" dirty="0"/>
              <a:t>žebra- bolest většinou při dýchání, deformace hrudníku, palpační nesnesitelná bolest, modřiny</a:t>
            </a:r>
          </a:p>
          <a:p>
            <a:r>
              <a:rPr lang="cs-CZ" dirty="0"/>
              <a:t>z</a:t>
            </a:r>
            <a:r>
              <a:rPr lang="cs-CZ" dirty="0" smtClean="0"/>
              <a:t>lomenina hrudní kosti – nebezpečí v možném poranění srdce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Poranění hrudníku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88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poranění </a:t>
            </a:r>
            <a:r>
              <a:rPr lang="cs-CZ" dirty="0" smtClean="0"/>
              <a:t>pohrudnice</a:t>
            </a:r>
          </a:p>
          <a:p>
            <a:r>
              <a:rPr lang="cs-CZ" dirty="0" smtClean="0"/>
              <a:t>průnik </a:t>
            </a:r>
            <a:r>
              <a:rPr lang="cs-CZ" dirty="0"/>
              <a:t>vzduchu mezi pohrudnici a dutinu hrudní – </a:t>
            </a:r>
            <a:r>
              <a:rPr lang="cs-CZ" dirty="0" smtClean="0"/>
              <a:t>dušnost</a:t>
            </a:r>
          </a:p>
          <a:p>
            <a:r>
              <a:rPr lang="cs-CZ" dirty="0" smtClean="0"/>
              <a:t>dochází </a:t>
            </a:r>
            <a:r>
              <a:rPr lang="cs-CZ" dirty="0"/>
              <a:t>ke kolapsu plíce se ztrátou její ventilační schopnosti </a:t>
            </a:r>
          </a:p>
          <a:p>
            <a:pPr lvl="0"/>
            <a:r>
              <a:rPr lang="cs-CZ" dirty="0"/>
              <a:t>poranění plic – dušnost, vykašlávání až chrlení zpěněné světle červené krve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Pneumotorax (PNO)</a:t>
            </a:r>
            <a:endParaRPr lang="cs-CZ" dirty="0"/>
          </a:p>
        </p:txBody>
      </p:sp>
      <p:pic>
        <p:nvPicPr>
          <p:cNvPr id="4" name="Picture 2" descr="File:MUTCD RS-024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le:Pneumothorax C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662" y="3212976"/>
            <a:ext cx="450050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3203848" y="6084004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179512" y="147836"/>
            <a:ext cx="3438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>
                <a:solidFill>
                  <a:schemeClr val="bg1"/>
                </a:solidFill>
              </a:rPr>
              <a:t>Kliknutím na tento symbol spustíte video.</a:t>
            </a:r>
            <a:endParaRPr lang="cs-CZ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678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zkontrolovat stav vědomí, vitální </a:t>
            </a:r>
            <a:r>
              <a:rPr lang="cs-CZ" dirty="0" smtClean="0"/>
              <a:t>ukazatele</a:t>
            </a:r>
          </a:p>
          <a:p>
            <a:pPr lvl="0"/>
            <a:r>
              <a:rPr lang="cs-CZ" dirty="0"/>
              <a:t>pokud je postižený v bezvědomí, uložte ho do stabilizované polohy, zraněnou stranou </a:t>
            </a:r>
            <a:r>
              <a:rPr lang="cs-CZ" dirty="0" smtClean="0"/>
              <a:t>dolů</a:t>
            </a:r>
          </a:p>
          <a:p>
            <a:r>
              <a:rPr lang="cs-CZ" dirty="0"/>
              <a:t>volat HZS (Krušné hory </a:t>
            </a:r>
            <a:r>
              <a:rPr lang="cs-CZ" dirty="0" smtClean="0"/>
              <a:t>– </a:t>
            </a:r>
            <a:r>
              <a:rPr lang="cs-CZ" dirty="0" smtClean="0">
                <a:solidFill>
                  <a:schemeClr val="tx1"/>
                </a:solidFill>
              </a:rPr>
              <a:t>353815140</a:t>
            </a:r>
            <a:r>
              <a:rPr lang="cs-CZ" dirty="0"/>
              <a:t>)</a:t>
            </a:r>
          </a:p>
          <a:p>
            <a:pPr lvl="0"/>
            <a:r>
              <a:rPr lang="cs-CZ" dirty="0" smtClean="0"/>
              <a:t>přidržte </a:t>
            </a:r>
            <a:r>
              <a:rPr lang="cs-CZ" dirty="0"/>
              <a:t>rukou zraněnou část hrudníku a pomozte postiženému do polohy v polosedě </a:t>
            </a:r>
            <a:endParaRPr lang="cs-CZ" dirty="0" smtClean="0"/>
          </a:p>
          <a:p>
            <a:pPr lvl="0"/>
            <a:r>
              <a:rPr lang="cs-CZ" dirty="0" smtClean="0"/>
              <a:t>když </a:t>
            </a:r>
            <a:r>
              <a:rPr lang="cs-CZ" dirty="0"/>
              <a:t>rána nasává vzduch, přikryjte ji sterilním obvazem a zajistěte leukoplastí na třech stranách</a:t>
            </a:r>
          </a:p>
          <a:p>
            <a:pPr lvl="0"/>
            <a:r>
              <a:rPr lang="cs-CZ" dirty="0"/>
              <a:t>vzduchotěsné uzavření by mohlo vést ke stoupnutí tlaku v hrudníku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259632" y="355847"/>
            <a:ext cx="7502627" cy="1054394"/>
          </a:xfrm>
        </p:spPr>
        <p:txBody>
          <a:bodyPr/>
          <a:lstStyle/>
          <a:p>
            <a:r>
              <a:rPr lang="cs-CZ" dirty="0" smtClean="0"/>
              <a:t>Ošetření při poranění hrudníku</a:t>
            </a:r>
            <a:endParaRPr lang="cs-CZ" dirty="0"/>
          </a:p>
        </p:txBody>
      </p:sp>
      <p:pic>
        <p:nvPicPr>
          <p:cNvPr id="6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9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p</a:t>
            </a:r>
            <a:r>
              <a:rPr lang="cs-CZ" dirty="0" smtClean="0"/>
              <a:t>orucha </a:t>
            </a:r>
            <a:r>
              <a:rPr lang="cs-CZ" dirty="0"/>
              <a:t>hybnosti a citlivosti končetin</a:t>
            </a:r>
          </a:p>
          <a:p>
            <a:pPr lvl="0"/>
            <a:r>
              <a:rPr lang="cs-CZ" dirty="0"/>
              <a:t>p</a:t>
            </a:r>
            <a:r>
              <a:rPr lang="cs-CZ" dirty="0" smtClean="0"/>
              <a:t>orucha </a:t>
            </a:r>
            <a:r>
              <a:rPr lang="cs-CZ" dirty="0"/>
              <a:t>funkce svěračů močového měchýře a konečníku</a:t>
            </a:r>
          </a:p>
          <a:p>
            <a:pPr lvl="0"/>
            <a:r>
              <a:rPr lang="cs-CZ" dirty="0"/>
              <a:t>p</a:t>
            </a:r>
            <a:r>
              <a:rPr lang="cs-CZ" dirty="0" smtClean="0"/>
              <a:t>oruchy </a:t>
            </a:r>
            <a:r>
              <a:rPr lang="cs-CZ" dirty="0"/>
              <a:t>dýchání – při poškození krční a vysoké hrudní míchy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Poranění míchy - příznaky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ile:Medulla spinalis - Section - czech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00" y="1916832"/>
            <a:ext cx="40386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5076056" y="6097408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Obr. </a:t>
            </a:r>
            <a:r>
              <a:rPr lang="cs-CZ" dirty="0"/>
              <a:t>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400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z</a:t>
            </a:r>
            <a:r>
              <a:rPr lang="cs-CZ" dirty="0" smtClean="0"/>
              <a:t>hodnotit </a:t>
            </a:r>
            <a:r>
              <a:rPr lang="cs-CZ" dirty="0"/>
              <a:t>situaci, stav vitálních funkcí (stav vědomí, dech)</a:t>
            </a:r>
          </a:p>
          <a:p>
            <a:r>
              <a:rPr lang="cs-CZ" dirty="0"/>
              <a:t>volat HZS (Krušné hory – </a:t>
            </a:r>
            <a:r>
              <a:rPr lang="cs-CZ" dirty="0">
                <a:solidFill>
                  <a:schemeClr val="tx1"/>
                </a:solidFill>
              </a:rPr>
              <a:t>353815140</a:t>
            </a:r>
            <a:r>
              <a:rPr lang="cs-CZ" dirty="0" smtClean="0"/>
              <a:t>)</a:t>
            </a:r>
            <a:endParaRPr lang="cs-CZ" dirty="0"/>
          </a:p>
          <a:p>
            <a:pPr lvl="0"/>
            <a:r>
              <a:rPr lang="cs-CZ" dirty="0"/>
              <a:t>p</a:t>
            </a:r>
            <a:r>
              <a:rPr lang="cs-CZ" dirty="0" smtClean="0"/>
              <a:t>okud </a:t>
            </a:r>
            <a:r>
              <a:rPr lang="cs-CZ" dirty="0"/>
              <a:t>dojde k srdeční zástavě, zahájit resuscitaci</a:t>
            </a:r>
          </a:p>
          <a:p>
            <a:pPr lvl="0"/>
            <a:r>
              <a:rPr lang="cs-CZ" dirty="0"/>
              <a:t>n</a:t>
            </a:r>
            <a:r>
              <a:rPr lang="cs-CZ" dirty="0" smtClean="0"/>
              <a:t>esnímat </a:t>
            </a:r>
            <a:r>
              <a:rPr lang="cs-CZ" dirty="0"/>
              <a:t>helmu</a:t>
            </a:r>
          </a:p>
          <a:p>
            <a:pPr lvl="0"/>
            <a:r>
              <a:rPr lang="cs-CZ" dirty="0"/>
              <a:t>z</a:t>
            </a:r>
            <a:r>
              <a:rPr lang="cs-CZ" dirty="0" smtClean="0"/>
              <a:t>ajistit </a:t>
            </a:r>
            <a:r>
              <a:rPr lang="cs-CZ" dirty="0"/>
              <a:t>protišoková </a:t>
            </a:r>
            <a:r>
              <a:rPr lang="cs-CZ" dirty="0" smtClean="0"/>
              <a:t>opatření</a:t>
            </a:r>
          </a:p>
          <a:p>
            <a:pPr lvl="0"/>
            <a:r>
              <a:rPr lang="cs-CZ" dirty="0"/>
              <a:t>p</a:t>
            </a:r>
            <a:r>
              <a:rPr lang="cs-CZ" dirty="0" smtClean="0"/>
              <a:t>ředat zdravotníkům</a:t>
            </a:r>
          </a:p>
          <a:p>
            <a:pPr marL="45720" lvl="0" indent="0">
              <a:buNone/>
            </a:pPr>
            <a:r>
              <a:rPr lang="cs-CZ" b="1" u="sng" dirty="0" smtClean="0"/>
              <a:t>Při podezření na zranění krční páteře:</a:t>
            </a:r>
          </a:p>
          <a:p>
            <a:pPr lvl="0"/>
            <a:r>
              <a:rPr lang="cs-CZ" dirty="0"/>
              <a:t>n</a:t>
            </a:r>
            <a:r>
              <a:rPr lang="cs-CZ" dirty="0" smtClean="0"/>
              <a:t>eprovádět </a:t>
            </a:r>
            <a:r>
              <a:rPr lang="cs-CZ" dirty="0"/>
              <a:t>velký záklon hlavy</a:t>
            </a:r>
          </a:p>
          <a:p>
            <a:pPr lvl="0"/>
            <a:r>
              <a:rPr lang="cs-CZ" dirty="0"/>
              <a:t>n</a:t>
            </a:r>
            <a:r>
              <a:rPr lang="cs-CZ" dirty="0" smtClean="0"/>
              <a:t>euvádět </a:t>
            </a:r>
            <a:r>
              <a:rPr lang="cs-CZ" dirty="0"/>
              <a:t>do stabilizované polohy</a:t>
            </a:r>
          </a:p>
          <a:p>
            <a:pPr lvl="0"/>
            <a:r>
              <a:rPr lang="cs-CZ" dirty="0"/>
              <a:t>n</a:t>
            </a:r>
            <a:r>
              <a:rPr lang="cs-CZ" dirty="0" smtClean="0"/>
              <a:t>emanipulovat</a:t>
            </a:r>
            <a:r>
              <a:rPr lang="cs-CZ" dirty="0"/>
              <a:t>, pouze manuálně stabilizovat krční páteř v ose</a:t>
            </a:r>
          </a:p>
          <a:p>
            <a:pPr lvl="0"/>
            <a:endParaRPr lang="cs-CZ" dirty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Ošetření při poranění páteře</a:t>
            </a:r>
            <a:endParaRPr lang="cs-CZ" dirty="0"/>
          </a:p>
        </p:txBody>
      </p:sp>
      <p:pic>
        <p:nvPicPr>
          <p:cNvPr id="4" name="Picture 2" descr="File:MUTCD RS-024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79512" y="147836"/>
            <a:ext cx="3438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 smtClean="0">
                <a:solidFill>
                  <a:schemeClr val="bg1"/>
                </a:solidFill>
              </a:rPr>
              <a:t>Kliknutím na tento symbol spustíte video.</a:t>
            </a:r>
            <a:endParaRPr lang="cs-CZ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6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 MUTCD. MUTCD RS-024.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2012-10-03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 smtClean="0"/>
              <a:t>2014-01-20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cs-CZ" dirty="0"/>
              <a:t>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commons.wikimedia.org/wiki/File:MUTCD_RS-024.svg</a:t>
            </a:r>
            <a:endParaRPr lang="cs-CZ" dirty="0" smtClean="0"/>
          </a:p>
          <a:p>
            <a:r>
              <a:rPr lang="cs-CZ" dirty="0"/>
              <a:t>2Clinical </a:t>
            </a:r>
            <a:r>
              <a:rPr lang="cs-CZ" dirty="0" err="1"/>
              <a:t>Cases</a:t>
            </a:r>
            <a:r>
              <a:rPr lang="cs-CZ" dirty="0"/>
              <a:t>. </a:t>
            </a:r>
            <a:r>
              <a:rPr lang="cs-CZ" dirty="0" err="1"/>
              <a:t>Pneumothorax</a:t>
            </a:r>
            <a:r>
              <a:rPr lang="cs-CZ" dirty="0"/>
              <a:t> </a:t>
            </a:r>
            <a:r>
              <a:rPr lang="cs-CZ" dirty="0" smtClean="0"/>
              <a:t>CT.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2006-08-05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2014-01-20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commons.wikimedia.org/wiki/File:Pneumothorax_CT.jpg</a:t>
            </a:r>
            <a:endParaRPr lang="cs-CZ" dirty="0" smtClean="0"/>
          </a:p>
          <a:p>
            <a:r>
              <a:rPr lang="cs-CZ" dirty="0"/>
              <a:t>3 Stenlly69. </a:t>
            </a:r>
            <a:r>
              <a:rPr lang="cs-CZ" dirty="0" err="1"/>
              <a:t>Medulla</a:t>
            </a:r>
            <a:r>
              <a:rPr lang="cs-CZ" dirty="0"/>
              <a:t> </a:t>
            </a:r>
            <a:r>
              <a:rPr lang="cs-CZ" dirty="0" err="1"/>
              <a:t>spinalis</a:t>
            </a:r>
            <a:r>
              <a:rPr lang="cs-CZ" dirty="0"/>
              <a:t> - </a:t>
            </a:r>
            <a:r>
              <a:rPr lang="cs-CZ" dirty="0" err="1"/>
              <a:t>Section</a:t>
            </a:r>
            <a:r>
              <a:rPr lang="cs-CZ" dirty="0"/>
              <a:t> </a:t>
            </a:r>
            <a:r>
              <a:rPr lang="cs-CZ" dirty="0" smtClean="0"/>
              <a:t>– </a:t>
            </a:r>
            <a:r>
              <a:rPr lang="cs-CZ" dirty="0" err="1" smtClean="0"/>
              <a:t>czech</a:t>
            </a:r>
            <a:r>
              <a:rPr lang="cs-CZ" dirty="0" smtClean="0"/>
              <a:t>. </a:t>
            </a:r>
            <a:r>
              <a:rPr lang="en-US" dirty="0"/>
              <a:t>[online] </a:t>
            </a:r>
            <a:r>
              <a:rPr lang="cs-CZ" dirty="0"/>
              <a:t>cit. </a:t>
            </a:r>
            <a:r>
              <a:rPr lang="en-US" dirty="0"/>
              <a:t>[</a:t>
            </a:r>
            <a:r>
              <a:rPr lang="cs-CZ" dirty="0" smtClean="0"/>
              <a:t>2013-11-17</a:t>
            </a:r>
            <a:r>
              <a:rPr lang="en-US" dirty="0" smtClean="0"/>
              <a:t>]</a:t>
            </a:r>
            <a:r>
              <a:rPr lang="cs-CZ" dirty="0" smtClean="0"/>
              <a:t> </a:t>
            </a:r>
            <a:r>
              <a:rPr lang="en-US" dirty="0"/>
              <a:t>[</a:t>
            </a:r>
            <a:r>
              <a:rPr lang="cs-CZ" dirty="0"/>
              <a:t>2014-01-20</a:t>
            </a:r>
            <a:r>
              <a:rPr lang="en-US" dirty="0"/>
              <a:t>]</a:t>
            </a:r>
            <a:r>
              <a:rPr lang="cs-CZ" dirty="0"/>
              <a:t> Dostupný pod licencí </a:t>
            </a:r>
            <a:r>
              <a:rPr lang="cs-CZ" dirty="0" err="1"/>
              <a:t>Creative</a:t>
            </a:r>
            <a:r>
              <a:rPr lang="cs-CZ" dirty="0"/>
              <a:t> </a:t>
            </a:r>
            <a:r>
              <a:rPr lang="cs-CZ" dirty="0" err="1"/>
              <a:t>Commons</a:t>
            </a:r>
            <a:r>
              <a:rPr lang="cs-CZ" dirty="0"/>
              <a:t> na WWW: </a:t>
            </a:r>
            <a:r>
              <a:rPr lang="cs-CZ" dirty="0">
                <a:hlinkClick r:id="rId4"/>
              </a:rPr>
              <a:t>http://commons.wikimedia.org/wiki/File:Medulla_spinalis_-_Section_-_</a:t>
            </a:r>
            <a:r>
              <a:rPr lang="cs-CZ" dirty="0" smtClean="0">
                <a:hlinkClick r:id="rId4"/>
              </a:rPr>
              <a:t>czech.svg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Použité obrázky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5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AMBLER, Zdeněk. Základy neurologie. 6. vyd. Praha : </a:t>
            </a:r>
            <a:r>
              <a:rPr lang="cs-CZ" dirty="0" err="1"/>
              <a:t>Galén</a:t>
            </a:r>
            <a:r>
              <a:rPr lang="cs-CZ" dirty="0"/>
              <a:t>, 2006. ISBN </a:t>
            </a:r>
            <a:r>
              <a:rPr lang="cs-CZ" dirty="0" smtClean="0"/>
              <a:t>80-7262-433-4</a:t>
            </a:r>
          </a:p>
          <a:p>
            <a:pPr marL="45720" indent="0">
              <a:buNone/>
            </a:pPr>
            <a:endParaRPr lang="cs-CZ" dirty="0" smtClean="0"/>
          </a:p>
          <a:p>
            <a:r>
              <a:rPr lang="cs-CZ" dirty="0"/>
              <a:t>NEZNÁMÝ. </a:t>
            </a:r>
            <a:r>
              <a:rPr lang="cs-CZ" i="1" dirty="0"/>
              <a:t>Pneumotorax</a:t>
            </a:r>
            <a:r>
              <a:rPr lang="cs-CZ" dirty="0"/>
              <a:t> [online]. [cit. 21.1.2014]. Dostupný na WWW: </a:t>
            </a: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cs.wikipedia.org/wiki/Pneumotorax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pic>
        <p:nvPicPr>
          <p:cNvPr id="4" name="Picture 2" descr="File:MUTCD RS-024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455613"/>
            <a:ext cx="86677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Y_32_INOVACE_TV_S3_16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Mří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ří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VY_32_INOVACE_TV_S3_16</Template>
  <TotalTime>37</TotalTime>
  <Words>453</Words>
  <Application>Microsoft Office PowerPoint</Application>
  <PresentationFormat>Předvádění na obrazovce (4:3)</PresentationFormat>
  <Paragraphs>72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VY_32_INOVACE_TV_S3_16</vt:lpstr>
      <vt:lpstr>První pomoc – poranění hrudníku       a páteře</vt:lpstr>
      <vt:lpstr>Prezentace aplikace PowerPoint</vt:lpstr>
      <vt:lpstr>Poranění hrudníku</vt:lpstr>
      <vt:lpstr>Pneumotorax (PNO)</vt:lpstr>
      <vt:lpstr>Ošetření při poranění hrudníku</vt:lpstr>
      <vt:lpstr>Poranění míchy - příznaky</vt:lpstr>
      <vt:lpstr>Ošetření při poranění páteře</vt:lpstr>
      <vt:lpstr>Použité obrázky</vt:lpstr>
      <vt:lpstr>Použitá literatura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První pomoc – poranění hrudníku a páteře</dc:title>
  <dc:subject/>
  <dc:creator>Veronika Veselá</dc:creator>
  <cp:keywords/>
  <dc:description/>
  <cp:lastModifiedBy>Veronika Veselá</cp:lastModifiedBy>
  <cp:revision>4</cp:revision>
  <dcterms:created xsi:type="dcterms:W3CDTF">2014-01-21T14:14:43Z</dcterms:created>
  <dcterms:modified xsi:type="dcterms:W3CDTF">2014-01-21T14:51:55Z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TC010721211029</vt:lpwstr>
  </property>
</Properties>
</file>