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6" r:id="rId4"/>
    <p:sldId id="267" r:id="rId5"/>
    <p:sldId id="261" r:id="rId6"/>
    <p:sldId id="268" r:id="rId7"/>
    <p:sldId id="269" r:id="rId8"/>
    <p:sldId id="262" r:id="rId9"/>
    <p:sldId id="270" r:id="rId10"/>
    <p:sldId id="271" r:id="rId11"/>
    <p:sldId id="272" r:id="rId12"/>
    <p:sldId id="258" r:id="rId13"/>
    <p:sldId id="265" r:id="rId14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5102"/>
    <a:srgbClr val="FF9D00"/>
    <a:srgbClr val="FF6702"/>
    <a:srgbClr val="FF3305"/>
    <a:srgbClr val="CF3E00"/>
    <a:srgbClr val="236F7A"/>
    <a:srgbClr val="EEB42D"/>
    <a:srgbClr val="5706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Styl s motivem 1 – zvýraznění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00" autoAdjust="0"/>
    <p:restoredTop sz="94600" autoAdjust="0"/>
  </p:normalViewPr>
  <p:slideViewPr>
    <p:cSldViewPr>
      <p:cViewPr varScale="1">
        <p:scale>
          <a:sx n="75" d="100"/>
          <a:sy n="75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207E2E9-250A-49F9-9EA4-217DE855F858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8502-C60C-4405-93C3-ED1D88D8C51D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19D1C81-ECA5-4879-A466-E7B0C26A5BD9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CC53-995C-4309-AE15-27A9C636B138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9429C74-0868-4880-94F0-7BE8F28D4496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6F41-C2C3-4224-9984-80C7B1010D0B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BA585-CBA1-439A-80F9-2A4CD9E1906F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6EF58-50BD-47F8-AEA5-DA3297CCC0BB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607AA-63FE-4C56-93F8-17BC988974FA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BD8B06-ECFD-4757-B8FE-FF10FBCD84C7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A298-84D1-4D9C-A649-AF50DAFD1249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DB33CDC2-D22B-47BE-B6F5-5F00BC40A9E7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Frostbitten_hands.jpg" TargetMode="External"/><Relationship Id="rId2" Type="http://schemas.openxmlformats.org/officeDocument/2006/relationships/hyperlink" Target="http://commons.wikimedia.org/wiki/File:MUTCD_RS-024.sv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Omrzliny" TargetMode="External"/><Relationship Id="rId2" Type="http://schemas.openxmlformats.org/officeDocument/2006/relationships/hyperlink" Target="http://cs.wikipedia.org/wiki/Podchlazen%C3%AD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Autor: Mgr. Luboš Veselý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První pomoc – </a:t>
            </a:r>
            <a:r>
              <a:rPr lang="cs-CZ" dirty="0" smtClean="0"/>
              <a:t>podchlazení, omrzliny</a:t>
            </a:r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3300"/>
            <a:ext cx="6081712" cy="148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7000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/>
              <a:t>nemožnost vyměnit si vlhký nebo zmrzlý oděv či obuv</a:t>
            </a:r>
          </a:p>
          <a:p>
            <a:pPr lvl="0"/>
            <a:r>
              <a:rPr lang="cs-CZ" dirty="0"/>
              <a:t>nedostatečný příjem teplé </a:t>
            </a:r>
            <a:r>
              <a:rPr lang="cs-CZ" dirty="0" smtClean="0"/>
              <a:t>stravy</a:t>
            </a:r>
          </a:p>
          <a:p>
            <a:pPr lvl="0"/>
            <a:r>
              <a:rPr lang="cs-CZ" dirty="0" smtClean="0"/>
              <a:t>nedostatečná </a:t>
            </a:r>
            <a:r>
              <a:rPr lang="cs-CZ" dirty="0"/>
              <a:t>výživa a nedostatek tekutin</a:t>
            </a:r>
          </a:p>
          <a:p>
            <a:pPr lvl="0"/>
            <a:r>
              <a:rPr lang="cs-CZ" dirty="0"/>
              <a:t>stavy, které snižují prokrvení a místní odolnost tkání, tj. současné </a:t>
            </a:r>
            <a:r>
              <a:rPr lang="cs-CZ" dirty="0" smtClean="0"/>
              <a:t>podchlazení</a:t>
            </a:r>
          </a:p>
          <a:p>
            <a:pPr lvl="0"/>
            <a:r>
              <a:rPr lang="cs-CZ" dirty="0"/>
              <a:t>p</a:t>
            </a:r>
            <a:r>
              <a:rPr lang="cs-CZ" dirty="0" smtClean="0"/>
              <a:t>ocení </a:t>
            </a:r>
            <a:r>
              <a:rPr lang="cs-CZ" dirty="0"/>
              <a:t>nohou, strach, </a:t>
            </a:r>
            <a:r>
              <a:rPr lang="cs-CZ" dirty="0" smtClean="0"/>
              <a:t>tísnící </a:t>
            </a:r>
            <a:r>
              <a:rPr lang="cs-CZ" dirty="0"/>
              <a:t>oděv nebo obuv, některá onemocnění</a:t>
            </a:r>
          </a:p>
          <a:p>
            <a:r>
              <a:rPr lang="cs-CZ" dirty="0"/>
              <a:t>drogy nebo léky, které mění reakci nervového systému a cévní reakce, včetně alkoholu, kouření a </a:t>
            </a:r>
            <a:r>
              <a:rPr lang="cs-CZ" dirty="0" err="1" smtClean="0"/>
              <a:t>psychostimulačních</a:t>
            </a:r>
            <a:r>
              <a:rPr lang="cs-CZ" dirty="0" smtClean="0"/>
              <a:t> </a:t>
            </a:r>
            <a:r>
              <a:rPr lang="cs-CZ" dirty="0"/>
              <a:t>látek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971600" y="355847"/>
            <a:ext cx="7790660" cy="1054394"/>
          </a:xfrm>
        </p:spPr>
        <p:txBody>
          <a:bodyPr/>
          <a:lstStyle/>
          <a:p>
            <a:r>
              <a:rPr lang="cs-CZ" dirty="0" smtClean="0"/>
              <a:t>Faktory urychlující vznik omrzlin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906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b="1" dirty="0"/>
              <a:t>1. </a:t>
            </a:r>
            <a:r>
              <a:rPr lang="cs-CZ" b="1" dirty="0" smtClean="0"/>
              <a:t>stadium</a:t>
            </a:r>
            <a:r>
              <a:rPr lang="cs-CZ" dirty="0" smtClean="0"/>
              <a:t>:</a:t>
            </a:r>
          </a:p>
          <a:p>
            <a:pPr lvl="0">
              <a:buFontTx/>
              <a:buChar char="-"/>
            </a:pPr>
            <a:r>
              <a:rPr lang="cs-CZ" dirty="0" smtClean="0"/>
              <a:t>kůže </a:t>
            </a:r>
            <a:r>
              <a:rPr lang="cs-CZ" dirty="0"/>
              <a:t>je voskově bílá či nafialovělá, chladná a </a:t>
            </a:r>
            <a:r>
              <a:rPr lang="cs-CZ" dirty="0" smtClean="0"/>
              <a:t>necitlivá</a:t>
            </a:r>
          </a:p>
          <a:p>
            <a:pPr lvl="0">
              <a:buFontTx/>
              <a:buChar char="-"/>
            </a:pPr>
            <a:r>
              <a:rPr lang="cs-CZ" dirty="0" smtClean="0"/>
              <a:t>při </a:t>
            </a:r>
            <a:r>
              <a:rPr lang="cs-CZ" dirty="0"/>
              <a:t>oteplování palčivě </a:t>
            </a:r>
            <a:r>
              <a:rPr lang="cs-CZ" dirty="0" smtClean="0"/>
              <a:t>píchá</a:t>
            </a:r>
            <a:endParaRPr lang="cs-CZ" dirty="0"/>
          </a:p>
          <a:p>
            <a:pPr lvl="0"/>
            <a:r>
              <a:rPr lang="cs-CZ" b="1" dirty="0"/>
              <a:t>2. </a:t>
            </a:r>
            <a:r>
              <a:rPr lang="cs-CZ" b="1" dirty="0" smtClean="0"/>
              <a:t>stadium:</a:t>
            </a:r>
          </a:p>
          <a:p>
            <a:pPr lvl="0">
              <a:buFontTx/>
              <a:buChar char="-"/>
            </a:pPr>
            <a:r>
              <a:rPr lang="cs-CZ" dirty="0" smtClean="0"/>
              <a:t>kůže </a:t>
            </a:r>
            <a:r>
              <a:rPr lang="cs-CZ" dirty="0"/>
              <a:t>je bílá až žlutá, mohou se tvořit puchýře, je přechodným stadiem mezi vratným </a:t>
            </a:r>
            <a:r>
              <a:rPr lang="cs-CZ" dirty="0" smtClean="0"/>
              <a:t>a </a:t>
            </a:r>
            <a:r>
              <a:rPr lang="cs-CZ" dirty="0"/>
              <a:t>nevratným </a:t>
            </a:r>
            <a:r>
              <a:rPr lang="cs-CZ" dirty="0" smtClean="0"/>
              <a:t>poškozením</a:t>
            </a:r>
          </a:p>
          <a:p>
            <a:pPr lvl="0">
              <a:buFontTx/>
              <a:buChar char="-"/>
            </a:pPr>
            <a:r>
              <a:rPr lang="cs-CZ" dirty="0"/>
              <a:t>v</a:t>
            </a:r>
            <a:r>
              <a:rPr lang="cs-CZ" dirty="0" smtClean="0"/>
              <a:t> </a:t>
            </a:r>
            <a:r>
              <a:rPr lang="cs-CZ" dirty="0"/>
              <a:t>místě omrznutí dochází ke ztrátě </a:t>
            </a:r>
            <a:r>
              <a:rPr lang="cs-CZ" dirty="0" smtClean="0"/>
              <a:t>citlivosti</a:t>
            </a:r>
            <a:endParaRPr lang="cs-CZ" dirty="0"/>
          </a:p>
          <a:p>
            <a:pPr lvl="0"/>
            <a:r>
              <a:rPr lang="cs-CZ" b="1" dirty="0"/>
              <a:t>3. </a:t>
            </a:r>
            <a:r>
              <a:rPr lang="cs-CZ" b="1" dirty="0" smtClean="0"/>
              <a:t>stadium:</a:t>
            </a:r>
          </a:p>
          <a:p>
            <a:pPr lvl="0">
              <a:buFontTx/>
              <a:buChar char="-"/>
            </a:pPr>
            <a:r>
              <a:rPr lang="cs-CZ" dirty="0" smtClean="0"/>
              <a:t>tvrdá </a:t>
            </a:r>
            <a:r>
              <a:rPr lang="cs-CZ" dirty="0"/>
              <a:t>"vosková" kůže, nebolestivá </a:t>
            </a:r>
            <a:r>
              <a:rPr lang="cs-CZ" dirty="0" smtClean="0"/>
              <a:t>ložiska</a:t>
            </a:r>
          </a:p>
          <a:p>
            <a:pPr lvl="0">
              <a:buFontTx/>
              <a:buChar char="-"/>
            </a:pPr>
            <a:r>
              <a:rPr lang="cs-CZ" dirty="0" smtClean="0"/>
              <a:t>po </a:t>
            </a:r>
            <a:r>
              <a:rPr lang="cs-CZ" dirty="0"/>
              <a:t>několika dnech projevuje zčernáním a úplným ztvrdnutím postižené části těla - dochází k odumření </a:t>
            </a:r>
            <a:r>
              <a:rPr lang="cs-CZ" dirty="0" smtClean="0"/>
              <a:t>tkáně</a:t>
            </a:r>
            <a:endParaRPr lang="cs-CZ" dirty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Stadia vzniku omrzlin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2914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383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1 MUTCD. MUTCD RS-024.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2012-10-03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en-US" dirty="0"/>
              <a:t>[</a:t>
            </a:r>
            <a:r>
              <a:rPr lang="cs-CZ" dirty="0" smtClean="0"/>
              <a:t>2014-01-20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cs-CZ" dirty="0"/>
              <a:t>Dostupný pod licencí </a:t>
            </a:r>
            <a:r>
              <a:rPr lang="cs-CZ" dirty="0" err="1"/>
              <a:t>Creative</a:t>
            </a:r>
            <a:r>
              <a:rPr lang="cs-CZ" dirty="0"/>
              <a:t> </a:t>
            </a:r>
            <a:r>
              <a:rPr lang="cs-CZ" dirty="0" err="1"/>
              <a:t>Commons</a:t>
            </a:r>
            <a:r>
              <a:rPr lang="cs-CZ" dirty="0"/>
              <a:t> na WWW: </a:t>
            </a:r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commons.wikimedia.org/wiki/File:MUTCD_RS-024.svg</a:t>
            </a:r>
            <a:endParaRPr lang="cs-CZ" dirty="0" smtClean="0"/>
          </a:p>
          <a:p>
            <a:r>
              <a:rPr lang="cs-CZ" dirty="0" smtClean="0"/>
              <a:t>2 </a:t>
            </a:r>
            <a:r>
              <a:rPr lang="cs-CZ" dirty="0" err="1" smtClean="0"/>
              <a:t>Winky</a:t>
            </a:r>
            <a:r>
              <a:rPr lang="cs-CZ" dirty="0" smtClean="0"/>
              <a:t> </a:t>
            </a:r>
            <a:r>
              <a:rPr lang="cs-CZ" dirty="0" err="1"/>
              <a:t>from</a:t>
            </a:r>
            <a:r>
              <a:rPr lang="cs-CZ" dirty="0"/>
              <a:t> Oxford. </a:t>
            </a:r>
            <a:r>
              <a:rPr lang="cs-CZ" dirty="0" err="1"/>
              <a:t>Frostbitten</a:t>
            </a:r>
            <a:r>
              <a:rPr lang="cs-CZ" dirty="0"/>
              <a:t> </a:t>
            </a:r>
            <a:r>
              <a:rPr lang="cs-CZ" dirty="0" err="1" smtClean="0"/>
              <a:t>hands</a:t>
            </a:r>
            <a:r>
              <a:rPr lang="cs-CZ" dirty="0" smtClean="0"/>
              <a:t>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2005-04-29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en-US" dirty="0"/>
              <a:t>[</a:t>
            </a:r>
            <a:r>
              <a:rPr lang="cs-CZ" dirty="0"/>
              <a:t>2014-01-20</a:t>
            </a:r>
            <a:r>
              <a:rPr lang="en-US" dirty="0"/>
              <a:t>]</a:t>
            </a:r>
            <a:r>
              <a:rPr lang="cs-CZ" dirty="0"/>
              <a:t> Dostupný pod licencí </a:t>
            </a:r>
            <a:r>
              <a:rPr lang="cs-CZ" dirty="0" err="1"/>
              <a:t>Creative</a:t>
            </a:r>
            <a:r>
              <a:rPr lang="cs-CZ" dirty="0"/>
              <a:t> </a:t>
            </a:r>
            <a:r>
              <a:rPr lang="cs-CZ" dirty="0" err="1"/>
              <a:t>Commons</a:t>
            </a:r>
            <a:r>
              <a:rPr lang="cs-CZ" dirty="0"/>
              <a:t> na WWW: </a:t>
            </a:r>
            <a:r>
              <a:rPr lang="cs-CZ" dirty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commons.wikimedia.org/wiki/File:Frostbitten_hands.jpg</a:t>
            </a: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Použité obrázky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15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endParaRPr lang="cs-CZ" dirty="0" smtClean="0"/>
          </a:p>
          <a:p>
            <a:r>
              <a:rPr lang="cs-CZ" dirty="0"/>
              <a:t>BERÁNKOVÁ, M.; HOLZHAUSEROVÁ, B.; FLEKOVÁ, A.. První pomoc pro střední zdravotnické školy. Praha : Informatorium, 2002. ISBN </a:t>
            </a:r>
            <a:r>
              <a:rPr lang="cs-CZ" dirty="0" smtClean="0"/>
              <a:t>80-86073-99-8</a:t>
            </a:r>
          </a:p>
          <a:p>
            <a:pPr marL="45720" indent="0">
              <a:buNone/>
            </a:pPr>
            <a:endParaRPr lang="cs-CZ" dirty="0" smtClean="0"/>
          </a:p>
          <a:p>
            <a:r>
              <a:rPr lang="cs-CZ" dirty="0"/>
              <a:t>NEZNÁMÝ. </a:t>
            </a:r>
            <a:r>
              <a:rPr lang="cs-CZ" i="1" dirty="0"/>
              <a:t>Podchlazení</a:t>
            </a:r>
            <a:r>
              <a:rPr lang="cs-CZ" dirty="0"/>
              <a:t> [online]. [cit. 21.1.2014]. Dostupný na WWW: </a:t>
            </a:r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cs.wikipedia.org/wiki/Podchlazen%C3%AD</a:t>
            </a:r>
            <a:endParaRPr lang="cs-CZ" dirty="0" smtClean="0"/>
          </a:p>
          <a:p>
            <a:pPr marL="45720" indent="0">
              <a:buNone/>
            </a:pPr>
            <a:endParaRPr lang="cs-CZ" dirty="0" smtClean="0"/>
          </a:p>
          <a:p>
            <a:r>
              <a:rPr lang="cs-CZ" dirty="0"/>
              <a:t>NEZNÁMÝ. </a:t>
            </a:r>
            <a:r>
              <a:rPr lang="cs-CZ" i="1" dirty="0"/>
              <a:t>Omrzliny</a:t>
            </a:r>
            <a:r>
              <a:rPr lang="cs-CZ" dirty="0"/>
              <a:t> [online]. [cit. 21.1.2014]. Dostupný na WWW: </a:t>
            </a:r>
            <a:r>
              <a:rPr lang="cs-CZ" dirty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cs.wikipedia.org/wiki/Omrzliny</a:t>
            </a:r>
            <a:endParaRPr lang="cs-CZ" dirty="0" smtClean="0"/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Použitá literatura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20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sz="2800" b="1" dirty="0"/>
              <a:t>Popis výukového materiálu	 </a:t>
            </a:r>
            <a:endParaRPr lang="cs-CZ" sz="2800" dirty="0"/>
          </a:p>
          <a:p>
            <a:r>
              <a:rPr lang="cs-CZ" sz="2800" dirty="0"/>
              <a:t>Název: 	</a:t>
            </a:r>
            <a:r>
              <a:rPr lang="cs-CZ" sz="2800" b="1" dirty="0" smtClean="0"/>
              <a:t>První pomoc – </a:t>
            </a:r>
            <a:r>
              <a:rPr lang="cs-CZ" sz="2900" dirty="0" smtClean="0"/>
              <a:t>podchlazení, omrzliny</a:t>
            </a:r>
            <a:endParaRPr lang="cs-CZ" sz="2900" dirty="0" smtClean="0"/>
          </a:p>
          <a:p>
            <a:r>
              <a:rPr lang="cs-CZ" sz="2800" dirty="0" smtClean="0"/>
              <a:t>Autor</a:t>
            </a:r>
            <a:r>
              <a:rPr lang="cs-CZ" sz="2800" dirty="0"/>
              <a:t>:	</a:t>
            </a:r>
            <a:r>
              <a:rPr lang="cs-CZ" sz="2800" dirty="0" smtClean="0"/>
              <a:t>Mgr</a:t>
            </a:r>
            <a:r>
              <a:rPr lang="cs-CZ" sz="2800" dirty="0"/>
              <a:t>. Luboš Veselý </a:t>
            </a:r>
          </a:p>
          <a:p>
            <a:r>
              <a:rPr lang="cs-CZ" sz="2800" dirty="0"/>
              <a:t>Datum:	</a:t>
            </a:r>
            <a:r>
              <a:rPr lang="cs-CZ" sz="2800" dirty="0" smtClean="0"/>
              <a:t>21.1.2014 </a:t>
            </a:r>
            <a:endParaRPr lang="cs-CZ" sz="2800" dirty="0"/>
          </a:p>
          <a:p>
            <a:r>
              <a:rPr lang="cs-CZ" sz="2800" dirty="0"/>
              <a:t>Obor:	</a:t>
            </a:r>
            <a:r>
              <a:rPr lang="cs-CZ" sz="2800" dirty="0" smtClean="0"/>
              <a:t>	65-51-H/01 </a:t>
            </a:r>
            <a:r>
              <a:rPr lang="cs-CZ" sz="2800" dirty="0"/>
              <a:t>Kuchař, kuchařka;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65-51-H/01 </a:t>
            </a:r>
            <a:r>
              <a:rPr lang="cs-CZ" sz="2800" dirty="0"/>
              <a:t>Číšník, servírka;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66-41-L/01 </a:t>
            </a:r>
            <a:r>
              <a:rPr lang="cs-CZ" sz="2800" dirty="0"/>
              <a:t>Obchodník;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65-41-L/01 </a:t>
            </a:r>
            <a:r>
              <a:rPr lang="cs-CZ" sz="2800" dirty="0"/>
              <a:t>Gastronomie;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65-41-L/504 </a:t>
            </a:r>
            <a:r>
              <a:rPr lang="cs-CZ" sz="2800" dirty="0"/>
              <a:t>Společné stravování</a:t>
            </a:r>
          </a:p>
          <a:p>
            <a:r>
              <a:rPr lang="cs-CZ" sz="2800" dirty="0"/>
              <a:t>Ročník:	1. - 4. ročník; 1. roč. nástavbového studia</a:t>
            </a:r>
          </a:p>
          <a:p>
            <a:r>
              <a:rPr lang="cs-CZ" sz="2800" dirty="0"/>
              <a:t>Předmět:	TV</a:t>
            </a:r>
          </a:p>
          <a:p>
            <a:r>
              <a:rPr lang="cs-CZ" sz="2800" b="1" dirty="0"/>
              <a:t>Anotace výukového materiálu</a:t>
            </a:r>
            <a:endParaRPr lang="cs-CZ" sz="2800" dirty="0"/>
          </a:p>
          <a:p>
            <a:pPr marL="45720" indent="0">
              <a:buNone/>
            </a:pPr>
            <a:r>
              <a:rPr lang="cs-CZ" sz="2400" dirty="0"/>
              <a:t>Metodický materiál slouží k přednáškám na lyžařském a snowboardovém kurzu. </a:t>
            </a:r>
          </a:p>
          <a:p>
            <a:pPr marL="45720" indent="0">
              <a:buNone/>
            </a:pPr>
            <a:r>
              <a:rPr lang="cs-CZ" sz="2400" dirty="0"/>
              <a:t>Cílem je získat teoretické znalosti o pobytu na horách, které lze využít v běžném životě.</a:t>
            </a:r>
          </a:p>
          <a:p>
            <a:pPr marL="45720" indent="0">
              <a:buNone/>
            </a:pPr>
            <a:r>
              <a:rPr lang="cs-CZ" sz="2400" dirty="0"/>
              <a:t>Materiál vždy tvoří </a:t>
            </a:r>
            <a:r>
              <a:rPr lang="cs-CZ" sz="2400" dirty="0" err="1"/>
              <a:t>powerpointová</a:t>
            </a:r>
            <a:r>
              <a:rPr lang="cs-CZ" sz="2400" dirty="0"/>
              <a:t> prezentace, ověření probíhá pomocí aplikace Smart notebook nebo </a:t>
            </a:r>
            <a:r>
              <a:rPr lang="cs-CZ" sz="2400" dirty="0" err="1"/>
              <a:t>Powerpointu</a:t>
            </a:r>
            <a:r>
              <a:rPr lang="cs-CZ" sz="2400" dirty="0"/>
              <a:t>.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066700"/>
              </p:ext>
            </p:extLst>
          </p:nvPr>
        </p:nvGraphicFramePr>
        <p:xfrm>
          <a:off x="3347864" y="210911"/>
          <a:ext cx="5544616" cy="1296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8754"/>
                <a:gridCol w="4095862"/>
              </a:tblGrid>
              <a:tr h="41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projektu </a:t>
                      </a:r>
                      <a:r>
                        <a:rPr lang="cs-CZ" sz="1000" dirty="0" smtClean="0">
                          <a:effectLst/>
                        </a:rPr>
                        <a:t>školy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CZ.1.07/1.5.00/34.0963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3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Číslo a název šablony klíčové aktivity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III/2 Inovace a zkvalitnění výuky prostřednictvím ICT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3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materiálu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VY_32_INOVACE_TV_S3_19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1412875" y="967346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141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stav, kdy teplota organismu poklesne pod úroveň potřebnou pro běžný metabolismus </a:t>
            </a:r>
          </a:p>
          <a:p>
            <a:r>
              <a:rPr lang="cs-CZ" dirty="0"/>
              <a:t>u</a:t>
            </a:r>
            <a:r>
              <a:rPr lang="cs-CZ" dirty="0" smtClean="0"/>
              <a:t> </a:t>
            </a:r>
            <a:r>
              <a:rPr lang="cs-CZ" dirty="0"/>
              <a:t>teplokrevných </a:t>
            </a:r>
            <a:r>
              <a:rPr lang="cs-CZ" dirty="0" smtClean="0"/>
              <a:t>živočichů, </a:t>
            </a:r>
            <a:r>
              <a:rPr lang="cs-CZ" dirty="0"/>
              <a:t>včetně člověka, se za normálních podmínek teplota udržuje na stabilní </a:t>
            </a:r>
            <a:r>
              <a:rPr lang="cs-CZ" dirty="0" smtClean="0"/>
              <a:t>úrovni</a:t>
            </a:r>
          </a:p>
          <a:p>
            <a:r>
              <a:rPr lang="cs-CZ" dirty="0"/>
              <a:t>h</a:t>
            </a:r>
            <a:r>
              <a:rPr lang="cs-CZ" dirty="0" smtClean="0"/>
              <a:t>ypotermie </a:t>
            </a:r>
            <a:r>
              <a:rPr lang="cs-CZ" dirty="0"/>
              <a:t>nastává, pokud vnitřní mechanismy těla nedokáží kompenzovat ochlazování vnějším </a:t>
            </a:r>
            <a:r>
              <a:rPr lang="cs-CZ" dirty="0" smtClean="0"/>
              <a:t>prostředím</a:t>
            </a:r>
            <a:endParaRPr lang="cs-CZ" dirty="0"/>
          </a:p>
          <a:p>
            <a:r>
              <a:rPr lang="cs-CZ" dirty="0" smtClean="0"/>
              <a:t>podchlazení </a:t>
            </a:r>
            <a:r>
              <a:rPr lang="cs-CZ" dirty="0"/>
              <a:t>přímo ohrožuje na životě a jeho léčení má absolutní přednost před ošetřením </a:t>
            </a:r>
            <a:r>
              <a:rPr lang="cs-CZ" dirty="0" smtClean="0"/>
              <a:t>omrzlin</a:t>
            </a:r>
            <a:endParaRPr lang="cs-CZ" dirty="0"/>
          </a:p>
          <a:p>
            <a:r>
              <a:rPr lang="cs-CZ" dirty="0" smtClean="0"/>
              <a:t>z </a:t>
            </a:r>
            <a:r>
              <a:rPr lang="cs-CZ" dirty="0"/>
              <a:t>medicínského hlediska se za podchlazení u člověka považuje nechtěný pokles teploty tělesného jádra pod 35 °</a:t>
            </a:r>
            <a:r>
              <a:rPr lang="cs-CZ" dirty="0" smtClean="0"/>
              <a:t>C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Podchlazení (hypotermie)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15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alkohol</a:t>
            </a:r>
          </a:p>
          <a:p>
            <a:r>
              <a:rPr lang="cs-CZ" dirty="0" smtClean="0"/>
              <a:t>velké výšky v </a:t>
            </a:r>
            <a:r>
              <a:rPr lang="cs-CZ" dirty="0"/>
              <a:t>důsledku současného působení </a:t>
            </a:r>
            <a:r>
              <a:rPr lang="cs-CZ" dirty="0" smtClean="0"/>
              <a:t>hypoxie</a:t>
            </a:r>
          </a:p>
          <a:p>
            <a:r>
              <a:rPr lang="cs-CZ" dirty="0" smtClean="0"/>
              <a:t>nedostatečná aklimatizace</a:t>
            </a:r>
          </a:p>
          <a:p>
            <a:r>
              <a:rPr lang="cs-CZ" dirty="0" smtClean="0"/>
              <a:t>silný vítr</a:t>
            </a:r>
          </a:p>
          <a:p>
            <a:r>
              <a:rPr lang="cs-CZ" dirty="0" smtClean="0"/>
              <a:t>ztráta </a:t>
            </a:r>
            <a:r>
              <a:rPr lang="cs-CZ" dirty="0"/>
              <a:t>tělesných </a:t>
            </a:r>
            <a:r>
              <a:rPr lang="cs-CZ" dirty="0" smtClean="0"/>
              <a:t>tekutin</a:t>
            </a:r>
          </a:p>
          <a:p>
            <a:r>
              <a:rPr lang="cs-CZ" dirty="0" smtClean="0"/>
              <a:t>vyčerpání </a:t>
            </a:r>
          </a:p>
          <a:p>
            <a:r>
              <a:rPr lang="cs-CZ" dirty="0" smtClean="0"/>
              <a:t>vlhkost vzduchu</a:t>
            </a:r>
          </a:p>
          <a:p>
            <a:r>
              <a:rPr lang="cs-CZ" dirty="0" smtClean="0"/>
              <a:t>rychlost větru</a:t>
            </a:r>
          </a:p>
          <a:p>
            <a:r>
              <a:rPr lang="cs-CZ" dirty="0"/>
              <a:t>n</a:t>
            </a:r>
            <a:r>
              <a:rPr lang="cs-CZ" dirty="0" smtClean="0"/>
              <a:t>ízký a vysoký věk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1115616" y="355847"/>
            <a:ext cx="7646644" cy="1054394"/>
          </a:xfrm>
        </p:spPr>
        <p:txBody>
          <a:bodyPr/>
          <a:lstStyle/>
          <a:p>
            <a:r>
              <a:rPr lang="cs-CZ" dirty="0" smtClean="0"/>
              <a:t>Faktory urychlující podchlazení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079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u="sng" dirty="0" smtClean="0"/>
              <a:t>1.stadium – lehké podchlazení</a:t>
            </a:r>
          </a:p>
          <a:p>
            <a:pPr marL="45720" indent="0">
              <a:buNone/>
            </a:pPr>
            <a:r>
              <a:rPr lang="cs-CZ" dirty="0"/>
              <a:t>- svalový třes a slabost, zrychlení tepu a dýchání, </a:t>
            </a:r>
            <a:r>
              <a:rPr lang="cs-CZ" dirty="0" smtClean="0"/>
              <a:t>vědomí zachováno</a:t>
            </a:r>
            <a:endParaRPr lang="cs-CZ" dirty="0" smtClean="0"/>
          </a:p>
          <a:p>
            <a:r>
              <a:rPr lang="cs-CZ" b="1" u="sng" dirty="0" smtClean="0"/>
              <a:t>2. stadium – těžké podchlazení</a:t>
            </a:r>
          </a:p>
          <a:p>
            <a:pPr marL="45720" indent="0">
              <a:buNone/>
            </a:pPr>
            <a:r>
              <a:rPr lang="cs-CZ" dirty="0" smtClean="0"/>
              <a:t>- bezvědomí</a:t>
            </a:r>
            <a:r>
              <a:rPr lang="cs-CZ" dirty="0"/>
              <a:t>, zpomalení tepu a dechu</a:t>
            </a:r>
            <a:endParaRPr lang="cs-CZ" dirty="0" smtClean="0"/>
          </a:p>
          <a:p>
            <a:r>
              <a:rPr lang="cs-CZ" b="1" u="sng" dirty="0" smtClean="0"/>
              <a:t>3. stadium – zdánlivá smrt</a:t>
            </a:r>
          </a:p>
          <a:p>
            <a:pPr>
              <a:buFontTx/>
              <a:buChar char="-"/>
            </a:pPr>
            <a:r>
              <a:rPr lang="cs-CZ" dirty="0" smtClean="0"/>
              <a:t>nelze </a:t>
            </a:r>
            <a:r>
              <a:rPr lang="cs-CZ" dirty="0"/>
              <a:t>zjistit dýchání a srdeční </a:t>
            </a:r>
            <a:r>
              <a:rPr lang="cs-CZ" dirty="0" smtClean="0"/>
              <a:t>činnost</a:t>
            </a:r>
          </a:p>
          <a:p>
            <a:pPr>
              <a:buFontTx/>
              <a:buChar char="-"/>
            </a:pPr>
            <a:r>
              <a:rPr lang="cs-CZ" dirty="0" smtClean="0"/>
              <a:t>člověk </a:t>
            </a:r>
            <a:r>
              <a:rPr lang="cs-CZ" dirty="0"/>
              <a:t>není schopen </a:t>
            </a:r>
            <a:r>
              <a:rPr lang="cs-CZ" dirty="0" smtClean="0"/>
              <a:t>života, pokud </a:t>
            </a:r>
            <a:r>
              <a:rPr lang="cs-CZ" dirty="0"/>
              <a:t>tělesná teplota </a:t>
            </a:r>
            <a:r>
              <a:rPr lang="cs-CZ" dirty="0" smtClean="0"/>
              <a:t>klesne pod 25</a:t>
            </a:r>
            <a:r>
              <a:rPr lang="cs-CZ" dirty="0"/>
              <a:t> °C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1412875" y="355847"/>
            <a:ext cx="7349383" cy="1054394"/>
          </a:xfrm>
        </p:spPr>
        <p:txBody>
          <a:bodyPr/>
          <a:lstStyle/>
          <a:p>
            <a:r>
              <a:rPr lang="cs-CZ" dirty="0" smtClean="0"/>
              <a:t>Průběh podchlazení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188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ochrana </a:t>
            </a:r>
            <a:r>
              <a:rPr lang="cs-CZ" dirty="0"/>
              <a:t>před dalším prochladnutím (deky, fólie, </a:t>
            </a:r>
            <a:r>
              <a:rPr lang="cs-CZ" dirty="0" smtClean="0"/>
              <a:t>oděv)</a:t>
            </a:r>
          </a:p>
          <a:p>
            <a:r>
              <a:rPr lang="cs-CZ" dirty="0" smtClean="0"/>
              <a:t>nepodáváme </a:t>
            </a:r>
            <a:r>
              <a:rPr lang="cs-CZ" dirty="0"/>
              <a:t>léky ani </a:t>
            </a:r>
            <a:r>
              <a:rPr lang="cs-CZ" dirty="0" smtClean="0"/>
              <a:t>alkohol</a:t>
            </a:r>
          </a:p>
          <a:p>
            <a:r>
              <a:rPr lang="cs-CZ" dirty="0"/>
              <a:t>z</a:t>
            </a:r>
            <a:r>
              <a:rPr lang="cs-CZ" dirty="0" smtClean="0"/>
              <a:t>raněného nenechat o samotě</a:t>
            </a:r>
          </a:p>
          <a:p>
            <a:pPr marL="45720" indent="0">
              <a:buNone/>
            </a:pPr>
            <a:r>
              <a:rPr lang="cs-CZ" b="1" u="sng" dirty="0"/>
              <a:t>d</a:t>
            </a:r>
            <a:r>
              <a:rPr lang="cs-CZ" b="1" u="sng" dirty="0" smtClean="0"/>
              <a:t>le stadia:</a:t>
            </a:r>
          </a:p>
          <a:p>
            <a:r>
              <a:rPr lang="cs-CZ" i="1" dirty="0"/>
              <a:t>l</a:t>
            </a:r>
            <a:r>
              <a:rPr lang="cs-CZ" i="1" dirty="0" smtClean="0"/>
              <a:t>ehké podchlazení </a:t>
            </a:r>
            <a:r>
              <a:rPr lang="cs-CZ" dirty="0" smtClean="0"/>
              <a:t>- podávání </a:t>
            </a:r>
            <a:r>
              <a:rPr lang="cs-CZ" dirty="0"/>
              <a:t>horkých oslazených nápojů, bez alkoholu, sledovat dýchání a </a:t>
            </a:r>
            <a:r>
              <a:rPr lang="cs-CZ" dirty="0" smtClean="0"/>
              <a:t>oběh</a:t>
            </a:r>
          </a:p>
          <a:p>
            <a:r>
              <a:rPr lang="cs-CZ" i="1" dirty="0"/>
              <a:t>t</a:t>
            </a:r>
            <a:r>
              <a:rPr lang="cs-CZ" i="1" dirty="0" smtClean="0"/>
              <a:t>ěžké podchlazení </a:t>
            </a:r>
            <a:r>
              <a:rPr lang="cs-CZ" dirty="0"/>
              <a:t>- sledovat dýchání a oběh </a:t>
            </a:r>
            <a:endParaRPr lang="cs-CZ" dirty="0" smtClean="0"/>
          </a:p>
          <a:p>
            <a:r>
              <a:rPr lang="cs-CZ" i="1" dirty="0" smtClean="0"/>
              <a:t>při </a:t>
            </a:r>
            <a:r>
              <a:rPr lang="cs-CZ" i="1" dirty="0"/>
              <a:t>zástavě dechu </a:t>
            </a:r>
            <a:r>
              <a:rPr lang="cs-CZ" i="1" dirty="0" smtClean="0"/>
              <a:t>nebo </a:t>
            </a:r>
            <a:r>
              <a:rPr lang="cs-CZ" i="1" dirty="0"/>
              <a:t>dýchání </a:t>
            </a:r>
            <a:r>
              <a:rPr lang="cs-CZ" dirty="0" smtClean="0"/>
              <a:t>- </a:t>
            </a:r>
            <a:r>
              <a:rPr lang="cs-CZ" dirty="0"/>
              <a:t>umělé dýchání a srdeční masáž až do příletu vrtulníku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První pomoc venku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7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nezahřívat povrch těla v horké </a:t>
            </a:r>
            <a:r>
              <a:rPr lang="cs-CZ" dirty="0" smtClean="0"/>
              <a:t>koupeli</a:t>
            </a:r>
          </a:p>
          <a:p>
            <a:r>
              <a:rPr lang="cs-CZ" dirty="0" smtClean="0"/>
              <a:t>uložit </a:t>
            </a:r>
            <a:r>
              <a:rPr lang="cs-CZ" dirty="0"/>
              <a:t>dobře tepelně izolovaného do chladné místnosti až do </a:t>
            </a:r>
            <a:r>
              <a:rPr lang="cs-CZ" dirty="0" smtClean="0"/>
              <a:t>transportu</a:t>
            </a:r>
          </a:p>
          <a:p>
            <a:r>
              <a:rPr lang="cs-CZ" dirty="0" smtClean="0"/>
              <a:t>zahřívat </a:t>
            </a:r>
            <a:r>
              <a:rPr lang="cs-CZ" dirty="0"/>
              <a:t>horkými zábaly na hrudník, do podpaží a </a:t>
            </a:r>
            <a:r>
              <a:rPr lang="cs-CZ" dirty="0" smtClean="0"/>
              <a:t>třísel</a:t>
            </a:r>
          </a:p>
          <a:p>
            <a:r>
              <a:rPr lang="cs-CZ" b="1" u="sng" dirty="0" err="1"/>
              <a:t>Hiblerovy</a:t>
            </a:r>
            <a:r>
              <a:rPr lang="cs-CZ" b="1" u="sng" dirty="0"/>
              <a:t> horké </a:t>
            </a:r>
            <a:r>
              <a:rPr lang="cs-CZ" b="1" u="sng" dirty="0" smtClean="0"/>
              <a:t>zábaly </a:t>
            </a:r>
            <a:r>
              <a:rPr lang="cs-CZ" b="1" dirty="0" smtClean="0"/>
              <a:t>- </a:t>
            </a:r>
            <a:r>
              <a:rPr lang="cs-CZ" dirty="0"/>
              <a:t>pětkrát složené prostěradlo se zevnitř polije horkou vodou a přiloží na spodní </a:t>
            </a:r>
            <a:r>
              <a:rPr lang="cs-CZ" dirty="0" smtClean="0"/>
              <a:t>prádlo, přes obklad nechat svetr i bundu</a:t>
            </a:r>
            <a:endParaRPr lang="cs-CZ" dirty="0"/>
          </a:p>
          <a:p>
            <a:r>
              <a:rPr lang="cs-CZ" dirty="0" smtClean="0"/>
              <a:t>i </a:t>
            </a:r>
            <a:r>
              <a:rPr lang="cs-CZ" dirty="0"/>
              <a:t>lehce podchlazeného je nutné transportovat </a:t>
            </a:r>
            <a:r>
              <a:rPr lang="cs-CZ" dirty="0" smtClean="0"/>
              <a:t>vleže</a:t>
            </a:r>
          </a:p>
          <a:p>
            <a:r>
              <a:rPr lang="cs-CZ" dirty="0" smtClean="0"/>
              <a:t>podáváme </a:t>
            </a:r>
            <a:r>
              <a:rPr lang="cs-CZ" dirty="0"/>
              <a:t>horké a slazené nápoje bez </a:t>
            </a:r>
            <a:r>
              <a:rPr lang="cs-CZ" dirty="0" smtClean="0"/>
              <a:t>alkoholu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první pomoc na chatě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389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tělesná </a:t>
            </a:r>
            <a:r>
              <a:rPr lang="cs-CZ" dirty="0"/>
              <a:t>zdatnost, otužilost a aklimatizace na velehorské </a:t>
            </a:r>
            <a:r>
              <a:rPr lang="cs-CZ" dirty="0" smtClean="0"/>
              <a:t>výšky </a:t>
            </a:r>
            <a:endParaRPr lang="cs-CZ" dirty="0"/>
          </a:p>
          <a:p>
            <a:r>
              <a:rPr lang="cs-CZ" dirty="0" smtClean="0"/>
              <a:t>správná </a:t>
            </a:r>
            <a:r>
              <a:rPr lang="cs-CZ" dirty="0"/>
              <a:t>výživa s dostatkem tekutin a </a:t>
            </a:r>
            <a:r>
              <a:rPr lang="cs-CZ" dirty="0" smtClean="0"/>
              <a:t>vitamínů</a:t>
            </a:r>
            <a:endParaRPr lang="cs-CZ" dirty="0"/>
          </a:p>
          <a:p>
            <a:r>
              <a:rPr lang="cs-CZ" dirty="0"/>
              <a:t>k</a:t>
            </a:r>
            <a:r>
              <a:rPr lang="cs-CZ" dirty="0" smtClean="0"/>
              <a:t>valitní výstroj</a:t>
            </a:r>
            <a:r>
              <a:rPr lang="cs-CZ" dirty="0"/>
              <a:t>, </a:t>
            </a:r>
            <a:r>
              <a:rPr lang="cs-CZ" dirty="0" smtClean="0"/>
              <a:t>která </a:t>
            </a:r>
            <a:r>
              <a:rPr lang="cs-CZ" dirty="0"/>
              <a:t>chrání před chladem, větrem a </a:t>
            </a:r>
            <a:r>
              <a:rPr lang="cs-CZ" dirty="0" smtClean="0"/>
              <a:t>vlhkem </a:t>
            </a:r>
            <a:endParaRPr lang="cs-CZ" dirty="0"/>
          </a:p>
          <a:p>
            <a:r>
              <a:rPr lang="cs-CZ" dirty="0" smtClean="0"/>
              <a:t>správná </a:t>
            </a:r>
            <a:r>
              <a:rPr lang="cs-CZ" dirty="0"/>
              <a:t>taktika výstupu a znalost horského </a:t>
            </a:r>
            <a:r>
              <a:rPr lang="cs-CZ" dirty="0" smtClean="0"/>
              <a:t>prostředí</a:t>
            </a:r>
            <a:endParaRPr lang="cs-CZ" dirty="0"/>
          </a:p>
          <a:p>
            <a:r>
              <a:rPr lang="cs-CZ" dirty="0" smtClean="0"/>
              <a:t>sledování </a:t>
            </a:r>
            <a:r>
              <a:rPr lang="cs-CZ" dirty="0"/>
              <a:t>zdravotního stavu, příznaků omrzlin a vyčerpání během </a:t>
            </a:r>
            <a:r>
              <a:rPr lang="cs-CZ" dirty="0" smtClean="0"/>
              <a:t>túry</a:t>
            </a:r>
            <a:endParaRPr lang="cs-CZ" dirty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1412874" y="355847"/>
            <a:ext cx="7349385" cy="1054394"/>
          </a:xfrm>
        </p:spPr>
        <p:txBody>
          <a:bodyPr/>
          <a:lstStyle/>
          <a:p>
            <a:r>
              <a:rPr lang="cs-CZ" dirty="0" smtClean="0"/>
              <a:t>Prevence před podchlazením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067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druh poranění organismu, které vzniká působením nízkých teplot na kůži a v </a:t>
            </a:r>
            <a:r>
              <a:rPr lang="cs-CZ" dirty="0" smtClean="0"/>
              <a:t>podkoží</a:t>
            </a:r>
          </a:p>
          <a:p>
            <a:r>
              <a:rPr lang="cs-CZ" dirty="0"/>
              <a:t>n</a:t>
            </a:r>
            <a:r>
              <a:rPr lang="cs-CZ" dirty="0" smtClean="0"/>
              <a:t>ejčastěji se tvoří na končetinách a na okrajových částech těla (prsty, nos </a:t>
            </a:r>
            <a:r>
              <a:rPr lang="cs-CZ" dirty="0"/>
              <a:t>a </a:t>
            </a:r>
            <a:r>
              <a:rPr lang="cs-CZ" dirty="0" smtClean="0"/>
              <a:t>uši)</a:t>
            </a:r>
          </a:p>
          <a:p>
            <a:r>
              <a:rPr lang="cs-CZ" dirty="0" smtClean="0"/>
              <a:t>organismus </a:t>
            </a:r>
            <a:r>
              <a:rPr lang="cs-CZ" dirty="0"/>
              <a:t>postupně ztrácí v končetinách cit, pak dochází k poškození </a:t>
            </a:r>
            <a:r>
              <a:rPr lang="cs-CZ" dirty="0" smtClean="0"/>
              <a:t>tkáně</a:t>
            </a:r>
          </a:p>
          <a:p>
            <a:r>
              <a:rPr lang="cs-CZ" dirty="0"/>
              <a:t>p</a:t>
            </a:r>
            <a:r>
              <a:rPr lang="cs-CZ" dirty="0" smtClean="0"/>
              <a:t>ři </a:t>
            </a:r>
            <a:r>
              <a:rPr lang="cs-CZ" dirty="0"/>
              <a:t>vzniku omrzlin se </a:t>
            </a:r>
            <a:r>
              <a:rPr lang="cs-CZ" dirty="0" smtClean="0"/>
              <a:t>uplatňují procesy </a:t>
            </a:r>
            <a:r>
              <a:rPr lang="cs-CZ" dirty="0"/>
              <a:t>fyzikální - tvorba ledových krystalů ve </a:t>
            </a:r>
            <a:r>
              <a:rPr lang="cs-CZ" dirty="0" smtClean="0"/>
              <a:t>tkáních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omrzliny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ile:Frostbitten hand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1645328"/>
            <a:ext cx="8160444" cy="501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623679" y="6338453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</a:t>
            </a:r>
            <a:r>
              <a:rPr lang="cs-CZ" dirty="0" smtClean="0"/>
              <a:t>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30738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Y_32_INOVACE_TV_S3_18">
  <a:themeElements>
    <a:clrScheme name="Základní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Mřížka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Mřížka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VY_32_INOVACE_TV_S3_18</Template>
  <TotalTime>144</TotalTime>
  <Words>705</Words>
  <Application>Microsoft Office PowerPoint</Application>
  <PresentationFormat>Předvádění na obrazovce (4:3)</PresentationFormat>
  <Paragraphs>104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VY_32_INOVACE_TV_S3_18</vt:lpstr>
      <vt:lpstr>První pomoc – podchlazení, omrzliny</vt:lpstr>
      <vt:lpstr>Prezentace aplikace PowerPoint</vt:lpstr>
      <vt:lpstr>Podchlazení (hypotermie)</vt:lpstr>
      <vt:lpstr>Faktory urychlující podchlazení</vt:lpstr>
      <vt:lpstr>Průběh podchlazení</vt:lpstr>
      <vt:lpstr>První pomoc venku</vt:lpstr>
      <vt:lpstr>první pomoc na chatě</vt:lpstr>
      <vt:lpstr>Prevence před podchlazením</vt:lpstr>
      <vt:lpstr>omrzliny</vt:lpstr>
      <vt:lpstr>Faktory urychlující vznik omrzlin</vt:lpstr>
      <vt:lpstr>Stadia vzniku omrzlin</vt:lpstr>
      <vt:lpstr>Použité obrázky</vt:lpstr>
      <vt:lpstr>Použitá literatura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První pomoc – podchlazení, omrzliny</dc:title>
  <dc:subject/>
  <dc:creator>Veronika Veselá</dc:creator>
  <cp:keywords/>
  <dc:description/>
  <cp:lastModifiedBy>Veronika Veselá</cp:lastModifiedBy>
  <cp:revision>8</cp:revision>
  <dcterms:created xsi:type="dcterms:W3CDTF">2014-01-21T16:20:47Z</dcterms:created>
  <dcterms:modified xsi:type="dcterms:W3CDTF">2014-01-21T18:45:21Z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TC010721211029</vt:lpwstr>
  </property>
</Properties>
</file>