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98" r:id="rId2"/>
    <p:sldId id="256" r:id="rId3"/>
    <p:sldId id="257" r:id="rId4"/>
    <p:sldId id="258" r:id="rId5"/>
    <p:sldId id="259" r:id="rId6"/>
    <p:sldId id="278" r:id="rId7"/>
    <p:sldId id="279" r:id="rId8"/>
    <p:sldId id="280" r:id="rId9"/>
    <p:sldId id="281" r:id="rId10"/>
    <p:sldId id="282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83" r:id="rId26"/>
    <p:sldId id="284" r:id="rId27"/>
    <p:sldId id="274" r:id="rId28"/>
    <p:sldId id="275" r:id="rId29"/>
    <p:sldId id="276" r:id="rId30"/>
    <p:sldId id="285" r:id="rId31"/>
    <p:sldId id="277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B53B3E-8748-442D-8918-4FB11F6872C3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CF90C4-B519-4727-B20D-01D773597A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7483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415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01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0872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878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319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010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102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541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8060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829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342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4268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2463-7A21-4DDE-84C2-B9EA7FC6CFEB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54B51-1A2F-49B8-8928-F483F35DE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1524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8.wdp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0.wdp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4.wdp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7" Type="http://schemas.microsoft.com/office/2007/relationships/hdphoto" Target="../media/hdphoto17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microsoft.com/office/2007/relationships/hdphoto" Target="../media/hdphoto16.wdp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9.wdp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emf"/><Relationship Id="rId4" Type="http://schemas.openxmlformats.org/officeDocument/2006/relationships/image" Target="../media/image4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hk.cz/" TargetMode="External"/><Relationship Id="rId2" Type="http://schemas.openxmlformats.org/officeDocument/2006/relationships/hyperlink" Target="http://www.uek.cz/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ODBORNÝ VÝCVIK -  Ochranné pomůcky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0955921"/>
              </p:ext>
            </p:extLst>
          </p:nvPr>
        </p:nvGraphicFramePr>
        <p:xfrm>
          <a:off x="337423" y="1714190"/>
          <a:ext cx="8568952" cy="41892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548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Hana Dostálová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OV.4504.2H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Zemědělství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Jezdec a chovatel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Krmení a ošetřování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2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seznamuje žáky s popisem základních barev a odznaků koní. Dále pak s jednotlivými částmi kostry a tělesných partií koně a způsoby označování koni.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Popis koní, barvy, odznaky, kostra, krajiny těla koně, označování koní.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20. 9. 2012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1131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6915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POPISOVÁNÍ A OZNAČOVÁNÍ KONÍ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733256"/>
            <a:ext cx="6400800" cy="936104"/>
          </a:xfrm>
        </p:spPr>
        <p:txBody>
          <a:bodyPr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i="1" dirty="0">
                <a:solidFill>
                  <a:srgbClr val="000000"/>
                </a:solidFill>
                <a:latin typeface="Arial" charset="0"/>
              </a:rPr>
              <a:t>Autorem materiálu a všech jeho částí, není-li uvedeno jinak, je Hana Dostálová.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1223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A OZNAČOVÁNÍ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Popisování a označování koní je důležité z hlediska registrace a identifikace koní.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u="sng" dirty="0"/>
              <a:t>Základní povinností každého chovatele</a:t>
            </a:r>
            <a:r>
              <a:rPr lang="cs-CZ" dirty="0"/>
              <a:t> nařízenou </a:t>
            </a:r>
            <a:r>
              <a:rPr lang="cs-CZ" i="1" dirty="0"/>
              <a:t>Plemenářským zákonem</a:t>
            </a:r>
            <a:r>
              <a:rPr lang="cs-CZ" dirty="0"/>
              <a:t> je označování koní</a:t>
            </a:r>
            <a:r>
              <a:rPr lang="cs-CZ" dirty="0" smtClean="0"/>
              <a:t>, oslů </a:t>
            </a:r>
            <a:r>
              <a:rPr lang="cs-CZ" dirty="0"/>
              <a:t>a jejich kříženců s koňmi a to včetně registrace v Ústřední evidenci</a:t>
            </a:r>
          </a:p>
        </p:txBody>
      </p:sp>
    </p:spTree>
    <p:extLst>
      <p:ext uri="{BB962C8B-B14F-4D97-AF65-F5344CB8AC3E}">
        <p14:creationId xmlns:p14="http://schemas.microsoft.com/office/powerpoint/2010/main" xmlns="" val="3401347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z="2800" dirty="0"/>
              <a:t>Prvotní doklad, kde se popisuje kůň</a:t>
            </a:r>
          </a:p>
          <a:p>
            <a:pPr lvl="1">
              <a:lnSpc>
                <a:spcPct val="90000"/>
              </a:lnSpc>
              <a:defRPr/>
            </a:pPr>
            <a:r>
              <a:rPr lang="cs-CZ" sz="2400" dirty="0"/>
              <a:t>Připouštěcí lístek klisny – zelený</a:t>
            </a:r>
          </a:p>
          <a:p>
            <a:pPr>
              <a:lnSpc>
                <a:spcPct val="90000"/>
              </a:lnSpc>
              <a:defRPr/>
            </a:pPr>
            <a:r>
              <a:rPr lang="cs-CZ" sz="2800" dirty="0"/>
              <a:t>Průkaz koně</a:t>
            </a:r>
          </a:p>
          <a:p>
            <a:pPr lvl="1">
              <a:lnSpc>
                <a:spcPct val="90000"/>
              </a:lnSpc>
              <a:defRPr/>
            </a:pPr>
            <a:r>
              <a:rPr lang="cs-CZ" sz="2400" dirty="0"/>
              <a:t>Hlavní doklad</a:t>
            </a:r>
          </a:p>
          <a:p>
            <a:pPr lvl="2">
              <a:lnSpc>
                <a:spcPct val="90000"/>
              </a:lnSpc>
              <a:defRPr/>
            </a:pPr>
            <a:r>
              <a:rPr lang="cs-CZ" sz="2000" dirty="0"/>
              <a:t>Zakreslení odznaků</a:t>
            </a:r>
          </a:p>
          <a:p>
            <a:pPr lvl="4">
              <a:lnSpc>
                <a:spcPct val="90000"/>
              </a:lnSpc>
              <a:defRPr/>
            </a:pPr>
            <a:r>
              <a:rPr lang="cs-CZ" sz="1800" dirty="0"/>
              <a:t>Chlupových vírů</a:t>
            </a:r>
          </a:p>
          <a:p>
            <a:pPr lvl="4">
              <a:lnSpc>
                <a:spcPct val="90000"/>
              </a:lnSpc>
              <a:defRPr/>
            </a:pPr>
            <a:endParaRPr lang="cs-CZ" sz="1800" dirty="0"/>
          </a:p>
          <a:p>
            <a:pPr lvl="1">
              <a:lnSpc>
                <a:spcPct val="90000"/>
              </a:lnSpc>
              <a:defRPr/>
            </a:pPr>
            <a:r>
              <a:rPr lang="cs-CZ" sz="2400" dirty="0"/>
              <a:t>Nutná je:</a:t>
            </a:r>
          </a:p>
          <a:p>
            <a:pPr lvl="1">
              <a:lnSpc>
                <a:spcPct val="90000"/>
              </a:lnSpc>
              <a:buNone/>
              <a:defRPr/>
            </a:pPr>
            <a:r>
              <a:rPr lang="cs-CZ" sz="2400" dirty="0"/>
              <a:t>	 absolutní přesnost!!!!</a:t>
            </a:r>
          </a:p>
          <a:p>
            <a:pPr lvl="1">
              <a:lnSpc>
                <a:spcPct val="90000"/>
              </a:lnSpc>
              <a:buNone/>
              <a:defRPr/>
            </a:pPr>
            <a:r>
              <a:rPr lang="cs-CZ" sz="2400" dirty="0"/>
              <a:t>		stručnost</a:t>
            </a:r>
          </a:p>
          <a:p>
            <a:pPr lvl="1">
              <a:lnSpc>
                <a:spcPct val="90000"/>
              </a:lnSpc>
              <a:buNone/>
              <a:defRPr/>
            </a:pPr>
            <a:r>
              <a:rPr lang="cs-CZ" sz="2400" dirty="0"/>
              <a:t>     dodržení pořadí popisovaných znaků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5631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dirty="0"/>
              <a:t>Základní barva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dirty="0"/>
              <a:t>Popř</a:t>
            </a:r>
            <a:r>
              <a:rPr lang="cs-CZ" dirty="0" smtClean="0"/>
              <a:t>. odstín </a:t>
            </a:r>
            <a:r>
              <a:rPr lang="cs-CZ" dirty="0"/>
              <a:t>a případná odchylka od základního zbarvení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Vrozené odznaky </a:t>
            </a:r>
            <a:r>
              <a:rPr lang="cs-CZ" dirty="0"/>
              <a:t>na hlavě – pouze jeho název, popř. velikost, tvar, umístění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Vrozené odznaky </a:t>
            </a:r>
            <a:r>
              <a:rPr lang="cs-CZ" dirty="0"/>
              <a:t>na končetinách ve správném </a:t>
            </a:r>
            <a:r>
              <a:rPr lang="cs-CZ" dirty="0" smtClean="0"/>
              <a:t>pořadí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/>
              <a:t>LP, PP, LZ, PZ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dirty="0"/>
              <a:t>Případné </a:t>
            </a:r>
            <a:r>
              <a:rPr lang="cs-CZ" dirty="0" smtClean="0"/>
              <a:t>vrozené odznaky </a:t>
            </a:r>
            <a:r>
              <a:rPr lang="cs-CZ" dirty="0"/>
              <a:t>na jiných částech těla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dirty="0"/>
              <a:t>Odznaky získané, výžehy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0670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cs-CZ" b="1" dirty="0" smtClean="0">
                <a:ea typeface="Arial Unicode MS" pitchFamily="34" charset="-128"/>
                <a:cs typeface="Arial Unicode MS" pitchFamily="34" charset="-128"/>
              </a:rPr>
              <a:t>BARVY </a:t>
            </a:r>
            <a:r>
              <a:rPr lang="cs-CZ" b="1" dirty="0">
                <a:ea typeface="Arial Unicode MS" pitchFamily="34" charset="-128"/>
                <a:cs typeface="Arial Unicode MS" pitchFamily="34" charset="-128"/>
              </a:rPr>
              <a:t>KONÍ</a:t>
            </a:r>
            <a:endParaRPr lang="cs-CZ" b="1" dirty="0"/>
          </a:p>
          <a:p>
            <a:pPr>
              <a:lnSpc>
                <a:spcPct val="90000"/>
              </a:lnSpc>
              <a:defRPr/>
            </a:pPr>
            <a:endParaRPr lang="cs-CZ" sz="2400" dirty="0" smtClean="0">
              <a:ea typeface="Arial Unicode MS" pitchFamily="34" charset="-128"/>
              <a:cs typeface="Arial Unicode MS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ALB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Í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N 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							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ŽLUŤ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Á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K (ISABELA)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světlý, tmavý		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RYZ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Á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K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světlý, tmavý, černý			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VRANÍK 						</a:t>
            </a:r>
            <a:endParaRPr lang="cs-CZ" sz="2400" dirty="0" smtClean="0"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PLAV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Á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K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světlý,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tmavý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			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HNĚD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Á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K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světlý, tmavý, černý			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BĚLOUŠ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VYBĚLUJÍCÍ	-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š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edý, smíšený,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červený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, černý </a:t>
            </a:r>
            <a:endParaRPr lang="cs-CZ" sz="2400" dirty="0"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BĚLOUŠ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NEVYBĚLUJÍCÍ - červený,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hnědý, černý(mourek)</a:t>
            </a:r>
            <a:endParaRPr lang="cs-CZ" sz="2400" dirty="0"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STRAKÁČ </a:t>
            </a:r>
            <a:r>
              <a:rPr lang="cs-CZ" sz="2400" dirty="0">
                <a:ea typeface="Arial Unicode MS" pitchFamily="34" charset="-128"/>
                <a:cs typeface="Arial Unicode MS" pitchFamily="34" charset="-128"/>
              </a:rPr>
              <a:t>–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červený, hnědý, černý</a:t>
            </a:r>
            <a:r>
              <a:rPr lang="cs-CZ" sz="2000" dirty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		</a:t>
            </a:r>
          </a:p>
          <a:p>
            <a:pPr marL="0" indent="0">
              <a:buNone/>
            </a:pPr>
            <a:r>
              <a:rPr lang="cs-CZ" sz="20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78310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48357"/>
            <a:ext cx="8229600" cy="1152128"/>
          </a:xfrm>
        </p:spPr>
        <p:txBody>
          <a:bodyPr/>
          <a:lstStyle/>
          <a:p>
            <a:r>
              <a:rPr lang="cs-CZ" dirty="0"/>
              <a:t>POPISOVÁNÍ </a:t>
            </a:r>
            <a:r>
              <a:rPr lang="cs-CZ" dirty="0" smtClean="0"/>
              <a:t>KONÍ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31318"/>
            <a:ext cx="7259115" cy="5390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31840" y="969653"/>
            <a:ext cx="28083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/>
              <a:t>KRAJINY TĚLA KONĚ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34276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8168627" cy="4420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1331986"/>
            <a:ext cx="347229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/>
              <a:t>KRAJINY TĚLA KONĚ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62529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55576"/>
            <a:ext cx="7394040" cy="535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35896" y="1124744"/>
            <a:ext cx="1986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/>
              <a:t>KOSTRA KONĚ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8536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319" y="2204864"/>
            <a:ext cx="7419932" cy="4215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19872" y="1340768"/>
            <a:ext cx="1986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/>
              <a:t>KOSTRA KONĚ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03940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Vrozené odznaky na podkladě částečně depigmentace kůže.</a:t>
            </a:r>
          </a:p>
          <a:p>
            <a:r>
              <a:rPr lang="cs-CZ" dirty="0"/>
              <a:t>Bílé chlupy rostou na nepigmentované růžové kůži.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5302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5768" y="1124743"/>
            <a:ext cx="1404664" cy="271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83768" y="155756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Bílé chlupy na čele – prokvetlé čelo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Větší nebo menší počet bílých chlupů, které rostou</a:t>
            </a:r>
          </a:p>
          <a:p>
            <a:r>
              <a:rPr lang="cs-CZ" dirty="0"/>
              <a:t> / jediná </a:t>
            </a:r>
            <a:r>
              <a:rPr lang="cs-CZ" dirty="0" smtClean="0"/>
              <a:t>výjimka </a:t>
            </a:r>
            <a:r>
              <a:rPr lang="cs-CZ" dirty="0"/>
              <a:t>/ na pigmentované kůži čela.</a:t>
            </a:r>
          </a:p>
        </p:txBody>
      </p:sp>
      <p:pic>
        <p:nvPicPr>
          <p:cNvPr id="1027" name="Picture 3" descr="kvite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46457"/>
            <a:ext cx="1279258" cy="2827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95736" y="3573016"/>
            <a:ext cx="52565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           Kvítek</a:t>
            </a:r>
            <a:endParaRPr lang="cs-CZ" b="1" dirty="0"/>
          </a:p>
          <a:p>
            <a:r>
              <a:rPr lang="cs-CZ" dirty="0"/>
              <a:t> </a:t>
            </a:r>
          </a:p>
          <a:p>
            <a:r>
              <a:rPr lang="cs-CZ" dirty="0"/>
              <a:t>Nejmenší odznak na </a:t>
            </a:r>
            <a:r>
              <a:rPr lang="cs-CZ" dirty="0" err="1"/>
              <a:t>depigmentované</a:t>
            </a:r>
            <a:r>
              <a:rPr lang="cs-CZ" dirty="0"/>
              <a:t> růžové kůži do maximální velikosti</a:t>
            </a:r>
          </a:p>
          <a:p>
            <a:r>
              <a:rPr lang="cs-CZ" dirty="0"/>
              <a:t>současné mince 5 Kč. Podle velikosti může být malý, podle umístění na čele např. pravostranný nebo levostranný.</a:t>
            </a:r>
          </a:p>
          <a:p>
            <a:r>
              <a:rPr lang="cs-CZ" dirty="0"/>
              <a:t> 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300192" y="1772816"/>
            <a:ext cx="360040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483768" y="3789040"/>
            <a:ext cx="432048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4156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06746"/>
            <a:ext cx="1257009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268760"/>
            <a:ext cx="67687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                Hvězda                                               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Odznak větší než mince 5Kč až do velikosti, která zabírá skoro celé čelo,</a:t>
            </a:r>
          </a:p>
          <a:p>
            <a:r>
              <a:rPr lang="cs-CZ" dirty="0"/>
              <a:t>je umístěn na čele a nesmí přesáhnout spojnici očních koutků směrem dolů.</a:t>
            </a:r>
          </a:p>
          <a:p>
            <a:r>
              <a:rPr lang="cs-CZ" dirty="0"/>
              <a:t>Přesáhne-li, je to již horní lysina. Podle velikosti, tvaru a charakteru rozeznáváme hvězdu velkou, malou, levostrannou, pravostrannou, pravidelnou, zahrocenou, srpovitou, srdcovitou, prokvetlou, lemovanou.</a:t>
            </a:r>
          </a:p>
        </p:txBody>
      </p:sp>
      <p:pic>
        <p:nvPicPr>
          <p:cNvPr id="2051" name="Picture 3" descr="zahrocenahvezd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7228" y="3717032"/>
            <a:ext cx="1292439" cy="3073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67944" y="47971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Velká zahrocená hvězda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050704" y="1484784"/>
            <a:ext cx="441176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4355976" y="4797152"/>
            <a:ext cx="504056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783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52736"/>
            <a:ext cx="1152128" cy="267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124744"/>
            <a:ext cx="57961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Nosní pruh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Tento odznak začíná vždy pod spojnicí očních koutků a končí na spojnici horního okraje nozder. Podle průběhu, charakteru a umístění může být horní , dolní, úzký, široký, levostranný, pravostranný</a:t>
            </a:r>
            <a:r>
              <a:rPr lang="cs-CZ" dirty="0" smtClean="0"/>
              <a:t>, prokvetlý</a:t>
            </a:r>
            <a:r>
              <a:rPr lang="cs-CZ" dirty="0"/>
              <a:t>, přerušovaný, lemovaný.</a:t>
            </a:r>
          </a:p>
        </p:txBody>
      </p:sp>
      <p:pic>
        <p:nvPicPr>
          <p:cNvPr id="3075" name="Picture 3" descr="hornilysin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922" y="3645024"/>
            <a:ext cx="991766" cy="2485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07704" y="3501008"/>
            <a:ext cx="67687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                  Lysina                                                       </a:t>
            </a:r>
            <a:endParaRPr lang="cs-CZ" b="1" dirty="0"/>
          </a:p>
          <a:p>
            <a:r>
              <a:rPr lang="cs-CZ" dirty="0"/>
              <a:t> </a:t>
            </a:r>
          </a:p>
          <a:p>
            <a:r>
              <a:rPr lang="cs-CZ" dirty="0"/>
              <a:t>Tento odznak vznikne spojením odznaku umístěného na čele a na nose.</a:t>
            </a:r>
          </a:p>
          <a:p>
            <a:r>
              <a:rPr lang="cs-CZ" dirty="0"/>
              <a:t>To znamená, že začíná na čele a může končit kdekoliv na nose,</a:t>
            </a:r>
          </a:p>
          <a:p>
            <a:r>
              <a:rPr lang="cs-CZ" dirty="0"/>
              <a:t> nejníže však na spojnici horního okraje nozder. </a:t>
            </a:r>
          </a:p>
          <a:p>
            <a:r>
              <a:rPr lang="cs-CZ" dirty="0"/>
              <a:t> Podle průběhu, charakteru a umístění může být horní, </a:t>
            </a:r>
          </a:p>
          <a:p>
            <a:r>
              <a:rPr lang="cs-CZ" dirty="0"/>
              <a:t>dolní   /je-li spojena s odznakem mezi nozdrami a začíná na hřbetě nosu/,            široká, úzká, pravidelná, nepravidelná, levostranná, pravostranná, </a:t>
            </a:r>
          </a:p>
          <a:p>
            <a:r>
              <a:rPr lang="cs-CZ" dirty="0"/>
              <a:t>přerušovaná, lemovaná, skvrnitá, prokvetlá.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3059832" y="1628800"/>
            <a:ext cx="432048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411760" y="3717032"/>
            <a:ext cx="432048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186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908720"/>
            <a:ext cx="1169564" cy="280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76056" y="1649497"/>
            <a:ext cx="21580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Dole rozšířená lysina </a:t>
            </a:r>
          </a:p>
        </p:txBody>
      </p:sp>
      <p:pic>
        <p:nvPicPr>
          <p:cNvPr id="4099" name="Picture 3" descr="dolnilysin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49497"/>
            <a:ext cx="1107948" cy="2664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77770" y="255183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                  Dolní </a:t>
            </a:r>
            <a:r>
              <a:rPr lang="cs-CZ" b="1" dirty="0"/>
              <a:t>lysina                               </a:t>
            </a:r>
          </a:p>
          <a:p>
            <a:r>
              <a:rPr lang="cs-CZ" b="1" dirty="0"/>
              <a:t> </a:t>
            </a:r>
            <a:r>
              <a:rPr lang="cs-CZ" dirty="0" smtClean="0"/>
              <a:t>                                                                                   Začíná </a:t>
            </a:r>
            <a:r>
              <a:rPr lang="cs-CZ" dirty="0"/>
              <a:t>jako nosní </a:t>
            </a:r>
            <a:r>
              <a:rPr lang="cs-CZ" dirty="0" smtClean="0"/>
              <a:t>pruh a je spojena se slinkou</a:t>
            </a:r>
            <a:endParaRPr lang="cs-CZ" dirty="0"/>
          </a:p>
        </p:txBody>
      </p:sp>
      <p:pic>
        <p:nvPicPr>
          <p:cNvPr id="4100" name="Picture 4" descr="hornilysin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81736"/>
            <a:ext cx="1080120" cy="2939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19005" y="4363760"/>
            <a:ext cx="40360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Horní </a:t>
            </a:r>
            <a:r>
              <a:rPr lang="cs-CZ" b="1" dirty="0"/>
              <a:t>lysina                                                                                                     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Začíná na čele a končí nejníže v polovině hřbetu nosu.</a:t>
            </a:r>
            <a:r>
              <a:rPr lang="cs-CZ" b="1" dirty="0"/>
              <a:t>                                  </a:t>
            </a:r>
            <a:r>
              <a:rPr lang="cs-CZ" dirty="0"/>
              <a:t>     </a:t>
            </a:r>
          </a:p>
          <a:p>
            <a:r>
              <a:rPr lang="cs-CZ" dirty="0"/>
              <a:t> </a:t>
            </a:r>
          </a:p>
        </p:txBody>
      </p:sp>
      <p:sp>
        <p:nvSpPr>
          <p:cNvPr id="10" name="Šipka doleva 9"/>
          <p:cNvSpPr/>
          <p:nvPr/>
        </p:nvSpPr>
        <p:spPr>
          <a:xfrm>
            <a:off x="2195736" y="2708920"/>
            <a:ext cx="436771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372200" y="2132856"/>
            <a:ext cx="468052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163770" y="4581128"/>
            <a:ext cx="408230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873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25468"/>
            <a:ext cx="1224136" cy="2630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95736" y="130810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               Slinka </a:t>
            </a:r>
            <a:r>
              <a:rPr lang="cs-CZ" b="1" dirty="0"/>
              <a:t>/ </a:t>
            </a:r>
            <a:r>
              <a:rPr lang="cs-CZ" b="1" dirty="0" err="1"/>
              <a:t>šňupka</a:t>
            </a:r>
            <a:r>
              <a:rPr lang="cs-CZ" b="1" dirty="0"/>
              <a:t> /</a:t>
            </a:r>
            <a:r>
              <a:rPr lang="cs-CZ" dirty="0"/>
              <a:t> 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Je to odznak, který je umístěn mezi nozdrami</a:t>
            </a:r>
          </a:p>
          <a:p>
            <a:r>
              <a:rPr lang="cs-CZ" dirty="0"/>
              <a:t> a nezasahuje horní pysk</a:t>
            </a:r>
          </a:p>
        </p:txBody>
      </p:sp>
      <p:pic>
        <p:nvPicPr>
          <p:cNvPr id="5123" name="Picture 3" descr="sirokalysin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52936"/>
            <a:ext cx="1042095" cy="2667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3429000"/>
            <a:ext cx="56886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Široká nepravidelná  probíhající lysina                                                                                                                                                                       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Tento odznak vzniká spojením odznaku na čele, hřbetě nosu a odznaku mezi   nozdrami. To znamená, že se nepopisuje odděleně hvězda, nosní pruh, slinka, ale popis zní probíhající lysina. Podle charakteru a průběhu může být se stejnými přídomky jako lysina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5292080" y="1556792"/>
            <a:ext cx="432048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555776" y="3501008"/>
            <a:ext cx="432048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5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POPISOVÁNÍ KONÍ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56792"/>
            <a:ext cx="1079086" cy="271295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27584" y="1859340"/>
            <a:ext cx="60304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Pravostranná nepravidelná lucerna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V </a:t>
            </a:r>
            <a:r>
              <a:rPr lang="cs-CZ" dirty="0" smtClean="0"/>
              <a:t>podstatě </a:t>
            </a:r>
            <a:r>
              <a:rPr lang="cs-CZ" dirty="0"/>
              <a:t>široká lysina zasahující podstatnou část čela a postranní plochy nosního hřbetu. Přídomky má stejné jako lysina. Pokud </a:t>
            </a:r>
            <a:r>
              <a:rPr lang="cs-CZ" dirty="0" err="1"/>
              <a:t>depigmentovaná</a:t>
            </a:r>
            <a:r>
              <a:rPr lang="cs-CZ" dirty="0"/>
              <a:t> kůže a tedy i odznak přesáhne oko nebo oči, bývá často spojena s jedním nebo oběma rybíma očima / porcelánová barva duhovky /.V případě, že i jedno nebo dvě chřípí jsou bílé, je to nutné uvést do popisu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4932040" y="2060848"/>
            <a:ext cx="360040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767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928" y="1556792"/>
            <a:ext cx="331896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63888" y="162880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Horní pysk </a:t>
            </a:r>
          </a:p>
          <a:p>
            <a:endParaRPr lang="cs-CZ" dirty="0"/>
          </a:p>
          <a:p>
            <a:r>
              <a:rPr lang="cs-CZ" dirty="0"/>
              <a:t>Takto se odznak popisuje. Je-li celý bílý. Je-li bílá jenom část, uvádíme v popisu jako horní pysk bílá skvrna /vlevo, vpravo, uprostřed/.</a:t>
            </a:r>
          </a:p>
          <a:p>
            <a:endParaRPr lang="cs-CZ" dirty="0"/>
          </a:p>
          <a:p>
            <a:r>
              <a:rPr lang="cs-CZ" b="1" dirty="0"/>
              <a:t>Dolní pysk</a:t>
            </a:r>
          </a:p>
          <a:p>
            <a:endParaRPr lang="cs-CZ" dirty="0"/>
          </a:p>
          <a:p>
            <a:r>
              <a:rPr lang="cs-CZ" dirty="0"/>
              <a:t>Stejné vysvětlení jako u horního pysku.</a:t>
            </a:r>
          </a:p>
          <a:p>
            <a:endParaRPr lang="cs-CZ" dirty="0"/>
          </a:p>
          <a:p>
            <a:r>
              <a:rPr lang="cs-CZ" b="1" dirty="0"/>
              <a:t>Dolní pysk a brada</a:t>
            </a:r>
          </a:p>
          <a:p>
            <a:endParaRPr lang="cs-CZ" dirty="0"/>
          </a:p>
          <a:p>
            <a:r>
              <a:rPr lang="cs-CZ" dirty="0"/>
              <a:t>Nejen, že je celý pysk bílý, ale odznak je rozšířen až na bradu.</a:t>
            </a:r>
          </a:p>
        </p:txBody>
      </p:sp>
    </p:spTree>
    <p:extLst>
      <p:ext uri="{BB962C8B-B14F-4D97-AF65-F5344CB8AC3E}">
        <p14:creationId xmlns:p14="http://schemas.microsoft.com/office/powerpoint/2010/main" xmlns="" val="27154063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158546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1196752"/>
            <a:ext cx="62464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b="1" dirty="0" smtClean="0"/>
              <a:t>                       Korunka</a:t>
            </a:r>
            <a:endParaRPr lang="cs-CZ" b="1" dirty="0"/>
          </a:p>
          <a:p>
            <a:r>
              <a:rPr lang="cs-CZ" dirty="0"/>
              <a:t> </a:t>
            </a:r>
          </a:p>
          <a:p>
            <a:r>
              <a:rPr lang="cs-CZ" dirty="0"/>
              <a:t>Na pigmentované kůži může být korunka prokvetlá. Odznak na korunce na kůži bez pigmentu může být kolem celé korunky nebo její části a dále na obou patkách nebo jen vnitřní nebo vnější patce. </a:t>
            </a:r>
          </a:p>
          <a:p>
            <a:r>
              <a:rPr lang="cs-CZ" dirty="0"/>
              <a:t>Podle toho zní popis – korunka / uvnitř, vně /, </a:t>
            </a:r>
          </a:p>
          <a:p>
            <a:r>
              <a:rPr lang="cs-CZ" dirty="0"/>
              <a:t>korunka a obě patky /vnější, vnitřní patka / bílé.</a:t>
            </a:r>
          </a:p>
        </p:txBody>
      </p:sp>
      <p:sp>
        <p:nvSpPr>
          <p:cNvPr id="5" name="Šipka doleva 4"/>
          <p:cNvSpPr/>
          <p:nvPr/>
        </p:nvSpPr>
        <p:spPr>
          <a:xfrm>
            <a:off x="2555776" y="1700808"/>
            <a:ext cx="576064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korunk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93096"/>
            <a:ext cx="7015148" cy="1654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1979712" y="5301208"/>
            <a:ext cx="432048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5580112" y="5301208"/>
            <a:ext cx="288032" cy="45719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7988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7256301" cy="168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2339752" y="2564904"/>
            <a:ext cx="360040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6084168" y="2564904"/>
            <a:ext cx="216024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dopulspenk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4"/>
            <a:ext cx="1440160" cy="2603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70475" y="4564052"/>
            <a:ext cx="1588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Do půl spěnky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07940" y="508518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 smtClean="0"/>
              <a:t>Horní </a:t>
            </a:r>
            <a:r>
              <a:rPr lang="cs-CZ" dirty="0"/>
              <a:t>hranicí tohoto </a:t>
            </a:r>
            <a:r>
              <a:rPr lang="cs-CZ" dirty="0" smtClean="0"/>
              <a:t>odznaku </a:t>
            </a:r>
          </a:p>
          <a:p>
            <a:r>
              <a:rPr lang="cs-CZ" dirty="0" smtClean="0"/>
              <a:t>odznaku </a:t>
            </a:r>
            <a:r>
              <a:rPr lang="cs-CZ" dirty="0"/>
              <a:t>je </a:t>
            </a:r>
            <a:r>
              <a:rPr lang="cs-CZ" dirty="0" smtClean="0"/>
              <a:t>polovina </a:t>
            </a:r>
          </a:p>
          <a:p>
            <a:r>
              <a:rPr lang="cs-CZ" dirty="0" smtClean="0"/>
              <a:t>spěnkové </a:t>
            </a:r>
            <a:r>
              <a:rPr lang="cs-CZ" dirty="0"/>
              <a:t>kosti</a:t>
            </a:r>
          </a:p>
          <a:p>
            <a:endParaRPr lang="cs-CZ" dirty="0"/>
          </a:p>
        </p:txBody>
      </p:sp>
      <p:pic>
        <p:nvPicPr>
          <p:cNvPr id="4101" name="Picture 5" descr="vespenc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7162" y="3349481"/>
            <a:ext cx="1553840" cy="2826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467074" y="3748390"/>
            <a:ext cx="1597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Ve spěnce bílá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27984" y="4274415"/>
            <a:ext cx="2952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 Horní hranicí tohoto odznaku </a:t>
            </a:r>
            <a:endParaRPr lang="cs-CZ" dirty="0" smtClean="0"/>
          </a:p>
          <a:p>
            <a:r>
              <a:rPr lang="cs-CZ" dirty="0" smtClean="0"/>
              <a:t> je </a:t>
            </a:r>
            <a:r>
              <a:rPr lang="cs-CZ" dirty="0"/>
              <a:t>střed spěnkového </a:t>
            </a:r>
            <a:r>
              <a:rPr lang="cs-CZ" dirty="0" smtClean="0"/>
              <a:t>kloubu</a:t>
            </a:r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10" name="Šipka doleva 9"/>
          <p:cNvSpPr/>
          <p:nvPr/>
        </p:nvSpPr>
        <p:spPr>
          <a:xfrm>
            <a:off x="1731631" y="5183481"/>
            <a:ext cx="360040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660232" y="4365104"/>
            <a:ext cx="404715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1549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1"/>
            <a:ext cx="1228297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23728" y="155679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Nad spěnku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Odznak musí přesáhnout střed spěnkového kloubu a horní hranice je </a:t>
            </a:r>
          </a:p>
          <a:p>
            <a:r>
              <a:rPr lang="cs-CZ" dirty="0"/>
              <a:t>2 prsty nad spěnkový kloub / šířka dvou prstů popisujícího / tj. 3 – 4 cm.</a:t>
            </a:r>
          </a:p>
        </p:txBody>
      </p:sp>
      <p:pic>
        <p:nvPicPr>
          <p:cNvPr id="1028" name="Picture 4" descr="dopulholen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1716" y="3327704"/>
            <a:ext cx="5816024" cy="2667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9512" y="4043844"/>
            <a:ext cx="2232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Vysoko nad spěnku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Odznak </a:t>
            </a:r>
            <a:r>
              <a:rPr lang="cs-CZ" dirty="0" smtClean="0"/>
              <a:t>nedosahuje</a:t>
            </a:r>
          </a:p>
          <a:p>
            <a:r>
              <a:rPr lang="cs-CZ" dirty="0" smtClean="0"/>
              <a:t> </a:t>
            </a:r>
            <a:r>
              <a:rPr lang="cs-CZ" dirty="0"/>
              <a:t>poloviny holeně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56176" y="5244173"/>
            <a:ext cx="2808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Do </a:t>
            </a:r>
            <a:r>
              <a:rPr lang="cs-CZ" b="1" dirty="0"/>
              <a:t>½ holeně</a:t>
            </a:r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Odznak je přesně vymezen </a:t>
            </a:r>
            <a:endParaRPr lang="cs-CZ" dirty="0" smtClean="0"/>
          </a:p>
          <a:p>
            <a:r>
              <a:rPr lang="cs-CZ" dirty="0" smtClean="0"/>
              <a:t>polovinou </a:t>
            </a:r>
            <a:r>
              <a:rPr lang="cs-CZ" dirty="0"/>
              <a:t>holeně.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1493658" y="4437112"/>
            <a:ext cx="396044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6156176" y="5445224"/>
            <a:ext cx="360040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1889702" y="1988840"/>
            <a:ext cx="306034" cy="45719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655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16832"/>
            <a:ext cx="573890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772816"/>
            <a:ext cx="304570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Vysoko v holeni</a:t>
            </a:r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Odznak přesahuje </a:t>
            </a:r>
            <a:endParaRPr lang="cs-CZ" dirty="0" smtClean="0"/>
          </a:p>
          <a:p>
            <a:r>
              <a:rPr lang="cs-CZ" dirty="0" smtClean="0"/>
              <a:t>polovinu </a:t>
            </a:r>
            <a:r>
              <a:rPr lang="cs-CZ" dirty="0"/>
              <a:t>holeně, </a:t>
            </a:r>
            <a:endParaRPr lang="cs-CZ" dirty="0" smtClean="0"/>
          </a:p>
          <a:p>
            <a:r>
              <a:rPr lang="cs-CZ" dirty="0" smtClean="0"/>
              <a:t>ale </a:t>
            </a:r>
            <a:r>
              <a:rPr lang="cs-CZ" dirty="0"/>
              <a:t>nedosahuje </a:t>
            </a:r>
            <a:endParaRPr lang="cs-CZ" dirty="0" smtClean="0"/>
          </a:p>
          <a:p>
            <a:r>
              <a:rPr lang="cs-CZ" dirty="0" smtClean="0"/>
              <a:t>dolního </a:t>
            </a:r>
            <a:r>
              <a:rPr lang="cs-CZ" dirty="0"/>
              <a:t>okraje karpálního </a:t>
            </a:r>
            <a:endParaRPr lang="cs-CZ" dirty="0" smtClean="0"/>
          </a:p>
          <a:p>
            <a:r>
              <a:rPr lang="cs-CZ" dirty="0" smtClean="0"/>
              <a:t>nebo </a:t>
            </a:r>
            <a:r>
              <a:rPr lang="cs-CZ" dirty="0"/>
              <a:t>hlezenního kloubu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11960" y="443711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       Po </a:t>
            </a:r>
            <a:r>
              <a:rPr lang="cs-CZ" b="1" dirty="0"/>
              <a:t>karpus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Odznak dosáhne spodního okraje karpálního kloubu nebo maximálně středu kloubu karpu.</a:t>
            </a:r>
          </a:p>
          <a:p>
            <a:r>
              <a:rPr lang="cs-CZ" dirty="0"/>
              <a:t> </a:t>
            </a:r>
          </a:p>
        </p:txBody>
      </p:sp>
      <p:sp>
        <p:nvSpPr>
          <p:cNvPr id="6" name="Šipka nahoru 5"/>
          <p:cNvSpPr/>
          <p:nvPr/>
        </p:nvSpPr>
        <p:spPr>
          <a:xfrm>
            <a:off x="6228184" y="4358139"/>
            <a:ext cx="45719" cy="294997"/>
          </a:xfrm>
          <a:prstGeom prst="up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483768" y="2780928"/>
            <a:ext cx="360040" cy="45719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1793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559100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386104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Po hlezno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Na zadní končetině </a:t>
            </a:r>
            <a:r>
              <a:rPr lang="cs-CZ" dirty="0" smtClean="0"/>
              <a:t>odznak</a:t>
            </a:r>
          </a:p>
          <a:p>
            <a:r>
              <a:rPr lang="cs-CZ" dirty="0" smtClean="0"/>
              <a:t> </a:t>
            </a:r>
            <a:r>
              <a:rPr lang="cs-CZ" dirty="0"/>
              <a:t>dosáhne dolního okraje </a:t>
            </a:r>
            <a:endParaRPr lang="cs-CZ" dirty="0" smtClean="0"/>
          </a:p>
          <a:p>
            <a:r>
              <a:rPr lang="cs-CZ" dirty="0" smtClean="0"/>
              <a:t>kloubu </a:t>
            </a:r>
            <a:r>
              <a:rPr lang="cs-CZ" dirty="0"/>
              <a:t>hlezenního </a:t>
            </a:r>
            <a:endParaRPr lang="cs-CZ" dirty="0" smtClean="0"/>
          </a:p>
          <a:p>
            <a:r>
              <a:rPr lang="cs-CZ" dirty="0" smtClean="0"/>
              <a:t>nebo </a:t>
            </a:r>
            <a:r>
              <a:rPr lang="cs-CZ" dirty="0"/>
              <a:t>maximálně středu kloubu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23928" y="4221088"/>
            <a:ext cx="47880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Nad karpus - Nad hlezno </a:t>
            </a:r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Odznaky, které přesahují střed kloubu karpálního nebo hlezenního směrem vzhůru. Pro upřesnění může být použit termín nejvyšší části odznaku / např. levá zadní po koleno bílá /.</a:t>
            </a:r>
          </a:p>
        </p:txBody>
      </p:sp>
    </p:spTree>
    <p:extLst>
      <p:ext uri="{BB962C8B-B14F-4D97-AF65-F5344CB8AC3E}">
        <p14:creationId xmlns:p14="http://schemas.microsoft.com/office/powerpoint/2010/main" xmlns="" val="42812770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yto </a:t>
            </a:r>
            <a:r>
              <a:rPr lang="cs-CZ" dirty="0"/>
              <a:t>vrozené odznaky na nohách mohou </a:t>
            </a:r>
            <a:r>
              <a:rPr lang="cs-CZ" dirty="0" smtClean="0"/>
              <a:t>být: </a:t>
            </a:r>
          </a:p>
          <a:p>
            <a:pPr>
              <a:buFontTx/>
              <a:buChar char="-"/>
            </a:pPr>
            <a:r>
              <a:rPr lang="cs-CZ" dirty="0" smtClean="0"/>
              <a:t>Lemované</a:t>
            </a:r>
          </a:p>
          <a:p>
            <a:pPr>
              <a:buFontTx/>
              <a:buChar char="-"/>
            </a:pPr>
            <a:r>
              <a:rPr lang="cs-CZ" dirty="0" smtClean="0"/>
              <a:t>Nepravidelné</a:t>
            </a:r>
          </a:p>
          <a:p>
            <a:pPr>
              <a:buFontTx/>
              <a:buChar char="-"/>
            </a:pPr>
            <a:r>
              <a:rPr lang="cs-CZ" dirty="0" smtClean="0"/>
              <a:t>nestejně </a:t>
            </a:r>
            <a:r>
              <a:rPr lang="cs-CZ" dirty="0"/>
              <a:t>vysoko </a:t>
            </a:r>
            <a:r>
              <a:rPr lang="cs-CZ" dirty="0" smtClean="0"/>
              <a:t>bílé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Pro popis odznaku na noze je rozhodující nejvýše </a:t>
            </a:r>
            <a:r>
              <a:rPr lang="cs-CZ" b="1" dirty="0"/>
              <a:t>dosažená výše odznaku</a:t>
            </a:r>
            <a:r>
              <a:rPr lang="cs-CZ" dirty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20012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CHLUPOVÉ VÍRY </a:t>
            </a:r>
            <a:r>
              <a:rPr lang="cs-CZ" dirty="0" smtClean="0"/>
              <a:t>– značí se černě – x</a:t>
            </a:r>
          </a:p>
          <a:p>
            <a:pPr marL="0" indent="0">
              <a:buNone/>
            </a:pPr>
            <a:r>
              <a:rPr lang="cs-CZ" dirty="0" smtClean="0"/>
              <a:t>Věnujeme pozornost hlavně vírům na: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hlavě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krku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jugulární oblasti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protažený vír - delší čarou se vyznačí jeho směr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MUSÍ BÝT ZAZNAMENÁNY ALESPOŇ 3 VÍRY</a:t>
            </a: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40728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POKYNY K VYPLNĚNÍ NÁKRESU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Bílé odznaky – obrysem červeně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Lemované znaky – dvojím obrysem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Prokvetlá srst – krátké čárky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Šedé skvrny – jako ostatní (ve slovním popisu napsat)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Nepigmentovaná oblast kopyta – červeně vybarvit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Víry – černě - x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Úhoří pruh – ve slovním popisu nakonec, jako zvláštnost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Získané odznaky – nákres + skvrny vybarvit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Jizvy – šipka směřující k danému místu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Skvrnití bělouši – vyjádřit slovně u zákl</a:t>
            </a:r>
            <a:r>
              <a:rPr lang="cs-CZ" sz="2400" dirty="0" smtClean="0"/>
              <a:t>. barvy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Strakáči</a:t>
            </a:r>
            <a:r>
              <a:rPr lang="cs-CZ" sz="2400" dirty="0" smtClean="0"/>
              <a:t> – uvést druhou barvu + bílou vyšrafovat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738091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Odznaky jinde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Nepigmentované skvrny na kůži s bílými chlupy se mohou vyskytnout kdekoliv na těle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/ </a:t>
            </a:r>
            <a:r>
              <a:rPr lang="cs-CZ" dirty="0"/>
              <a:t>především hrudníku, břiše a zádi /. </a:t>
            </a:r>
          </a:p>
          <a:p>
            <a:r>
              <a:rPr lang="cs-CZ" dirty="0"/>
              <a:t>Popisují se jako </a:t>
            </a:r>
            <a:r>
              <a:rPr lang="cs-CZ" b="1" dirty="0"/>
              <a:t>bílá skvrna</a:t>
            </a:r>
            <a:r>
              <a:rPr lang="cs-CZ" dirty="0"/>
              <a:t> / velká nebo malá / a příslušné místo těla. </a:t>
            </a:r>
          </a:p>
          <a:p>
            <a:r>
              <a:rPr lang="cs-CZ" dirty="0"/>
              <a:t>Příklad – pravé břicho velká bílá skvrna</a:t>
            </a:r>
          </a:p>
        </p:txBody>
      </p:sp>
    </p:spTree>
    <p:extLst>
      <p:ext uri="{BB962C8B-B14F-4D97-AF65-F5344CB8AC3E}">
        <p14:creationId xmlns:p14="http://schemas.microsoft.com/office/powerpoint/2010/main" xmlns="" val="8458484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POPISOVÁNÍ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Získané </a:t>
            </a:r>
            <a:r>
              <a:rPr lang="cs-CZ" b="1" dirty="0"/>
              <a:t>odznaky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Jsou takové, které kůň získal během života náhodně </a:t>
            </a:r>
            <a:r>
              <a:rPr lang="cs-CZ" dirty="0" smtClean="0"/>
              <a:t>-  </a:t>
            </a:r>
            <a:r>
              <a:rPr lang="cs-CZ" dirty="0"/>
              <a:t>jizvy po </a:t>
            </a:r>
            <a:r>
              <a:rPr lang="cs-CZ" dirty="0" smtClean="0"/>
              <a:t>zranění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 </a:t>
            </a:r>
            <a:r>
              <a:rPr lang="cs-CZ" dirty="0"/>
              <a:t>bílé skvrny po otlacích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 výžehy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tetování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Tyto získané odznaky se uvádějí vždy na konci popisu po základní barvě a vrozených odznacích.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62980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SLOVNÍ A GRAFICKÝ POPIS A </a:t>
            </a:r>
            <a:r>
              <a:rPr lang="cs-CZ" dirty="0" smtClean="0"/>
              <a:t>ČIP</a:t>
            </a:r>
          </a:p>
          <a:p>
            <a:pPr marL="0" indent="0">
              <a:buNone/>
            </a:pPr>
            <a:r>
              <a:rPr lang="cs-CZ" dirty="0" smtClean="0"/>
              <a:t>  koně bez plemenné příslušnosti, osli a jejich kříženci 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s  koňmi, koně narození v ČR, jejichž PK se vede ve </a:t>
            </a:r>
            <a:r>
              <a:rPr lang="cs-CZ" dirty="0" smtClean="0"/>
              <a:t>třetích</a:t>
            </a:r>
          </a:p>
          <a:p>
            <a:pPr marL="0" indent="0">
              <a:buNone/>
            </a:pPr>
            <a:r>
              <a:rPr lang="cs-CZ" dirty="0" smtClean="0"/>
              <a:t>  zemích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SLOVNÍ A GRAFICKÝ POPIS, ČIP A </a:t>
            </a:r>
            <a:r>
              <a:rPr lang="cs-CZ" dirty="0" smtClean="0"/>
              <a:t>VÝŽEH </a:t>
            </a:r>
          </a:p>
          <a:p>
            <a:pPr marL="0" indent="0">
              <a:buNone/>
            </a:pPr>
            <a:r>
              <a:rPr lang="cs-CZ" dirty="0" smtClean="0"/>
              <a:t>   český teplokrevník, koně evidovaní v ČR vedených </a:t>
            </a:r>
          </a:p>
          <a:p>
            <a:pPr marL="0" indent="0">
              <a:buNone/>
            </a:pPr>
            <a:r>
              <a:rPr lang="cs-CZ" dirty="0" smtClean="0"/>
              <a:t>   plemenných knihách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SLOVNÍ A GRAFICKÝ POPIS A VÝŽEH DLE  </a:t>
            </a:r>
            <a:r>
              <a:rPr lang="cs-CZ" dirty="0" smtClean="0"/>
              <a:t>ŘÁDU </a:t>
            </a:r>
            <a:r>
              <a:rPr lang="cs-CZ" dirty="0"/>
              <a:t>PK</a:t>
            </a:r>
          </a:p>
          <a:p>
            <a:pPr marL="0" indent="0">
              <a:buNone/>
            </a:pPr>
            <a:r>
              <a:rPr lang="cs-CZ" dirty="0" smtClean="0"/>
              <a:t>   starokladrubský </a:t>
            </a:r>
            <a:r>
              <a:rPr lang="cs-CZ" dirty="0"/>
              <a:t>kůň, lipický kůň, </a:t>
            </a:r>
            <a:r>
              <a:rPr lang="cs-CZ" dirty="0" err="1"/>
              <a:t>shagya-arab</a:t>
            </a:r>
            <a:r>
              <a:rPr lang="cs-CZ" dirty="0"/>
              <a:t>,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českomoravský </a:t>
            </a:r>
            <a:r>
              <a:rPr lang="cs-CZ" dirty="0" err="1"/>
              <a:t>belgik</a:t>
            </a:r>
            <a:r>
              <a:rPr lang="cs-CZ" dirty="0"/>
              <a:t>, norik, slezský norik a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moravský </a:t>
            </a:r>
            <a:r>
              <a:rPr lang="cs-CZ" dirty="0"/>
              <a:t>teplokrevník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5762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sz="3600" b="1" dirty="0" smtClean="0"/>
              <a:t>MIKROČIP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</a:rPr>
              <a:t>Nejmodernější </a:t>
            </a:r>
            <a:r>
              <a:rPr lang="cs-CZ" sz="2400" dirty="0">
                <a:latin typeface="Times New Roman" pitchFamily="18" charset="0"/>
              </a:rPr>
              <a:t>způsob spolehlivého a trvalého označení koní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</a:rPr>
              <a:t>Čip obsahuje jedinečný a prakticky neopakovatelný  kód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</a:rPr>
              <a:t>Velikost – 1 cm délka, 2 mm šířka, zaoblené hroty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</a:rPr>
              <a:t>Aplikace – do podkoží na levé straně krku v oblasti čtvrtého krčního obratle, na šířku dlaně od šíje, pod úhlem 45° k hlavě 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</a:rPr>
              <a:t>                  - pomocí speciální jehly a aplikátoru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</a:rPr>
              <a:t>Životnost – minimálně 25 let,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dirty="0">
                <a:latin typeface="Times New Roman" pitchFamily="18" charset="0"/>
              </a:rPr>
              <a:t>                    - odstranění je prakticky nemožné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16432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b="1" u="sng" dirty="0"/>
              <a:t>Výžehy</a:t>
            </a:r>
            <a:r>
              <a:rPr lang="cs-CZ" b="1" dirty="0"/>
              <a:t> jsou získané odznaky koní s identifikačním charakterem.</a:t>
            </a:r>
            <a:endParaRPr lang="cs-CZ" dirty="0"/>
          </a:p>
          <a:p>
            <a:r>
              <a:rPr lang="cs-CZ" dirty="0"/>
              <a:t>Vypalují se za tepla (rozžhaveným) značkovacím železem. Na místě výžehu se vytvoří jizva, jež by měla být čitelná po celý zbytek života označeného zvířete. Jednotlivé znaky jsou tvořeny </a:t>
            </a:r>
            <a:r>
              <a:rPr lang="cs-CZ" i="1" u="sng" dirty="0"/>
              <a:t>jedinečným číselným kódem a případnými grafickými symboly</a:t>
            </a:r>
            <a:r>
              <a:rPr lang="cs-CZ" u="sng" dirty="0"/>
              <a:t>, které se umisťují </a:t>
            </a:r>
            <a:r>
              <a:rPr lang="cs-CZ" i="1" u="sng" dirty="0"/>
              <a:t>na konkrétní přesně daná místa.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8782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Kmenové a rodové</a:t>
            </a:r>
            <a:r>
              <a:rPr lang="cs-CZ" dirty="0"/>
              <a:t> – v levé sedlové krajině se vypaluje kmenový výžeh otce, pod ním rodový výžeh matky po otci. Do pravého sedla se umisťuje arabská číslice, označující pořadové číslo hříběte narozeného po příslušném otci.</a:t>
            </a:r>
          </a:p>
          <a:p>
            <a:r>
              <a:rPr lang="cs-CZ" dirty="0"/>
              <a:t>U koní plemene </a:t>
            </a:r>
            <a:r>
              <a:rPr lang="cs-CZ" dirty="0" err="1"/>
              <a:t>Shagya</a:t>
            </a:r>
            <a:r>
              <a:rPr lang="cs-CZ" dirty="0"/>
              <a:t> – </a:t>
            </a:r>
            <a:r>
              <a:rPr lang="cs-CZ" dirty="0" err="1"/>
              <a:t>arab</a:t>
            </a:r>
            <a:r>
              <a:rPr lang="cs-CZ" dirty="0"/>
              <a:t> se používá jen kmenový výžeh (levé sedlo) ve spojení s plemenným výžehem (levé stehno).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10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5906911" cy="4629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53136"/>
            <a:ext cx="7685907" cy="2099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237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29" y="1124744"/>
            <a:ext cx="5976664" cy="4684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941168"/>
            <a:ext cx="6478587" cy="160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559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4"/>
            <a:ext cx="7234213" cy="1957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810" y="1478268"/>
            <a:ext cx="9497877" cy="2166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38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Výžeh do pravé sedlové krajiny</a:t>
            </a:r>
            <a:r>
              <a:rPr lang="cs-CZ" dirty="0"/>
              <a:t> – </a:t>
            </a:r>
            <a:r>
              <a:rPr lang="cs-CZ" i="1" dirty="0"/>
              <a:t>nejčastěji používaný způsob označování koní.</a:t>
            </a:r>
            <a:r>
              <a:rPr lang="cs-CZ" dirty="0"/>
              <a:t> Skládá se ze dvou částí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u="sng" dirty="0"/>
              <a:t>nahoře</a:t>
            </a:r>
            <a:r>
              <a:rPr lang="cs-CZ" dirty="0"/>
              <a:t> - (nejvýše dvojmístné číslo) </a:t>
            </a:r>
            <a:r>
              <a:rPr lang="cs-CZ" u="sng" dirty="0"/>
              <a:t>číslo registrační knihy</a:t>
            </a:r>
            <a:r>
              <a:rPr lang="cs-CZ" dirty="0"/>
              <a:t> dříve „okresní knihy narozených hříbat“ (např. Nový Jičín-67,Prachatice-18 aj.)</a:t>
            </a:r>
          </a:p>
          <a:p>
            <a:r>
              <a:rPr lang="cs-CZ" dirty="0"/>
              <a:t>  </a:t>
            </a:r>
            <a:r>
              <a:rPr lang="cs-CZ" u="sng" dirty="0" smtClean="0"/>
              <a:t>dole </a:t>
            </a:r>
            <a:r>
              <a:rPr lang="cs-CZ" dirty="0"/>
              <a:t>- výžeh </a:t>
            </a:r>
            <a:r>
              <a:rPr lang="cs-CZ" u="sng" dirty="0"/>
              <a:t>pořadového čísla koně</a:t>
            </a:r>
            <a:r>
              <a:rPr lang="cs-CZ" dirty="0"/>
              <a:t> zapsaného v této registrační knize (až třímístné)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960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Plemenný výžeh</a:t>
            </a:r>
            <a:r>
              <a:rPr lang="cs-CZ" dirty="0"/>
              <a:t> – je používán většinou plemenných knih k </a:t>
            </a:r>
            <a:r>
              <a:rPr lang="cs-CZ" i="1" u="sng" dirty="0"/>
              <a:t>označení plemenné příslušnosti</a:t>
            </a:r>
            <a:r>
              <a:rPr lang="cs-CZ" i="1" dirty="0"/>
              <a:t>.</a:t>
            </a:r>
            <a:r>
              <a:rPr lang="cs-CZ" dirty="0"/>
              <a:t> Pálí se </a:t>
            </a:r>
            <a:r>
              <a:rPr lang="cs-CZ" dirty="0" smtClean="0"/>
              <a:t>do </a:t>
            </a:r>
            <a:r>
              <a:rPr lang="cs-CZ" i="1" dirty="0" smtClean="0"/>
              <a:t>levého </a:t>
            </a:r>
            <a:r>
              <a:rPr lang="cs-CZ" i="1" dirty="0"/>
              <a:t>stehna</a:t>
            </a:r>
            <a:r>
              <a:rPr lang="cs-CZ" dirty="0"/>
              <a:t> hříběte. 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70485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077" y="4781176"/>
            <a:ext cx="695325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2plemenné výžeh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978" y="5301209"/>
            <a:ext cx="697424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7" descr="hanov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1340" y="4882270"/>
            <a:ext cx="6350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3308386"/>
            <a:ext cx="1966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český teplokrevník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15911" y="3848030"/>
            <a:ext cx="2356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slovenský teplokrevník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36083" y="4378071"/>
            <a:ext cx="2345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moravský teplokrevník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03648" y="4923112"/>
            <a:ext cx="13514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shagya</a:t>
            </a:r>
            <a:r>
              <a:rPr lang="cs-CZ" dirty="0"/>
              <a:t> </a:t>
            </a:r>
            <a:r>
              <a:rPr lang="cs-CZ" dirty="0" err="1"/>
              <a:t>arab</a:t>
            </a:r>
            <a:r>
              <a:rPr lang="cs-CZ" dirty="0"/>
              <a:t>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91633" y="5459443"/>
            <a:ext cx="7008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hucul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27984" y="5116543"/>
            <a:ext cx="1652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hanoverský kůň</a:t>
            </a:r>
          </a:p>
        </p:txBody>
      </p:sp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2477" y="3284984"/>
            <a:ext cx="6096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443454" y="3308386"/>
            <a:ext cx="1414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slezský norik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27652" y="3848030"/>
            <a:ext cx="822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hafling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307953" y="4395683"/>
            <a:ext cx="2208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český sportovní pony </a:t>
            </a:r>
          </a:p>
        </p:txBody>
      </p:sp>
    </p:spTree>
    <p:extLst>
      <p:ext uri="{BB962C8B-B14F-4D97-AF65-F5344CB8AC3E}">
        <p14:creationId xmlns:p14="http://schemas.microsoft.com/office/powerpoint/2010/main" xmlns="" val="198116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b="1" dirty="0"/>
              <a:t>Vlastnický výžeh</a:t>
            </a:r>
            <a:r>
              <a:rPr lang="cs-CZ" dirty="0"/>
              <a:t> –Většina plemenných knih se o něm ve svých řádech zmiňuje</a:t>
            </a:r>
            <a:r>
              <a:rPr lang="cs-CZ" dirty="0" smtClean="0"/>
              <a:t>, ale </a:t>
            </a:r>
            <a:r>
              <a:rPr lang="cs-CZ" dirty="0"/>
              <a:t>není podmínkou a z důvodů dalšího stresu zvířete se vesměs nedoporučuje. </a:t>
            </a:r>
            <a:endParaRPr lang="cs-CZ" dirty="0" smtClean="0"/>
          </a:p>
          <a:p>
            <a:r>
              <a:rPr lang="cs-CZ" dirty="0" smtClean="0"/>
              <a:t>Pálí </a:t>
            </a:r>
            <a:r>
              <a:rPr lang="cs-CZ" dirty="0"/>
              <a:t>se do </a:t>
            </a:r>
            <a:r>
              <a:rPr lang="cs-CZ" i="1" dirty="0"/>
              <a:t>pravého </a:t>
            </a:r>
            <a:r>
              <a:rPr lang="cs-CZ" i="1" dirty="0" smtClean="0"/>
              <a:t>stehna hříběte</a:t>
            </a:r>
          </a:p>
          <a:p>
            <a:r>
              <a:rPr lang="cs-CZ" dirty="0" smtClean="0"/>
              <a:t>V </a:t>
            </a:r>
            <a:r>
              <a:rPr lang="cs-CZ" dirty="0"/>
              <a:t>případě </a:t>
            </a:r>
            <a:r>
              <a:rPr lang="cs-CZ" i="1" dirty="0"/>
              <a:t>starokladrubských koní</a:t>
            </a:r>
            <a:r>
              <a:rPr lang="cs-CZ" dirty="0"/>
              <a:t> je možné jej pálit do </a:t>
            </a:r>
            <a:r>
              <a:rPr lang="cs-CZ" i="1" dirty="0"/>
              <a:t>levé </a:t>
            </a:r>
            <a:r>
              <a:rPr lang="cs-CZ" i="1" dirty="0" err="1"/>
              <a:t>žuchvy</a:t>
            </a:r>
            <a:r>
              <a:rPr lang="cs-CZ" dirty="0"/>
              <a:t> (hříbata narozená v NH Kladruby nad Labem jsou označena </a:t>
            </a:r>
            <a:r>
              <a:rPr lang="cs-CZ" dirty="0" smtClean="0"/>
              <a:t>písmenem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234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49080"/>
            <a:ext cx="5934384" cy="953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45222"/>
            <a:ext cx="5659169" cy="1025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5912"/>
            <a:ext cx="8233686" cy="265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7724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456615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67272"/>
            <a:ext cx="9520556" cy="1290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462922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604" y="4511864"/>
            <a:ext cx="9587423" cy="7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93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</a:t>
            </a:r>
          </a:p>
          <a:p>
            <a:pPr lvl="0"/>
            <a:r>
              <a:rPr lang="cs-CZ" dirty="0"/>
              <a:t>S jednotlivými způsoby označování plemenných koní je možné se seznámit </a:t>
            </a:r>
          </a:p>
          <a:p>
            <a:pPr lvl="0"/>
            <a:r>
              <a:rPr lang="cs-CZ" dirty="0"/>
              <a:t>v jednotlivých Řádech PK, jejichž nedílnou součástí je i Řád výžehů. </a:t>
            </a:r>
            <a:r>
              <a:rPr lang="cs-CZ" dirty="0" smtClean="0"/>
              <a:t> </a:t>
            </a:r>
            <a:r>
              <a:rPr lang="cs-CZ" u="sng" dirty="0">
                <a:hlinkClick r:id="rId2"/>
              </a:rPr>
              <a:t>www.uek.cz</a:t>
            </a:r>
            <a:r>
              <a:rPr lang="cs-CZ" dirty="0"/>
              <a:t>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</a:t>
            </a:r>
            <a:r>
              <a:rPr lang="cs-CZ" u="sng" dirty="0" smtClean="0">
                <a:hlinkClick r:id="rId3"/>
              </a:rPr>
              <a:t>www.aschk.cz</a:t>
            </a: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666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OZNAČOVÁNÍ KONÍ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858307" cy="2562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193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65527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Zdroje:</a:t>
            </a:r>
          </a:p>
          <a:p>
            <a:endParaRPr lang="cs-CZ" dirty="0"/>
          </a:p>
          <a:p>
            <a:r>
              <a:rPr lang="cs-CZ" dirty="0"/>
              <a:t>Dušek, Jaromír a kolektiv. Chov koní. Dotisk prvního vydání. Praha: Brázda, 2001. 352 s. ISBN </a:t>
            </a:r>
            <a:r>
              <a:rPr lang="cs-CZ" dirty="0" smtClean="0"/>
              <a:t>80-209-0282-1</a:t>
            </a:r>
          </a:p>
          <a:p>
            <a:endParaRPr lang="cs-CZ" dirty="0"/>
          </a:p>
          <a:p>
            <a:r>
              <a:rPr lang="cs-CZ" dirty="0" smtClean="0"/>
              <a:t>Kolektiv autorů. Jezdectví a dostihový sport. Vydání první. Praha: Státní zemědělské nakladatelství, 1977. 338 s. 07-100-77 04/47</a:t>
            </a:r>
          </a:p>
          <a:p>
            <a:endParaRPr lang="cs-CZ" dirty="0"/>
          </a:p>
          <a:p>
            <a:r>
              <a:rPr lang="cs-CZ" dirty="0" smtClean="0"/>
              <a:t>Sedláček, Pavel, MVDr. Metodika a názvosloví popisu barev koní včetně odznaků. Metodický materiál. Písek: Asociace svazů chovatelů koní České republiky.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8558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952</Words>
  <Application>Microsoft Office PowerPoint</Application>
  <PresentationFormat>Předvádění na obrazovce (4:3)</PresentationFormat>
  <Paragraphs>320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Snímek 1</vt:lpstr>
      <vt:lpstr>POPISOVÁNÍ A OZNAČOVÁNÍ KONÍ</vt:lpstr>
      <vt:lpstr>POPISOVÁNÍ A OZNAČOVÁNÍ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POPISOVÁNÍ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OZNAČOVÁNÍ KONÍ</vt:lpstr>
      <vt:lpstr>Snímek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POPISOVÁNÍ A OZNAČOVÁNÍ KONÍ</dc:title>
  <dc:creator>HSKM</dc:creator>
  <cp:lastModifiedBy>Dum</cp:lastModifiedBy>
  <cp:revision>27</cp:revision>
  <dcterms:created xsi:type="dcterms:W3CDTF">2012-11-10T13:42:05Z</dcterms:created>
  <dcterms:modified xsi:type="dcterms:W3CDTF">2014-06-16T18:46:34Z</dcterms:modified>
</cp:coreProperties>
</file>