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7" r:id="rId2"/>
    <p:sldId id="256" r:id="rId3"/>
    <p:sldId id="257" r:id="rId4"/>
    <p:sldId id="258" r:id="rId5"/>
    <p:sldId id="260" r:id="rId6"/>
    <p:sldId id="264" r:id="rId7"/>
    <p:sldId id="263" r:id="rId8"/>
    <p:sldId id="259" r:id="rId9"/>
    <p:sldId id="266" r:id="rId10"/>
    <p:sldId id="261" r:id="rId11"/>
    <p:sldId id="262" r:id="rId12"/>
    <p:sldId id="265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0"/>
      </p:ext>
    </p:extLst>
  </p:showPr>
  <p:clrMru>
    <a:srgbClr val="FF3300"/>
    <a:srgbClr val="FF99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B7F3F9-4D5D-4C67-8547-E5EA72F2814F}" type="datetimeFigureOut">
              <a:rPr lang="cs-CZ" smtClean="0"/>
              <a:pPr/>
              <a:t>16.6.2014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126695-072D-45E6-B4E5-46E7817BAEA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68485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24464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6F67A2-A2FE-4B0D-A55B-01CDCE160BC2}" type="datetimeFigureOut">
              <a:rPr lang="cs-CZ"/>
              <a:pPr>
                <a:defRPr/>
              </a:pPr>
              <a:t>16.6.2014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16B0F3-208F-41F3-8903-A66FD2BCE21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3965061"/>
      </p:ext>
    </p:extLst>
  </p:cSld>
  <p:clrMapOvr>
    <a:masterClrMapping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0D8DED-D8F1-4F45-8FAF-24516BE5C055}" type="datetimeFigureOut">
              <a:rPr lang="cs-CZ"/>
              <a:pPr>
                <a:defRPr/>
              </a:pPr>
              <a:t>16.6.2014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421C1E2-36FE-43D0-B7AE-208CE219F4A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6639132"/>
      </p:ext>
    </p:extLst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4F2447-E24A-4D58-A98A-704F3CA8798A}" type="datetimeFigureOut">
              <a:rPr lang="cs-CZ"/>
              <a:pPr>
                <a:defRPr/>
              </a:pPr>
              <a:t>16.6.2014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98E22F-17FE-488C-8739-EBB2BDB52FF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59116060"/>
      </p:ext>
    </p:extLst>
  </p:cSld>
  <p:clrMapOvr>
    <a:masterClrMapping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F1966C-D713-4D7B-B072-51CAF5203FDF}" type="datetimeFigureOut">
              <a:rPr lang="cs-CZ"/>
              <a:pPr>
                <a:defRPr/>
              </a:pPr>
              <a:t>16.6.2014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CBEBF2E-60DF-4897-B3DD-EC64898E714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16194810"/>
      </p:ext>
    </p:extLst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E91BE3-8919-4D7E-80AE-69A4113F0F02}" type="datetimeFigureOut">
              <a:rPr lang="cs-CZ"/>
              <a:pPr>
                <a:defRPr/>
              </a:pPr>
              <a:t>16.6.2014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EA35CA2-77B5-4DED-8C8B-1DF19A146DC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2148742"/>
      </p:ext>
    </p:extLst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E44E9F-740D-47BA-9B5A-F9BEB0E98578}" type="datetimeFigureOut">
              <a:rPr lang="cs-CZ"/>
              <a:pPr>
                <a:defRPr/>
              </a:pPr>
              <a:t>16.6.2014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0F70AEA-6BB0-483C-9C3D-DFAE1613085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225576"/>
      </p:ext>
    </p:extLst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2ED259-8278-42E4-A8F8-564EBEF032B1}" type="datetimeFigureOut">
              <a:rPr lang="cs-CZ"/>
              <a:pPr>
                <a:defRPr/>
              </a:pPr>
              <a:t>16.6.2014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843005-7B10-4F57-A98A-39DAB9D275A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5611471"/>
      </p:ext>
    </p:extLst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931F05-FE4F-4CAA-A374-521FD0309A68}" type="datetimeFigureOut">
              <a:rPr lang="cs-CZ"/>
              <a:pPr>
                <a:defRPr/>
              </a:pPr>
              <a:t>16.6.2014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4E4297A-0AFD-4E7A-94D1-2E0E6975510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3628815"/>
      </p:ext>
    </p:extLst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6A778E-A51F-491D-9EDA-4906C8911D57}" type="datetimeFigureOut">
              <a:rPr lang="cs-CZ"/>
              <a:pPr>
                <a:defRPr/>
              </a:pPr>
              <a:t>16.6.2014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79BC8C-3BB6-4195-9F0E-FEDE672896B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8193209"/>
      </p:ext>
    </p:extLst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3CD51B-75C4-4804-BF7C-418BA4E69A33}" type="datetimeFigureOut">
              <a:rPr lang="cs-CZ"/>
              <a:pPr>
                <a:defRPr/>
              </a:pPr>
              <a:t>16.6.2014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F5F98D-20B8-4040-B192-796392D579F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7521592"/>
      </p:ext>
    </p:extLst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E90498-5F4B-4FD8-B7DD-6C981F731A47}" type="datetimeFigureOut">
              <a:rPr lang="cs-CZ"/>
              <a:pPr>
                <a:defRPr/>
              </a:pPr>
              <a:t>16.6.2014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7ACDA2-4DF0-43BC-8A01-D8784F05AEE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4083767"/>
      </p:ext>
    </p:extLst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40000"/>
                <a:lumOff val="60000"/>
              </a:schemeClr>
            </a:gs>
            <a:gs pos="35000">
              <a:schemeClr val="accent6">
                <a:tint val="37000"/>
                <a:satMod val="300000"/>
              </a:schemeClr>
            </a:gs>
            <a:gs pos="100000">
              <a:schemeClr val="accent6">
                <a:tint val="15000"/>
                <a:satMod val="35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F95C556-138C-4A2A-BFE9-8FC04B3BC74D}" type="datetimeFigureOut">
              <a:rPr lang="cs-CZ"/>
              <a:pPr>
                <a:defRPr/>
              </a:pPr>
              <a:t>16.6.2014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</a:defRPr>
            </a:lvl1pPr>
          </a:lstStyle>
          <a:p>
            <a:fld id="{31CA27C0-BEAF-44BF-A657-3BB067F4E68E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ipe dir="d"/>
  </p:transition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571648207"/>
              </p:ext>
            </p:extLst>
          </p:nvPr>
        </p:nvGraphicFramePr>
        <p:xfrm>
          <a:off x="474492" y="1927027"/>
          <a:ext cx="8195016" cy="387068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Taťána Havlíčková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900" smtClean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VY_32_INOVACE OV</a:t>
                      </a:r>
                      <a:endParaRPr lang="cs-CZ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OV.4507.2H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Odborné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Odborný výcvik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41-53-H/02 Jezdec a chovatel koní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Výcvik mladých koní v</a:t>
                      </a:r>
                      <a:r>
                        <a:rPr lang="cs-CZ" sz="10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zápřeži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Prezentace seznamuje žáka s postupnými  fázemi výcviku mladých koní v zápřeži pracovních plemen a s výcvikem koní </a:t>
                      </a:r>
                      <a:r>
                        <a:rPr lang="cs-CZ" sz="1000" kern="1200" dirty="0" smtClean="0">
                          <a:solidFill>
                            <a:schemeClr val="dk1"/>
                          </a:solidFill>
                          <a:latin typeface="+mj-lt"/>
                          <a:ea typeface="+mn-ea"/>
                          <a:cs typeface="+mn-cs"/>
                        </a:rPr>
                        <a:t>k vozatajským soutěžím. 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Prezentace seznamuje  žáky s různými způsoby pohybování plemenných hřebců a je doplněna ilustračními fotografiemi z odborného výcviku žáků při ošetřování plemenných hřebců v Zemském hřebčinci v </a:t>
                      </a:r>
                      <a:r>
                        <a:rPr lang="cs-CZ" sz="1000" baseline="0" dirty="0" err="1" smtClean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Tlumačově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.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Tažní koně, spřežení, postroj, zaučování, mladý kůň</a:t>
                      </a:r>
                      <a:endParaRPr lang="cs-CZ" sz="1000" u="none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23.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9.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314802" y="1484784"/>
            <a:ext cx="64006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ODBORNÝ VÝCVIK - </a:t>
            </a:r>
            <a:r>
              <a:rPr lang="cs-CZ" sz="1600" b="1" dirty="0" err="1" smtClean="0">
                <a:solidFill>
                  <a:schemeClr val="tx1"/>
                </a:solidFill>
                <a:effectLst/>
              </a:rPr>
              <a:t>výcvik</a:t>
            </a:r>
            <a:r>
              <a:rPr lang="cs-CZ" sz="1600" b="1" dirty="0" smtClean="0">
                <a:solidFill>
                  <a:schemeClr val="tx1"/>
                </a:solidFill>
                <a:effectLst/>
              </a:rPr>
              <a:t> mladých koní</a:t>
            </a:r>
            <a:endParaRPr lang="cs-CZ" sz="16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116632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14564894"/>
      </p:ext>
    </p:extLst>
  </p:cSld>
  <p:clrMapOvr>
    <a:masterClrMapping/>
  </p:clrMapOvr>
  <p:transition>
    <p:wipe dir="d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Podnadpis 2"/>
          <p:cNvSpPr>
            <a:spLocks noGrp="1"/>
          </p:cNvSpPr>
          <p:nvPr>
            <p:ph type="subTitle" idx="1"/>
          </p:nvPr>
        </p:nvSpPr>
        <p:spPr>
          <a:xfrm>
            <a:off x="1357313" y="5429250"/>
            <a:ext cx="6400800" cy="1143000"/>
          </a:xfrm>
        </p:spPr>
        <p:txBody>
          <a:bodyPr/>
          <a:lstStyle/>
          <a:p>
            <a:r>
              <a:rPr lang="cs-CZ" sz="2400" smtClean="0">
                <a:solidFill>
                  <a:schemeClr val="tx1"/>
                </a:solidFill>
              </a:rPr>
              <a:t>ZAUČOVÁNÍ MLADÝCH KONÍ V ZÁPŘEŽI</a:t>
            </a:r>
          </a:p>
        </p:txBody>
      </p:sp>
      <p:sp>
        <p:nvSpPr>
          <p:cNvPr id="7" name="Obdélník 6"/>
          <p:cNvSpPr/>
          <p:nvPr/>
        </p:nvSpPr>
        <p:spPr>
          <a:xfrm>
            <a:off x="214282" y="714356"/>
            <a:ext cx="8715436" cy="769441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+mn-lt"/>
                <a:cs typeface="+mn-cs"/>
              </a:rPr>
              <a:t>VÝCVIK  MLADÝCH  KONÍ</a:t>
            </a:r>
          </a:p>
        </p:txBody>
      </p:sp>
      <p:pic>
        <p:nvPicPr>
          <p:cNvPr id="2052" name="Obrázek 8" descr="vvv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14500" y="1571625"/>
            <a:ext cx="5715000" cy="3810000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smtClean="0"/>
              <a:t>Výcvik tažného a kočárového koně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88" y="1285875"/>
            <a:ext cx="8501062" cy="4840288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Courier New" pitchFamily="49" charset="0"/>
              <a:buChar char="o"/>
              <a:defRPr/>
            </a:pPr>
            <a:r>
              <a:rPr lang="cs-CZ" sz="1600" dirty="0" smtClean="0">
                <a:solidFill>
                  <a:srgbClr val="0070C0"/>
                </a:solidFill>
              </a:rPr>
              <a:t>Specializace na těžký tah v páru má v současné době význam především ve vytěžování lesních porostů.</a:t>
            </a:r>
          </a:p>
          <a:p>
            <a:pPr fontAlgn="auto">
              <a:spcAft>
                <a:spcPts val="0"/>
              </a:spcAft>
              <a:buFont typeface="Courier New" pitchFamily="49" charset="0"/>
              <a:buChar char="o"/>
              <a:defRPr/>
            </a:pPr>
            <a:endParaRPr lang="cs-CZ" sz="1600" dirty="0" smtClean="0">
              <a:solidFill>
                <a:schemeClr val="tx1"/>
              </a:solidFill>
            </a:endParaRPr>
          </a:p>
          <a:p>
            <a:pPr fontAlgn="auto">
              <a:spcAft>
                <a:spcPts val="0"/>
              </a:spcAft>
              <a:buFont typeface="Courier New" pitchFamily="49" charset="0"/>
              <a:buChar char="o"/>
              <a:defRPr/>
            </a:pP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</a:rPr>
              <a:t>V případě lehké zápřeže dochází k renesanci  vozatajských soutěží a distančních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16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</a:rPr>
              <a:t>      jízd spřežení.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z="1600" dirty="0" smtClean="0">
              <a:solidFill>
                <a:schemeClr val="tx1"/>
              </a:solidFill>
            </a:endParaRPr>
          </a:p>
          <a:p>
            <a:pPr fontAlgn="auto">
              <a:spcAft>
                <a:spcPts val="0"/>
              </a:spcAft>
              <a:buFont typeface="Courier New" pitchFamily="49" charset="0"/>
              <a:buChar char="o"/>
              <a:defRPr/>
            </a:pPr>
            <a:r>
              <a:rPr lang="cs-CZ" sz="1600" dirty="0" smtClean="0">
                <a:solidFill>
                  <a:srgbClr val="0070C0"/>
                </a:solidFill>
              </a:rPr>
              <a:t>Pro tyto účely je nutné koně vycvičit do podobného stupně spolehlivosti jako je tomu u jezdeckých disciplín.</a:t>
            </a:r>
          </a:p>
          <a:p>
            <a:pPr fontAlgn="auto">
              <a:spcAft>
                <a:spcPts val="0"/>
              </a:spcAft>
              <a:buFont typeface="Courier New" pitchFamily="49" charset="0"/>
              <a:buChar char="o"/>
              <a:defRPr/>
            </a:pPr>
            <a:endParaRPr lang="cs-CZ" sz="1400" dirty="0">
              <a:solidFill>
                <a:schemeClr val="tx1"/>
              </a:solidFill>
            </a:endParaRPr>
          </a:p>
          <a:p>
            <a:pPr fontAlgn="auto">
              <a:spcAft>
                <a:spcPts val="0"/>
              </a:spcAft>
              <a:buFont typeface="Courier New" pitchFamily="49" charset="0"/>
              <a:buChar char="o"/>
              <a:defRPr/>
            </a:pP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</a:rPr>
              <a:t>Cílem je připravit remontu na její běžné pracovní použití nebo k absolvování výkonnostních zkoušek.</a:t>
            </a:r>
          </a:p>
          <a:p>
            <a:pPr fontAlgn="auto">
              <a:spcAft>
                <a:spcPts val="0"/>
              </a:spcAft>
              <a:buFont typeface="Courier New" pitchFamily="49" charset="0"/>
              <a:buChar char="o"/>
              <a:defRPr/>
            </a:pPr>
            <a:endParaRPr lang="cs-CZ" sz="1400" dirty="0">
              <a:solidFill>
                <a:schemeClr val="tx1"/>
              </a:solidFill>
            </a:endParaRPr>
          </a:p>
          <a:p>
            <a:pPr fontAlgn="auto">
              <a:spcAft>
                <a:spcPts val="0"/>
              </a:spcAft>
              <a:buFont typeface="Courier New" pitchFamily="49" charset="0"/>
              <a:buChar char="o"/>
              <a:defRPr/>
            </a:pPr>
            <a:r>
              <a:rPr lang="cs-CZ" sz="1400" dirty="0" smtClean="0">
                <a:solidFill>
                  <a:srgbClr val="0070C0"/>
                </a:solidFill>
              </a:rPr>
              <a:t>Základní výcvik v tahu může probíhat buď samostatně nebo souběžně s výcvikem jezdeckým</a:t>
            </a:r>
            <a:r>
              <a:rPr lang="cs-CZ" sz="1400" dirty="0" smtClean="0">
                <a:solidFill>
                  <a:schemeClr val="tx1"/>
                </a:solidFill>
              </a:rPr>
              <a:t>.</a:t>
            </a:r>
          </a:p>
          <a:p>
            <a:pPr fontAlgn="auto">
              <a:spcAft>
                <a:spcPts val="0"/>
              </a:spcAft>
              <a:buFont typeface="Courier New" pitchFamily="49" charset="0"/>
              <a:buChar char="o"/>
              <a:defRPr/>
            </a:pPr>
            <a:endParaRPr lang="cs-CZ" sz="1400" dirty="0">
              <a:solidFill>
                <a:schemeClr val="tx1"/>
              </a:solidFill>
            </a:endParaRPr>
          </a:p>
          <a:p>
            <a:pPr fontAlgn="auto">
              <a:spcAft>
                <a:spcPts val="0"/>
              </a:spcAft>
              <a:buFont typeface="Courier New" pitchFamily="49" charset="0"/>
              <a:buChar char="o"/>
              <a:defRPr/>
            </a:pP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</a:rPr>
              <a:t>Výhodou souběžného  výcviku tažného a jezdeckého koně je různorodost lekcí a to, že nutí remontu k intenzivnější manipulaci s přirozenou rovnováhou.</a:t>
            </a:r>
          </a:p>
          <a:p>
            <a:pPr fontAlgn="auto">
              <a:spcAft>
                <a:spcPts val="0"/>
              </a:spcAft>
              <a:buFont typeface="Courier New" pitchFamily="49" charset="0"/>
              <a:buChar char="o"/>
              <a:defRPr/>
            </a:pPr>
            <a:endParaRPr lang="cs-CZ" sz="1400" dirty="0">
              <a:solidFill>
                <a:schemeClr val="tx1"/>
              </a:solidFill>
            </a:endParaRPr>
          </a:p>
          <a:p>
            <a:pPr fontAlgn="auto">
              <a:spcAft>
                <a:spcPts val="0"/>
              </a:spcAft>
              <a:buFont typeface="Courier New" pitchFamily="49" charset="0"/>
              <a:buChar char="o"/>
              <a:defRPr/>
            </a:pPr>
            <a:r>
              <a:rPr lang="cs-CZ" sz="1400" dirty="0" smtClean="0">
                <a:solidFill>
                  <a:srgbClr val="0070C0"/>
                </a:solidFill>
              </a:rPr>
              <a:t>Mladý kůň se takto častěji uvolňuje různým způsobem.</a:t>
            </a:r>
          </a:p>
          <a:p>
            <a:pPr fontAlgn="auto">
              <a:spcAft>
                <a:spcPts val="0"/>
              </a:spcAft>
              <a:buFont typeface="Courier New" pitchFamily="49" charset="0"/>
              <a:buChar char="o"/>
              <a:defRPr/>
            </a:pPr>
            <a:endParaRPr lang="cs-CZ" sz="1400" dirty="0" smtClean="0">
              <a:solidFill>
                <a:schemeClr val="tx1"/>
              </a:solidFill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z="14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smtClean="0"/>
              <a:t>3 fáze výcviku tažného koně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Courier New" pitchFamily="49" charset="0"/>
              <a:buChar char="o"/>
              <a:defRPr/>
            </a:pPr>
            <a:r>
              <a:rPr lang="cs-CZ" dirty="0" err="1" smtClean="0">
                <a:solidFill>
                  <a:srgbClr val="FF3300"/>
                </a:solidFill>
              </a:rPr>
              <a:t>Otahování</a:t>
            </a:r>
            <a:endParaRPr lang="cs-CZ" dirty="0" smtClean="0">
              <a:solidFill>
                <a:srgbClr val="FF3300"/>
              </a:solidFill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 smtClean="0">
              <a:solidFill>
                <a:srgbClr val="FF0000"/>
              </a:solidFill>
            </a:endParaRPr>
          </a:p>
          <a:p>
            <a:pPr fontAlgn="auto">
              <a:spcAft>
                <a:spcPts val="0"/>
              </a:spcAft>
              <a:buFont typeface="Courier New" pitchFamily="49" charset="0"/>
              <a:buChar char="o"/>
              <a:defRPr/>
            </a:pPr>
            <a:r>
              <a:rPr lang="cs-CZ" dirty="0" smtClean="0">
                <a:solidFill>
                  <a:srgbClr val="FF3300"/>
                </a:solidFill>
              </a:rPr>
              <a:t>Připřahání </a:t>
            </a:r>
            <a:r>
              <a:rPr lang="cs-CZ" dirty="0" smtClean="0">
                <a:solidFill>
                  <a:srgbClr val="FF3300"/>
                </a:solidFill>
              </a:rPr>
              <a:t>a návyk tahu na pohyblivých vahách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 smtClean="0">
              <a:solidFill>
                <a:srgbClr val="FF3300"/>
              </a:solidFill>
            </a:endParaRPr>
          </a:p>
          <a:p>
            <a:pPr fontAlgn="auto">
              <a:spcAft>
                <a:spcPts val="0"/>
              </a:spcAft>
              <a:buFont typeface="Courier New" pitchFamily="49" charset="0"/>
              <a:buChar char="o"/>
              <a:defRPr/>
            </a:pPr>
            <a:r>
              <a:rPr lang="cs-CZ" dirty="0" err="1" smtClean="0">
                <a:solidFill>
                  <a:srgbClr val="FF3300"/>
                </a:solidFill>
              </a:rPr>
              <a:t>Sepřahání</a:t>
            </a:r>
            <a:r>
              <a:rPr lang="cs-CZ" dirty="0" smtClean="0">
                <a:solidFill>
                  <a:srgbClr val="FF3300"/>
                </a:solidFill>
              </a:rPr>
              <a:t> a stupňování spolehlivosti 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>
                <a:solidFill>
                  <a:srgbClr val="FF3300"/>
                </a:solidFill>
              </a:rPr>
              <a:t>   v tahu</a:t>
            </a:r>
            <a:endParaRPr lang="cs-CZ" dirty="0">
              <a:solidFill>
                <a:srgbClr val="FF3300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357188" y="0"/>
            <a:ext cx="8229600" cy="1143000"/>
          </a:xfrm>
        </p:spPr>
        <p:txBody>
          <a:bodyPr/>
          <a:lstStyle/>
          <a:p>
            <a:r>
              <a:rPr lang="cs-CZ" sz="3200" smtClean="0"/>
              <a:t>Otahování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28625" y="857250"/>
            <a:ext cx="8229600" cy="2614613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Courier New" pitchFamily="49" charset="0"/>
              <a:buChar char="o"/>
              <a:defRPr/>
            </a:pPr>
            <a:r>
              <a:rPr lang="cs-CZ" sz="1600" dirty="0">
                <a:solidFill>
                  <a:srgbClr val="0070C0"/>
                </a:solidFill>
              </a:rPr>
              <a:t>Náplní této fáze je uvolnit a uklidnit remontu lonžováním bez postroje</a:t>
            </a:r>
            <a:r>
              <a:rPr lang="cs-CZ" sz="1600" dirty="0">
                <a:solidFill>
                  <a:schemeClr val="tx1"/>
                </a:solidFill>
              </a:rPr>
              <a:t>.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Courier New" pitchFamily="49" charset="0"/>
              <a:buChar char="o"/>
              <a:defRPr/>
            </a:pPr>
            <a:r>
              <a:rPr lang="cs-CZ" sz="1600" dirty="0">
                <a:solidFill>
                  <a:srgbClr val="FF3300"/>
                </a:solidFill>
              </a:rPr>
              <a:t>Postupně mladého koně navykáme nosit postroj ve stáji i za pohybu.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Courier New" pitchFamily="49" charset="0"/>
              <a:buChar char="o"/>
              <a:defRPr/>
            </a:pPr>
            <a:r>
              <a:rPr lang="cs-CZ" sz="1600" dirty="0">
                <a:solidFill>
                  <a:srgbClr val="0070C0"/>
                </a:solidFill>
              </a:rPr>
              <a:t>Zvykáme ho na tlak chomoutu při tahu.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Courier New" pitchFamily="49" charset="0"/>
              <a:buChar char="o"/>
              <a:defRPr/>
            </a:pPr>
            <a:r>
              <a:rPr lang="cs-CZ" sz="1600" dirty="0">
                <a:solidFill>
                  <a:srgbClr val="FF3300"/>
                </a:solidFill>
              </a:rPr>
              <a:t>Tlak a dotyk postroje na bok koně simuluje pomocník dlouhou lonží prodlouženými </a:t>
            </a:r>
            <a:r>
              <a:rPr lang="cs-CZ" sz="1600" dirty="0" err="1">
                <a:solidFill>
                  <a:srgbClr val="FF3300"/>
                </a:solidFill>
              </a:rPr>
              <a:t>postraňkami</a:t>
            </a:r>
            <a:r>
              <a:rPr lang="cs-CZ" sz="1600" dirty="0">
                <a:solidFill>
                  <a:srgbClr val="FF3300"/>
                </a:solidFill>
              </a:rPr>
              <a:t>.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Courier New" pitchFamily="49" charset="0"/>
              <a:buChar char="o"/>
              <a:defRPr/>
            </a:pPr>
            <a:r>
              <a:rPr lang="cs-CZ" sz="1600" dirty="0">
                <a:solidFill>
                  <a:srgbClr val="0070C0"/>
                </a:solidFill>
              </a:rPr>
              <a:t>Vodíme remontu u huby a i na lonžích zezadu.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Courier New" pitchFamily="49" charset="0"/>
              <a:buChar char="o"/>
              <a:defRPr/>
            </a:pPr>
            <a:r>
              <a:rPr lang="cs-CZ" sz="1600" dirty="0">
                <a:solidFill>
                  <a:srgbClr val="FF3300"/>
                </a:solidFill>
              </a:rPr>
              <a:t>Pomocník přikládá </a:t>
            </a:r>
            <a:r>
              <a:rPr lang="cs-CZ" sz="1600" dirty="0" err="1">
                <a:solidFill>
                  <a:srgbClr val="FF3300"/>
                </a:solidFill>
              </a:rPr>
              <a:t>lonž</a:t>
            </a:r>
            <a:r>
              <a:rPr lang="cs-CZ" sz="1600" dirty="0">
                <a:solidFill>
                  <a:srgbClr val="FF3300"/>
                </a:solidFill>
              </a:rPr>
              <a:t> na zadní nohy, navyká koně na dotyk pobočnic postroje</a:t>
            </a:r>
            <a:r>
              <a:rPr lang="cs-CZ" sz="1600" dirty="0">
                <a:solidFill>
                  <a:schemeClr val="tx1"/>
                </a:solidFill>
              </a:rPr>
              <a:t>.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Courier New" pitchFamily="49" charset="0"/>
              <a:buChar char="o"/>
              <a:defRPr/>
            </a:pPr>
            <a:r>
              <a:rPr lang="cs-CZ" sz="1600" dirty="0">
                <a:solidFill>
                  <a:srgbClr val="0070C0"/>
                </a:solidFill>
              </a:rPr>
              <a:t>Pokud mladý kůň již ochotně překonává i zpětný tah, zapřahá se do vlečné klády.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Courier New" pitchFamily="49" charset="0"/>
              <a:buChar char="o"/>
              <a:defRPr/>
            </a:pPr>
            <a:r>
              <a:rPr lang="cs-CZ" sz="1600" dirty="0">
                <a:solidFill>
                  <a:srgbClr val="FF3300"/>
                </a:solidFill>
              </a:rPr>
              <a:t>Pokud ji tahá v několika lekcích klidně, je možné tuto fázi ukončit.</a:t>
            </a:r>
          </a:p>
        </p:txBody>
      </p:sp>
      <p:pic>
        <p:nvPicPr>
          <p:cNvPr id="5124" name="Obrázek 5" descr="zzv6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1500" y="3643313"/>
            <a:ext cx="3810000" cy="2638425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Obrázek 6" descr="zzv7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643313"/>
            <a:ext cx="3810000" cy="2643187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126" name="TextovéPole 7"/>
          <p:cNvSpPr txBox="1">
            <a:spLocks noChangeArrowheads="1"/>
          </p:cNvSpPr>
          <p:nvPr/>
        </p:nvSpPr>
        <p:spPr bwMode="auto">
          <a:xfrm>
            <a:off x="500063" y="6357938"/>
            <a:ext cx="7500937" cy="21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cs-CZ" sz="800"/>
              <a:t>Ilustrační foto Taťána Havlíčková -  odborný výcvik  v ZH Tlumačov – žákyně oboru  Jezdec a chovatel koní při výcviku mladých chladnokrevných hřebců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/>
              <a:t>Připřahání a návyk v tahu </a:t>
            </a:r>
            <a:r>
              <a:rPr lang="cs-CZ" sz="3600" dirty="0" smtClean="0"/>
              <a:t>na</a:t>
            </a:r>
            <a:r>
              <a:rPr lang="cs-CZ" sz="3200" dirty="0" smtClean="0"/>
              <a:t> pohyblivých vahách</a:t>
            </a:r>
            <a:r>
              <a:rPr lang="cs-CZ" sz="3600" dirty="0" smtClean="0">
                <a:solidFill>
                  <a:srgbClr val="FF3300"/>
                </a:solidFill>
              </a:rPr>
              <a:t/>
            </a:r>
            <a:br>
              <a:rPr lang="cs-CZ" sz="3600" dirty="0" smtClean="0">
                <a:solidFill>
                  <a:srgbClr val="FF3300"/>
                </a:solidFill>
              </a:rPr>
            </a:b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188" y="1285875"/>
            <a:ext cx="3471862" cy="514350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Courier New" pitchFamily="49" charset="0"/>
              <a:buChar char="o"/>
              <a:defRPr/>
            </a:pPr>
            <a:r>
              <a:rPr lang="cs-CZ" sz="1400" dirty="0" smtClean="0">
                <a:solidFill>
                  <a:srgbClr val="0070C0"/>
                </a:solidFill>
              </a:rPr>
              <a:t>Na konci závěrečných </a:t>
            </a:r>
            <a:r>
              <a:rPr lang="cs-CZ" sz="1400" dirty="0" err="1" smtClean="0">
                <a:solidFill>
                  <a:srgbClr val="0070C0"/>
                </a:solidFill>
              </a:rPr>
              <a:t>otahovacích</a:t>
            </a:r>
            <a:r>
              <a:rPr lang="cs-CZ" sz="1400" dirty="0" smtClean="0">
                <a:solidFill>
                  <a:srgbClr val="0070C0"/>
                </a:solidFill>
              </a:rPr>
              <a:t> lekcích seznamujeme remontu s vozem.</a:t>
            </a:r>
          </a:p>
          <a:p>
            <a:pPr fontAlgn="auto">
              <a:spcAft>
                <a:spcPts val="0"/>
              </a:spcAft>
              <a:buFont typeface="Courier New" pitchFamily="49" charset="0"/>
              <a:buChar char="o"/>
              <a:defRPr/>
            </a:pPr>
            <a:r>
              <a:rPr lang="cs-CZ" sz="1400" dirty="0" smtClean="0">
                <a:solidFill>
                  <a:srgbClr val="FF3300"/>
                </a:solidFill>
              </a:rPr>
              <a:t>Pokud se nevzpírá připoutání náojním řetězem k oji vozu, připřaháme mladého koně ke staršímu, klidnému a zkušenému koni – učiteli.</a:t>
            </a:r>
          </a:p>
          <a:p>
            <a:pPr fontAlgn="auto">
              <a:spcAft>
                <a:spcPts val="0"/>
              </a:spcAft>
              <a:buFont typeface="Courier New" pitchFamily="49" charset="0"/>
              <a:buChar char="o"/>
              <a:defRPr/>
            </a:pPr>
            <a:r>
              <a:rPr lang="cs-CZ" sz="1400" dirty="0" smtClean="0">
                <a:solidFill>
                  <a:srgbClr val="0070C0"/>
                </a:solidFill>
              </a:rPr>
              <a:t>V prvních lekcích jistí pomocník remontu vedením na ruce, později naskakuje na vůz a drží </a:t>
            </a:r>
            <a:r>
              <a:rPr lang="cs-CZ" sz="1400" dirty="0" err="1" smtClean="0">
                <a:solidFill>
                  <a:srgbClr val="0070C0"/>
                </a:solidFill>
              </a:rPr>
              <a:t>lonž</a:t>
            </a:r>
            <a:r>
              <a:rPr lang="cs-CZ" sz="1400" dirty="0" smtClean="0">
                <a:solidFill>
                  <a:srgbClr val="0070C0"/>
                </a:solidFill>
              </a:rPr>
              <a:t> zapnutou do udidla zároveň s opratí kočího.</a:t>
            </a:r>
          </a:p>
          <a:p>
            <a:pPr fontAlgn="auto">
              <a:spcAft>
                <a:spcPts val="0"/>
              </a:spcAft>
              <a:buFont typeface="Courier New" pitchFamily="49" charset="0"/>
              <a:buChar char="o"/>
              <a:defRPr/>
            </a:pPr>
            <a:r>
              <a:rPr lang="cs-CZ" sz="1400" dirty="0" smtClean="0">
                <a:solidFill>
                  <a:srgbClr val="FF3300"/>
                </a:solidFill>
              </a:rPr>
              <a:t>Zpočátku jezdíme s remontou přehlednými prostorami v kroku a klusem na rovných </a:t>
            </a:r>
            <a:r>
              <a:rPr lang="cs-CZ" sz="1400" dirty="0" smtClean="0">
                <a:solidFill>
                  <a:srgbClr val="FF3300"/>
                </a:solidFill>
              </a:rPr>
              <a:t>liniích</a:t>
            </a:r>
            <a:r>
              <a:rPr lang="cs-CZ" sz="1400" dirty="0" smtClean="0">
                <a:solidFill>
                  <a:srgbClr val="FF3300"/>
                </a:solidFill>
              </a:rPr>
              <a:t>, později remontu učíme obratům, otáčení a couvání.</a:t>
            </a:r>
          </a:p>
          <a:p>
            <a:pPr fontAlgn="auto">
              <a:spcAft>
                <a:spcPts val="0"/>
              </a:spcAft>
              <a:buFont typeface="Courier New" pitchFamily="49" charset="0"/>
              <a:buChar char="o"/>
              <a:defRPr/>
            </a:pPr>
            <a:r>
              <a:rPr lang="cs-CZ" sz="1400" dirty="0" smtClean="0">
                <a:solidFill>
                  <a:srgbClr val="FF3300"/>
                </a:solidFill>
              </a:rPr>
              <a:t>Spřežení musí klidně zabírat do tahu a utáhnout náklad, který se rovná minimálně polovině jeho váhy.</a:t>
            </a:r>
          </a:p>
          <a:p>
            <a:pPr fontAlgn="auto">
              <a:spcAft>
                <a:spcPts val="0"/>
              </a:spcAft>
              <a:buFont typeface="Courier New" pitchFamily="49" charset="0"/>
              <a:buChar char="o"/>
              <a:defRPr/>
            </a:pPr>
            <a:r>
              <a:rPr lang="cs-CZ" sz="1400" dirty="0" smtClean="0">
                <a:solidFill>
                  <a:srgbClr val="FF3300"/>
                </a:solidFill>
              </a:rPr>
              <a:t>Pokud je remonta klidná a ochotná v páru se starším koněm, je připravena začít fázi </a:t>
            </a:r>
            <a:r>
              <a:rPr lang="cs-CZ" sz="1400" dirty="0" err="1" smtClean="0">
                <a:solidFill>
                  <a:srgbClr val="FF3300"/>
                </a:solidFill>
              </a:rPr>
              <a:t>sepřahání</a:t>
            </a:r>
            <a:r>
              <a:rPr lang="cs-CZ" sz="1400" dirty="0" smtClean="0">
                <a:solidFill>
                  <a:srgbClr val="FF3300"/>
                </a:solidFill>
              </a:rPr>
              <a:t>.</a:t>
            </a:r>
            <a:endParaRPr lang="cs-CZ" sz="1400" dirty="0" smtClean="0">
              <a:solidFill>
                <a:srgbClr val="0070C0"/>
              </a:solidFill>
            </a:endParaRPr>
          </a:p>
          <a:p>
            <a:pPr fontAlgn="auto">
              <a:spcAft>
                <a:spcPts val="0"/>
              </a:spcAft>
              <a:defRPr/>
            </a:pPr>
            <a:endParaRPr lang="cs-CZ" sz="1400" dirty="0"/>
          </a:p>
          <a:p>
            <a:pPr fontAlgn="auto">
              <a:spcAft>
                <a:spcPts val="0"/>
              </a:spcAft>
              <a:defRPr/>
            </a:pPr>
            <a:endParaRPr lang="cs-CZ" sz="1400" dirty="0"/>
          </a:p>
        </p:txBody>
      </p:sp>
      <p:pic>
        <p:nvPicPr>
          <p:cNvPr id="6148" name="Obrázek 9" descr="remonta3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43375" y="1357313"/>
            <a:ext cx="3143250" cy="2357437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149" name="Obdélník 10"/>
          <p:cNvSpPr>
            <a:spLocks noChangeArrowheads="1"/>
          </p:cNvSpPr>
          <p:nvPr/>
        </p:nvSpPr>
        <p:spPr bwMode="auto">
          <a:xfrm>
            <a:off x="3929063" y="6072188"/>
            <a:ext cx="5072062" cy="338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cs-CZ" sz="800"/>
              <a:t>Ilustrační foto Taťána Havlíčková  - odborný výcvik v ZH Tlumačov – žákyně  oboru Jezdec a chovatel koní při zapřahání mladého koně se starším koněm – učitelem.</a:t>
            </a:r>
          </a:p>
        </p:txBody>
      </p:sp>
      <p:pic>
        <p:nvPicPr>
          <p:cNvPr id="6150" name="Obrázek 11" descr="remonta2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15125" y="3786188"/>
            <a:ext cx="2071688" cy="218440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Obrázek 12" descr="remonta.jp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43375" y="4000500"/>
            <a:ext cx="2500313" cy="1857375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smtClean="0"/>
              <a:t>Sepřahání a stupňování spolehlivosti v tahu</a:t>
            </a:r>
          </a:p>
        </p:txBody>
      </p:sp>
      <p:sp>
        <p:nvSpPr>
          <p:cNvPr id="7" name="Obdélník 6"/>
          <p:cNvSpPr/>
          <p:nvPr/>
        </p:nvSpPr>
        <p:spPr>
          <a:xfrm>
            <a:off x="571500" y="1214438"/>
            <a:ext cx="8001000" cy="220345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Courier New" pitchFamily="49" charset="0"/>
              <a:buChar char="o"/>
              <a:defRPr/>
            </a:pPr>
            <a:r>
              <a:rPr lang="cs-CZ" sz="1400" dirty="0" err="1">
                <a:solidFill>
                  <a:srgbClr val="0070C0"/>
                </a:solidFill>
              </a:rPr>
              <a:t>Sepřahání</a:t>
            </a:r>
            <a:r>
              <a:rPr lang="cs-CZ" sz="1400" dirty="0">
                <a:solidFill>
                  <a:srgbClr val="0070C0"/>
                </a:solidFill>
              </a:rPr>
              <a:t> je sestavování spřežení mladých koní podobného stupně výcviku.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Courier New" pitchFamily="49" charset="0"/>
              <a:buChar char="o"/>
              <a:defRPr/>
            </a:pPr>
            <a:r>
              <a:rPr lang="cs-CZ" sz="1400" dirty="0" err="1">
                <a:solidFill>
                  <a:srgbClr val="FF3300"/>
                </a:solidFill>
              </a:rPr>
              <a:t>Sepřaháme</a:t>
            </a:r>
            <a:r>
              <a:rPr lang="cs-CZ" sz="1400" dirty="0">
                <a:solidFill>
                  <a:srgbClr val="FF3300"/>
                </a:solidFill>
              </a:rPr>
              <a:t> koně nejlépe stejného rámce a stejného plemena, s podobnou mechanikou pohybu a akcí, nejlépe stejného temperamentu a přihlížíme k estetickému faktoru – nutnost sladit barvy a odznaky koní.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Courier New" pitchFamily="49" charset="0"/>
              <a:buChar char="o"/>
              <a:defRPr/>
            </a:pPr>
            <a:r>
              <a:rPr lang="cs-CZ" sz="1400" dirty="0">
                <a:solidFill>
                  <a:srgbClr val="0070C0"/>
                </a:solidFill>
              </a:rPr>
              <a:t>U nově sestaveného spřežení procvičujeme souhru v zápřeži v obratech, otáčení, couvání a zabírání do tahu. Dlouhé </a:t>
            </a:r>
            <a:r>
              <a:rPr lang="cs-CZ" sz="1400" dirty="0" err="1">
                <a:solidFill>
                  <a:srgbClr val="0070C0"/>
                </a:solidFill>
              </a:rPr>
              <a:t>klusové</a:t>
            </a:r>
            <a:r>
              <a:rPr lang="cs-CZ" sz="1400" dirty="0">
                <a:solidFill>
                  <a:srgbClr val="0070C0"/>
                </a:solidFill>
              </a:rPr>
              <a:t> úseky střídáme odpočinkem v kroku.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Courier New" pitchFamily="49" charset="0"/>
              <a:buChar char="o"/>
              <a:defRPr/>
            </a:pPr>
            <a:r>
              <a:rPr lang="cs-CZ" sz="1400" dirty="0">
                <a:solidFill>
                  <a:srgbClr val="FF3300"/>
                </a:solidFill>
              </a:rPr>
              <a:t>U spřežení tažných koní je stupňována výkonnost v tahu zvyšováním nákladu a opakovaným zastavováním a zabíráním do tahu.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Courier New" pitchFamily="49" charset="0"/>
              <a:buChar char="o"/>
              <a:defRPr/>
            </a:pPr>
            <a:r>
              <a:rPr lang="cs-CZ" sz="1400" dirty="0">
                <a:solidFill>
                  <a:srgbClr val="0070C0"/>
                </a:solidFill>
              </a:rPr>
              <a:t>Požadavkem výkonnostní zkoušky je utáhnout náklad odpovídající váze spřežení.</a:t>
            </a:r>
            <a:endParaRPr lang="cs-CZ" sz="1400" dirty="0"/>
          </a:p>
        </p:txBody>
      </p:sp>
      <p:pic>
        <p:nvPicPr>
          <p:cNvPr id="7172" name="Obrázek 7" descr="sep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2938" y="3571875"/>
            <a:ext cx="3810000" cy="285750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Obrázek 8" descr="seprahani7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4875" y="3571875"/>
            <a:ext cx="3810000" cy="285750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174" name="Obdélník 9"/>
          <p:cNvSpPr>
            <a:spLocks noChangeArrowheads="1"/>
          </p:cNvSpPr>
          <p:nvPr/>
        </p:nvSpPr>
        <p:spPr bwMode="auto">
          <a:xfrm>
            <a:off x="571500" y="6429375"/>
            <a:ext cx="8072438" cy="21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cs-CZ" sz="800"/>
              <a:t>Ilustrační foto Taťána Havlíčková  - odborný výcvik v ZH Tlumačov – žákyně  oboru Jezdec a chovatel koní při sepřahání mladých koní do páru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428625" y="357188"/>
            <a:ext cx="8229600" cy="1143000"/>
          </a:xfrm>
        </p:spPr>
        <p:txBody>
          <a:bodyPr/>
          <a:lstStyle/>
          <a:p>
            <a:r>
              <a:rPr lang="cs-CZ" sz="2400" smtClean="0"/>
              <a:t>Návyk v tahu na pohyblivých vahách</a:t>
            </a:r>
            <a:r>
              <a:rPr lang="cs-CZ" sz="2400" smtClean="0">
                <a:solidFill>
                  <a:srgbClr val="FF3300"/>
                </a:solidFill>
              </a:rPr>
              <a:t/>
            </a:r>
            <a:br>
              <a:rPr lang="cs-CZ" sz="2400" smtClean="0">
                <a:solidFill>
                  <a:srgbClr val="FF3300"/>
                </a:solidFill>
              </a:rPr>
            </a:br>
            <a:r>
              <a:rPr lang="cs-CZ" sz="2400" smtClean="0">
                <a:solidFill>
                  <a:srgbClr val="FF3300"/>
                </a:solidFill>
              </a:rPr>
              <a:t>Výcvik v kládě</a:t>
            </a:r>
          </a:p>
        </p:txBody>
      </p:sp>
      <p:pic>
        <p:nvPicPr>
          <p:cNvPr id="4" name="Zástupný symbol pro obsah 3" descr="otahovani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714480" y="1428736"/>
            <a:ext cx="5715000" cy="4200525"/>
          </a:xfrm>
          <a:ln>
            <a:gradFill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0"/>
            </a:gradFill>
          </a:ln>
        </p:spPr>
      </p:pic>
      <p:sp>
        <p:nvSpPr>
          <p:cNvPr id="8196" name="TextovéPole 4"/>
          <p:cNvSpPr txBox="1">
            <a:spLocks noChangeArrowheads="1"/>
          </p:cNvSpPr>
          <p:nvPr/>
        </p:nvSpPr>
        <p:spPr bwMode="auto">
          <a:xfrm>
            <a:off x="1785938" y="5715000"/>
            <a:ext cx="6286500" cy="21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cs-CZ" sz="800"/>
              <a:t>Ilustrační foto Taťána Havlíčková - ZH Tlumačov - příprava chladnokrevných hřebců ke Zkouškám základního výcviku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smtClean="0"/>
              <a:t>Návyk v tahu v samotě</a:t>
            </a:r>
          </a:p>
        </p:txBody>
      </p:sp>
      <p:pic>
        <p:nvPicPr>
          <p:cNvPr id="9219" name="Obrázek 4" descr="zzv8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85875" y="1500188"/>
            <a:ext cx="6596063" cy="4525962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220" name="Obdélník 5"/>
          <p:cNvSpPr>
            <a:spLocks noChangeArrowheads="1"/>
          </p:cNvSpPr>
          <p:nvPr/>
        </p:nvSpPr>
        <p:spPr bwMode="auto">
          <a:xfrm>
            <a:off x="2857500" y="1000125"/>
            <a:ext cx="34290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cs-CZ">
                <a:solidFill>
                  <a:srgbClr val="0070C0"/>
                </a:solidFill>
              </a:rPr>
              <a:t> Procvičování  koně v obratech</a:t>
            </a:r>
            <a:endParaRPr lang="cs-CZ"/>
          </a:p>
        </p:txBody>
      </p:sp>
      <p:sp>
        <p:nvSpPr>
          <p:cNvPr id="9221" name="TextovéPole 6"/>
          <p:cNvSpPr txBox="1">
            <a:spLocks noChangeArrowheads="1"/>
          </p:cNvSpPr>
          <p:nvPr/>
        </p:nvSpPr>
        <p:spPr bwMode="auto">
          <a:xfrm>
            <a:off x="1571625" y="6143625"/>
            <a:ext cx="6286500" cy="21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cs-CZ" sz="800"/>
              <a:t>Ilustrační foto Taťána Havlíčková - ZH Tlumačov - příprava chladnokrevných hřebců ke Zkouškám základního výcviku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87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700" dirty="0" smtClean="0"/>
              <a:t>Základní zkoušky výkonnosti chladnokrevných hřebců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1600" dirty="0" smtClean="0">
                <a:solidFill>
                  <a:srgbClr val="0070C0"/>
                </a:solidFill>
              </a:rPr>
              <a:t>Nástup před distanční jízdou</a:t>
            </a:r>
            <a:endParaRPr lang="cs-CZ" sz="1600" dirty="0">
              <a:solidFill>
                <a:srgbClr val="0070C0"/>
              </a:solidFill>
            </a:endParaRPr>
          </a:p>
        </p:txBody>
      </p:sp>
      <p:pic>
        <p:nvPicPr>
          <p:cNvPr id="10243" name="Obrázek 4" descr="zzv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28688" y="1143000"/>
            <a:ext cx="7620000" cy="5095875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244" name="TextovéPole 5"/>
          <p:cNvSpPr txBox="1">
            <a:spLocks noChangeArrowheads="1"/>
          </p:cNvSpPr>
          <p:nvPr/>
        </p:nvSpPr>
        <p:spPr bwMode="auto">
          <a:xfrm>
            <a:off x="857250" y="6286500"/>
            <a:ext cx="5143500" cy="230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cs-CZ" sz="900"/>
              <a:t>Ilustrační foto Taťána Havlíčková, ZH Tlumačov ZZV chladnokrevných hřebců. 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40000"/>
                <a:lumOff val="60000"/>
              </a:schemeClr>
            </a:gs>
            <a:gs pos="35000">
              <a:schemeClr val="accent6">
                <a:tint val="37000"/>
                <a:satMod val="300000"/>
              </a:schemeClr>
            </a:gs>
            <a:gs pos="100000">
              <a:schemeClr val="accent6">
                <a:tint val="15000"/>
                <a:satMod val="35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smtClean="0"/>
              <a:t>Speciální výcvik tažného a kočárového koně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28596" y="1142984"/>
            <a:ext cx="8229600" cy="5429288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Courier New" pitchFamily="49" charset="0"/>
              <a:buChar char="o"/>
              <a:defRPr/>
            </a:pPr>
            <a:r>
              <a:rPr lang="cs-CZ" sz="1400" dirty="0" smtClean="0">
                <a:solidFill>
                  <a:srgbClr val="FF3300"/>
                </a:solidFill>
              </a:rPr>
              <a:t>Při současných nárocích na používání pracovní tažné síly poklesl význam speciálního výcviku koní v tahu.</a:t>
            </a:r>
          </a:p>
          <a:p>
            <a:pPr fontAlgn="auto">
              <a:spcAft>
                <a:spcPts val="0"/>
              </a:spcAft>
              <a:buFont typeface="Courier New" pitchFamily="49" charset="0"/>
              <a:buChar char="o"/>
              <a:defRPr/>
            </a:pPr>
            <a:r>
              <a:rPr lang="cs-CZ" sz="1400" dirty="0" smtClean="0">
                <a:solidFill>
                  <a:srgbClr val="FF3300"/>
                </a:solidFill>
              </a:rPr>
              <a:t>Pro běžné pracovní použití je postačujícím stupněm základní výcvik.</a:t>
            </a:r>
          </a:p>
          <a:p>
            <a:pPr fontAlgn="auto">
              <a:spcAft>
                <a:spcPts val="0"/>
              </a:spcAft>
              <a:buFont typeface="Courier New" pitchFamily="49" charset="0"/>
              <a:buChar char="o"/>
              <a:defRPr/>
            </a:pPr>
            <a:r>
              <a:rPr lang="cs-CZ" sz="1400" dirty="0" smtClean="0">
                <a:solidFill>
                  <a:srgbClr val="FF3300"/>
                </a:solidFill>
              </a:rPr>
              <a:t>Pouze práce v lesním hospodářství vyžaduje doplnit základní výcvik výcvikem ve vlečení a manipulaci  s břemenem, tahem v samotě, případně zvýšit výkonnost v tahu páru pro případ potřeby vléct mohutný kmen.</a:t>
            </a:r>
          </a:p>
          <a:p>
            <a:pPr fontAlgn="auto">
              <a:spcAft>
                <a:spcPts val="0"/>
              </a:spcAft>
              <a:buFont typeface="Courier New" pitchFamily="49" charset="0"/>
              <a:buChar char="o"/>
              <a:defRPr/>
            </a:pPr>
            <a:r>
              <a:rPr lang="cs-CZ" sz="1400" dirty="0" smtClean="0">
                <a:solidFill>
                  <a:srgbClr val="0070C0"/>
                </a:solidFill>
              </a:rPr>
              <a:t>Pro vozatajské soutěže je ale důležité zdokonalit přilnutí a sebrání spřežení zejména ve </a:t>
            </a:r>
            <a:r>
              <a:rPr lang="cs-CZ" sz="1400" dirty="0" err="1" smtClean="0">
                <a:solidFill>
                  <a:srgbClr val="0070C0"/>
                </a:solidFill>
              </a:rPr>
              <a:t>vícespřeží</a:t>
            </a:r>
            <a:r>
              <a:rPr lang="cs-CZ" sz="1400" dirty="0" smtClean="0">
                <a:solidFill>
                  <a:srgbClr val="0070C0"/>
                </a:solidFill>
              </a:rPr>
              <a:t>.</a:t>
            </a:r>
          </a:p>
          <a:p>
            <a:pPr fontAlgn="auto">
              <a:spcAft>
                <a:spcPts val="0"/>
              </a:spcAft>
              <a:buFont typeface="Courier New" pitchFamily="49" charset="0"/>
              <a:buChar char="o"/>
              <a:defRPr/>
            </a:pPr>
            <a:r>
              <a:rPr lang="cs-CZ" sz="1400" dirty="0" smtClean="0">
                <a:solidFill>
                  <a:srgbClr val="0070C0"/>
                </a:solidFill>
              </a:rPr>
              <a:t>Zdokonalení souhry dvou a </a:t>
            </a:r>
            <a:r>
              <a:rPr lang="cs-CZ" sz="1400" dirty="0" err="1" smtClean="0">
                <a:solidFill>
                  <a:srgbClr val="0070C0"/>
                </a:solidFill>
              </a:rPr>
              <a:t>vícespřeží</a:t>
            </a:r>
            <a:r>
              <a:rPr lang="cs-CZ" sz="1400" dirty="0" smtClean="0">
                <a:solidFill>
                  <a:srgbClr val="0070C0"/>
                </a:solidFill>
              </a:rPr>
              <a:t> je výsledkem vyššího stupně sebrání, prostupnosti a ohebnosti všech koní ve spřežení.</a:t>
            </a:r>
          </a:p>
          <a:p>
            <a:pPr fontAlgn="auto">
              <a:spcAft>
                <a:spcPts val="0"/>
              </a:spcAft>
              <a:buFont typeface="Courier New" pitchFamily="49" charset="0"/>
              <a:buChar char="o"/>
              <a:defRPr/>
            </a:pPr>
            <a:r>
              <a:rPr lang="cs-CZ" sz="1400" dirty="0" smtClean="0">
                <a:solidFill>
                  <a:srgbClr val="0070C0"/>
                </a:solidFill>
              </a:rPr>
              <a:t>Cílem speciálního výcviku kočárového koně je korekce nedostatků narušujících souhru spřežení.</a:t>
            </a:r>
          </a:p>
          <a:p>
            <a:pPr fontAlgn="auto">
              <a:spcAft>
                <a:spcPts val="0"/>
              </a:spcAft>
              <a:buFont typeface="Courier New" pitchFamily="49" charset="0"/>
              <a:buChar char="o"/>
              <a:defRPr/>
            </a:pPr>
            <a:r>
              <a:rPr lang="cs-CZ" sz="1400" dirty="0" smtClean="0">
                <a:solidFill>
                  <a:srgbClr val="0070C0"/>
                </a:solidFill>
              </a:rPr>
              <a:t>Speciální výcvik spřežení a </a:t>
            </a:r>
            <a:r>
              <a:rPr lang="cs-CZ" sz="1400" dirty="0" err="1" smtClean="0">
                <a:solidFill>
                  <a:srgbClr val="0070C0"/>
                </a:solidFill>
              </a:rPr>
              <a:t>vícespřeží</a:t>
            </a:r>
            <a:r>
              <a:rPr lang="cs-CZ" sz="1400" dirty="0" smtClean="0">
                <a:solidFill>
                  <a:srgbClr val="0070C0"/>
                </a:solidFill>
              </a:rPr>
              <a:t> sestává ze tří součástí: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z="1400" dirty="0" smtClean="0">
              <a:solidFill>
                <a:srgbClr val="0070C0"/>
              </a:solidFill>
            </a:endParaRPr>
          </a:p>
          <a:p>
            <a:pPr lvl="7">
              <a:buFont typeface="+mj-lt"/>
              <a:buAutoNum type="arabicPeriod"/>
              <a:defRPr/>
            </a:pPr>
            <a:r>
              <a:rPr lang="cs-CZ" sz="1400" dirty="0" smtClean="0"/>
              <a:t>Drezurní výcvik</a:t>
            </a:r>
          </a:p>
          <a:p>
            <a:pPr lvl="7">
              <a:buFont typeface="+mj-lt"/>
              <a:buAutoNum type="arabicPeriod"/>
              <a:defRPr/>
            </a:pPr>
            <a:r>
              <a:rPr lang="cs-CZ" sz="1400" dirty="0" smtClean="0"/>
              <a:t>Nácvik projíždění a překonávání vozatajského </a:t>
            </a:r>
            <a:r>
              <a:rPr lang="cs-CZ" sz="1400" dirty="0" err="1" smtClean="0"/>
              <a:t>parkuru</a:t>
            </a:r>
            <a:endParaRPr lang="cs-CZ" sz="1400" dirty="0" smtClean="0"/>
          </a:p>
          <a:p>
            <a:pPr lvl="7">
              <a:buFont typeface="+mj-lt"/>
              <a:buAutoNum type="arabicPeriod"/>
              <a:defRPr/>
            </a:pPr>
            <a:r>
              <a:rPr lang="cs-CZ" sz="1400" dirty="0" smtClean="0"/>
              <a:t>Kampanní  ( terénní ) výcvik</a:t>
            </a:r>
          </a:p>
          <a:p>
            <a:pPr fontAlgn="auto">
              <a:spcAft>
                <a:spcPts val="0"/>
              </a:spcAft>
              <a:defRPr/>
            </a:pPr>
            <a:endParaRPr lang="cs-CZ" sz="1400" dirty="0" smtClean="0">
              <a:solidFill>
                <a:srgbClr val="0070C0"/>
              </a:solidFill>
            </a:endParaRPr>
          </a:p>
          <a:p>
            <a:pPr fontAlgn="auto">
              <a:spcAft>
                <a:spcPts val="0"/>
              </a:spcAft>
              <a:defRPr/>
            </a:pPr>
            <a:endParaRPr lang="cs-CZ" sz="1400" dirty="0">
              <a:solidFill>
                <a:srgbClr val="0070C0"/>
              </a:solidFill>
            </a:endParaRPr>
          </a:p>
        </p:txBody>
      </p:sp>
      <p:pic>
        <p:nvPicPr>
          <p:cNvPr id="11268" name="Obrázek 4" descr="kocar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063" y="4214813"/>
            <a:ext cx="3143250" cy="2098675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269" name="TextovéPole 5"/>
          <p:cNvSpPr txBox="1">
            <a:spLocks noChangeArrowheads="1"/>
          </p:cNvSpPr>
          <p:nvPr/>
        </p:nvSpPr>
        <p:spPr bwMode="auto">
          <a:xfrm>
            <a:off x="428625" y="6357938"/>
            <a:ext cx="4500563" cy="214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cs-CZ" sz="800"/>
              <a:t>Ilustrační foto Taťána Havlíčková - ZH Tlumačov – spřežení chladnokrevných hřebců v kočáru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14375" y="928688"/>
            <a:ext cx="6143625" cy="357028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400" dirty="0">
              <a:solidFill>
                <a:srgbClr val="FF3300"/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400" dirty="0">
              <a:solidFill>
                <a:srgbClr val="FF3300"/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400" dirty="0">
              <a:solidFill>
                <a:schemeClr val="tx1"/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schemeClr val="tx1"/>
                </a:solidFill>
              </a:rPr>
              <a:t>DIGITÁLNÍ UČEBNÍ MATERIÁL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 dirty="0">
                <a:solidFill>
                  <a:schemeClr val="tx1"/>
                </a:solidFill>
              </a:rPr>
              <a:t>Střední škola hotelová a služeb Kroměříž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200" dirty="0">
              <a:solidFill>
                <a:schemeClr val="tx1"/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 dirty="0">
                <a:solidFill>
                  <a:schemeClr val="tx1"/>
                </a:solidFill>
              </a:rPr>
              <a:t>Autor </a:t>
            </a:r>
            <a:r>
              <a:rPr lang="cs-CZ" sz="1200" dirty="0" err="1">
                <a:solidFill>
                  <a:schemeClr val="tx1"/>
                </a:solidFill>
              </a:rPr>
              <a:t>DUMu</a:t>
            </a:r>
            <a:r>
              <a:rPr lang="cs-CZ" sz="1200" dirty="0">
                <a:solidFill>
                  <a:schemeClr val="tx1"/>
                </a:solidFill>
              </a:rPr>
              <a:t>:  UOV Taťána Havlíčková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400" dirty="0">
              <a:solidFill>
                <a:schemeClr val="tx1"/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 dirty="0">
                <a:solidFill>
                  <a:schemeClr val="tx1"/>
                </a:solidFill>
              </a:rPr>
              <a:t>Studijní obor 41 – 53 – H / 02 Jezdec a chovatel koní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200" dirty="0">
              <a:solidFill>
                <a:schemeClr val="tx1"/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 dirty="0">
                <a:solidFill>
                  <a:schemeClr val="tx1"/>
                </a:solidFill>
              </a:rPr>
              <a:t> Použitá literatura:  Chov a </a:t>
            </a:r>
            <a:r>
              <a:rPr lang="cs-CZ" sz="1200">
                <a:solidFill>
                  <a:schemeClr val="tx1"/>
                </a:solidFill>
              </a:rPr>
              <a:t>šlechtění koní</a:t>
            </a:r>
            <a:endParaRPr lang="cs-CZ" sz="1200" dirty="0">
              <a:solidFill>
                <a:schemeClr val="tx1"/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 dirty="0">
                <a:solidFill>
                  <a:schemeClr val="tx1"/>
                </a:solidFill>
              </a:rPr>
              <a:t>( Doc. Ing. Drahoslav </a:t>
            </a:r>
            <a:r>
              <a:rPr lang="cs-CZ" sz="1200" dirty="0" err="1">
                <a:solidFill>
                  <a:schemeClr val="tx1"/>
                </a:solidFill>
              </a:rPr>
              <a:t>Misař</a:t>
            </a:r>
            <a:r>
              <a:rPr lang="cs-CZ" sz="1200" dirty="0">
                <a:solidFill>
                  <a:schemeClr val="tx1"/>
                </a:solidFill>
              </a:rPr>
              <a:t>, CSc., Dr. Ing. Iva Jiskrová, 2001 )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200" dirty="0">
              <a:solidFill>
                <a:schemeClr val="tx1"/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200" dirty="0">
              <a:solidFill>
                <a:schemeClr val="tx1"/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400" dirty="0"/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400" dirty="0"/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4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337</TotalTime>
  <Words>901</Words>
  <Application>Microsoft Office PowerPoint</Application>
  <PresentationFormat>Předvádění na obrazovce (4:3)</PresentationFormat>
  <Paragraphs>116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Snímek 2</vt:lpstr>
      <vt:lpstr>Výcvik tažného a kočárového koně</vt:lpstr>
      <vt:lpstr>3 fáze výcviku tažného koně</vt:lpstr>
      <vt:lpstr>Otahování</vt:lpstr>
      <vt:lpstr>Připřahání a návyk v tahu na pohyblivých vahách </vt:lpstr>
      <vt:lpstr>Sepřahání a stupňování spolehlivosti v tahu</vt:lpstr>
      <vt:lpstr>Návyk v tahu na pohyblivých vahách Výcvik v kládě</vt:lpstr>
      <vt:lpstr>Návyk v tahu v samotě</vt:lpstr>
      <vt:lpstr>Základní zkoušky výkonnosti chladnokrevných hřebců Nástup před distanční jízdou</vt:lpstr>
      <vt:lpstr>Speciální výcvik tažného a kočárového koně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VÝCVIK  MLADÝCH  KONÍ</dc:title>
  <dc:creator>Taťána</dc:creator>
  <cp:lastModifiedBy>Dum</cp:lastModifiedBy>
  <cp:revision>76</cp:revision>
  <dcterms:created xsi:type="dcterms:W3CDTF">2012-09-23T07:05:30Z</dcterms:created>
  <dcterms:modified xsi:type="dcterms:W3CDTF">2014-06-16T18:33:36Z</dcterms:modified>
</cp:coreProperties>
</file>