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8" r:id="rId2"/>
    <p:sldId id="258" r:id="rId3"/>
    <p:sldId id="260" r:id="rId4"/>
    <p:sldId id="261" r:id="rId5"/>
    <p:sldId id="262" r:id="rId6"/>
    <p:sldId id="259" r:id="rId7"/>
    <p:sldId id="264" r:id="rId8"/>
    <p:sldId id="263" r:id="rId9"/>
    <p:sldId id="265" r:id="rId10"/>
    <p:sldId id="266" r:id="rId11"/>
    <p:sldId id="267" r:id="rId12"/>
    <p:sldId id="269" r:id="rId13"/>
    <p:sldId id="271" r:id="rId14"/>
    <p:sldId id="274" r:id="rId15"/>
    <p:sldId id="270" r:id="rId16"/>
    <p:sldId id="273" r:id="rId17"/>
    <p:sldId id="272" r:id="rId18"/>
    <p:sldId id="275" r:id="rId19"/>
    <p:sldId id="276" r:id="rId20"/>
    <p:sldId id="277" r:id="rId21"/>
    <p:sldId id="268" r:id="rId2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99"/>
    <a:srgbClr val="FFCC66"/>
    <a:srgbClr val="FFCC00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56" autoAdjust="0"/>
    <p:restoredTop sz="94660"/>
  </p:normalViewPr>
  <p:slideViewPr>
    <p:cSldViewPr>
      <p:cViewPr varScale="1">
        <p:scale>
          <a:sx n="110" d="100"/>
          <a:sy n="110" d="100"/>
        </p:scale>
        <p:origin x="160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39347A3-9FD6-4421-AC3A-36B031FD2EB3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2F54E0E0-E9D1-456D-A2DA-975F062134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4276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5E37FBA-DDDF-4A7C-9A18-188C252540A2}" type="slidenum">
              <a:rPr lang="cs-CZ">
                <a:latin typeface="Calibri" panose="020F0502020204030204" pitchFamily="34" charset="0"/>
              </a:rPr>
              <a:pPr/>
              <a:t>1</a:t>
            </a:fld>
            <a:endParaRPr lang="cs-CZ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7114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8498DB1-A7E8-4D9E-8F12-43DF4AEC9256}" type="slidenum">
              <a:rPr lang="cs-CZ">
                <a:latin typeface="Calibri" panose="020F0502020204030204" pitchFamily="34" charset="0"/>
              </a:rPr>
              <a:pPr/>
              <a:t>6</a:t>
            </a:fld>
            <a:endParaRPr lang="cs-CZ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3865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BCA7B0-13C3-4C49-B020-4E0CF200E1C5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D268E7-54E6-42B3-8875-BD10531B1D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040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602C9-A946-4999-9D8E-D3C68957A7F2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A39FA-F4B5-4E5D-8C2F-644C8BB99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933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91396F-310A-473E-B52A-556AAF82D3E0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A5489-8ABA-4A66-9BEB-D478F8D56E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962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CCBC6-0516-487F-8821-907E1B20582D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7E200-5951-4FA8-9564-22818A642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319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B85D8F-30E5-4608-9C29-80D93FFBFA42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0FE86-D9E4-4AE8-A778-522B74AD3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885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1738A-50C2-40DA-A7FC-48C2D5256AB5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A064B-B11B-4186-8B6D-A858062C43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246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3EA45-94CD-4FEB-9693-C79FC3800597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FDCC6-96B3-4A1F-9E54-485616E12F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541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9B79E-7C14-4669-BD94-F2CF15211D00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B22E3-6B38-4324-A15D-6666805AD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578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D7008-9980-44A4-A956-C37623FD595F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3F1E4-485C-4D58-8546-6376592C5C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882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AD25B-A094-42D6-AF23-EC6F8EBE48DF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410B5-F59C-4C66-8014-230EFD8196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338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880DC-0416-41C5-94BE-19AF4E3BD4D1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DAE7C-548C-4371-80D4-E90C7E6A41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701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60AA6AD-0381-41C6-B589-2A67012912A9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FFFFFF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36F983F6-33A4-4063-8893-4FEAA13126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092825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74663" y="1927225"/>
          <a:ext cx="8194675" cy="37655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056"/>
                <a:gridCol w="6366619"/>
              </a:tblGrid>
              <a:tr h="199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9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9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Taťána Havlíčková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97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97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OV.4508.2H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9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9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Zemědělství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9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41-53-H/02 Jezdec a chovatel koní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9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Krmení,</a:t>
                      </a:r>
                      <a:r>
                        <a:rPr lang="cs-CZ" sz="9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ošetřování a pohybování plemenných hřebců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9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9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729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seznamuje </a:t>
                      </a: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žáky 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základním rozdělením krmiv pro plemenné hřebce podle pracovního zařazení a stupně fyzického vytížení. Popisuje  úzkou, vzájemnou vazbu krmení hřebců na jejich pracovní využívání. Prezentace seznamuje  žáky s různými způsoby pohybování plemenných hřebců a je doplněna ilustračními fotografiemi z odborného výcviku žáků při ošetřování plemenných hřebců v Zemském hřebčinci v  </a:t>
                      </a:r>
                      <a:r>
                        <a:rPr lang="cs-CZ" sz="900" baseline="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Tlumačově</a:t>
                      </a:r>
                      <a:r>
                        <a:rPr lang="cs-CZ" sz="9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.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9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u="none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Chov koní,</a:t>
                      </a:r>
                      <a:r>
                        <a:rPr lang="cs-CZ" sz="900" u="none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ošetřování koní, ošetřování plemenných hřebců, krmení plemenných hřebců</a:t>
                      </a:r>
                      <a:endParaRPr lang="cs-CZ" sz="900" u="none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9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10.</a:t>
                      </a:r>
                      <a:r>
                        <a:rPr lang="cs-CZ" sz="9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11. 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5" marR="35025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126" name="TextovéPole 5"/>
          <p:cNvSpPr txBox="1">
            <a:spLocks noChangeArrowheads="1"/>
          </p:cNvSpPr>
          <p:nvPr/>
        </p:nvSpPr>
        <p:spPr bwMode="auto">
          <a:xfrm>
            <a:off x="684213" y="1484313"/>
            <a:ext cx="803116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s-CZ" sz="2400" b="1"/>
              <a:t>ODBORNÝ VÝCVIK -  </a:t>
            </a:r>
            <a:r>
              <a:rPr lang="cs-CZ" sz="1600" b="1"/>
              <a:t>krmení, ošetřování a pohybování hřebců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50360"/>
            <a:ext cx="5394960" cy="120396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713" y="4797425"/>
            <a:ext cx="5545137" cy="56673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PLEMENNÍ HŘEBCI</a:t>
            </a:r>
            <a:endParaRPr lang="cs-CZ" sz="44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6164262" cy="1085850"/>
          </a:xfrm>
        </p:spPr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KRMENÍ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OŠETŘOVÁNÍ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OHYBOVÁNÍ PLEMENNÝCH HŘEBCŮ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/>
          </a:blip>
          <a:srcRect l="1333" r="1333"/>
          <a:stretch>
            <a:fillRect/>
          </a:stretch>
        </p:blipFill>
        <p:spPr>
          <a:xfrm>
            <a:off x="1763688" y="476672"/>
            <a:ext cx="5486400" cy="4114800"/>
          </a:xfrm>
          <a:prstGeom prst="roundRect">
            <a:avLst>
              <a:gd name="adj" fmla="val 8594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KRMENÍ PLEMENNÝCH HŘEBCŮ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 stanovení normy pro plemenné hřebce je rozhodující: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plemeno ( živá hmotnost 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pracovní vytížení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yužití v plemenitbě ( připouštěcí období 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zvlášť důležité je věnovat pozornost sestavení krmné dávky hřebcům působících v inseminaci a hřebcům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více využívaných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algn="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 Ing. Karel Regner: Příručka pro chovatele koní </a:t>
            </a:r>
            <a:r>
              <a:rPr lang="cs-CZ" sz="1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9575" y="188913"/>
            <a:ext cx="3008313" cy="11620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KRMENÍ PLEMENÝCH HŘEBCŮ OBECNĚ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4300" y="908050"/>
            <a:ext cx="4968875" cy="56896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900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kvalitní luční seno po celý rok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900" dirty="0" smtClean="0">
              <a:solidFill>
                <a:srgbClr val="FFCC66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9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 letním období můžeme nahradit seno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900" dirty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9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1/3 zelenou pící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900" dirty="0" smtClean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900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19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zimním období zkrmujeme mrkev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9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a krmnou řepu (5 kg)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9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900" dirty="0" smtClean="0">
                <a:solidFill>
                  <a:srgbClr val="CCFF99"/>
                </a:solidFill>
                <a:latin typeface="Arial" pitchFamily="34" charset="0"/>
                <a:cs typeface="Arial" pitchFamily="34" charset="0"/>
              </a:rPr>
              <a:t>základ dávky jadrných krmiv tvoří oves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900" dirty="0">
                <a:solidFill>
                  <a:srgbClr val="CCFF99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900" dirty="0" smtClean="0">
                <a:solidFill>
                  <a:srgbClr val="CCFF99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1500" dirty="0" smtClean="0">
                <a:solidFill>
                  <a:srgbClr val="CCFF99"/>
                </a:solidFill>
                <a:latin typeface="Arial" pitchFamily="34" charset="0"/>
                <a:cs typeface="Arial" pitchFamily="34" charset="0"/>
              </a:rPr>
              <a:t>( podle zvyku celý, mačkaný nebo máčený –      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500" dirty="0">
                <a:solidFill>
                  <a:srgbClr val="CCFF99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500" dirty="0" smtClean="0">
                <a:solidFill>
                  <a:srgbClr val="CCFF99"/>
                </a:solidFill>
                <a:latin typeface="Arial" pitchFamily="34" charset="0"/>
                <a:cs typeface="Arial" pitchFamily="34" charset="0"/>
              </a:rPr>
              <a:t>       hlavně starším nebo nemocným hřebcům )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900" dirty="0">
              <a:solidFill>
                <a:srgbClr val="CCFF99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9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příznivě působí zkrmování prosa (1kg)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900" dirty="0">
              <a:solidFill>
                <a:srgbClr val="CCFF99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9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naklíčený ječmen nebo oves pro doplnění vitamínů a minerálií zvláště v předjaří</a:t>
            </a:r>
          </a:p>
          <a:p>
            <a:pPr marL="0" indent="0" algn="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 algn="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 Ing. Karel Regner: Příručka pro chovatele koní </a:t>
            </a:r>
            <a:r>
              <a:rPr lang="cs-CZ" sz="1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600" dirty="0">
              <a:solidFill>
                <a:srgbClr val="CCFF99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600" dirty="0" smtClean="0">
              <a:solidFill>
                <a:srgbClr val="CCFF99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6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24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8313" y="1484313"/>
            <a:ext cx="3240087" cy="464185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1430338"/>
            <a:ext cx="3240087" cy="24384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pic>
      <p:pic>
        <p:nvPicPr>
          <p:cNvPr id="7174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88" y="3884613"/>
            <a:ext cx="1563687" cy="221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3" y="3884613"/>
            <a:ext cx="1587500" cy="221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3850" y="6165850"/>
            <a:ext cx="3671888" cy="2143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dirty="0">
                <a:solidFill>
                  <a:schemeClr val="accent3">
                    <a:lumMod val="75000"/>
                  </a:schemeClr>
                </a:solidFill>
              </a:rPr>
              <a:t>pravidelné kontroly kondice, hmotnosti a tělesných rozměrů mladých hřebců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800" y="333375"/>
            <a:ext cx="3008313" cy="8509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KRMENÍ PRACOVNÍCH</a:t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(TAŽNÝCH) HŘEBCŮ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08400" y="476250"/>
            <a:ext cx="5316538" cy="6192838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tažní hřebci zužitkovávají živiny krmiva na pracovní energii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pohyb a práce jsou doprovázeny zvýšenou látkovou výměnou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správnou výživu je nutné sladit s pracovním zatížením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pokles či zvýšení pracovní zátěže musí být doprovázeny snížením či zvýšením krmné dávky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veškeré změny v krmné dávce musí být pozvolné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průměrná tažná síla u tažného koně se pohybuje mezi 12 – 15 % jeho živé váhy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1800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 době pracovního klidu snižujeme podíl jadrných krmiv a nahrazujeme je objemnou šťavnatou píci a slámou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překrmený kůň se nejen pohybuje hůř v zápřahu, ale vlivem nevyužití bílkovin a energie může dojít ke zhoršení zdravotního stavu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nedostatečně krmený kůň nemůže podávat požadovaný výkon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8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 algn="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 Jaromír Dušek a kol.: Chov koní /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8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96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sz="18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1449388"/>
            <a:ext cx="3024187" cy="2016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088" y="3768725"/>
            <a:ext cx="3046412" cy="2324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DOPORUČENÉ DÁVKOVÁNÍ </a:t>
            </a:r>
            <a:b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PRO TAŽNÉ HŘEBCE</a:t>
            </a:r>
            <a:endParaRPr lang="cs-CZ" sz="36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84188" y="1919288"/>
          <a:ext cx="8075610" cy="3754459"/>
        </p:xfrm>
        <a:graphic>
          <a:graphicData uri="http://schemas.openxmlformats.org/drawingml/2006/table">
            <a:tbl>
              <a:tblPr firstRow="1" bandRow="1">
                <a:effectLst/>
                <a:tableStyleId>{93296810-A885-4BE3-A3E7-6D5BEEA58F35}</a:tableStyleId>
              </a:tblPr>
              <a:tblGrid>
                <a:gridCol w="1615122"/>
                <a:gridCol w="1615122"/>
                <a:gridCol w="1615122"/>
                <a:gridCol w="1615122"/>
                <a:gridCol w="1615122"/>
              </a:tblGrid>
              <a:tr h="462619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ZRNINY </a:t>
                      </a:r>
                    </a:p>
                    <a:p>
                      <a:pPr algn="ctr"/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A SEMENA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SENO </a:t>
                      </a:r>
                    </a:p>
                    <a:p>
                      <a:pPr algn="ctr"/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A SLÁMA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12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ZELENÁ PÍCE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200" dirty="0" smtClean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OKOPANINY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PRŮMYSLOVÉ ZBYTKY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</a:tr>
              <a:tr h="548636"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Oves</a:t>
                      </a:r>
                      <a:r>
                        <a:rPr lang="cs-CZ" sz="1000" baseline="0" dirty="0" smtClean="0">
                          <a:latin typeface="Arial" pitchFamily="34" charset="0"/>
                          <a:cs typeface="Arial" pitchFamily="34" charset="0"/>
                        </a:rPr>
                        <a:t> 3-6 kg</a:t>
                      </a:r>
                    </a:p>
                    <a:p>
                      <a:pPr algn="ctr"/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Jetelové a jetelotravní</a:t>
                      </a: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8-10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Jetel</a:t>
                      </a:r>
                      <a:r>
                        <a:rPr lang="cs-CZ" sz="1000" baseline="0" dirty="0" smtClean="0">
                          <a:latin typeface="Arial" pitchFamily="34" charset="0"/>
                          <a:cs typeface="Arial" pitchFamily="34" charset="0"/>
                        </a:rPr>
                        <a:t> nebo vojtěška</a:t>
                      </a:r>
                    </a:p>
                    <a:p>
                      <a:pPr algn="ctr"/>
                      <a:r>
                        <a:rPr lang="cs-CZ" sz="1000" baseline="0" dirty="0" smtClean="0">
                          <a:latin typeface="Arial" pitchFamily="34" charset="0"/>
                          <a:cs typeface="Arial" pitchFamily="34" charset="0"/>
                        </a:rPr>
                        <a:t>15-25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Krmná</a:t>
                      </a:r>
                      <a:r>
                        <a:rPr lang="cs-CZ" sz="1000" baseline="0" dirty="0" smtClean="0">
                          <a:latin typeface="Arial" pitchFamily="34" charset="0"/>
                          <a:cs typeface="Arial" pitchFamily="34" charset="0"/>
                        </a:rPr>
                        <a:t> řepa 10-15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Pšeničné otruby 1-2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</a:tr>
              <a:tr h="548636"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Ječmen</a:t>
                      </a:r>
                      <a:r>
                        <a:rPr lang="cs-CZ" sz="1000" baseline="0" dirty="0" smtClean="0">
                          <a:latin typeface="Arial" pitchFamily="34" charset="0"/>
                          <a:cs typeface="Arial" pitchFamily="34" charset="0"/>
                        </a:rPr>
                        <a:t> 2-3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Vojtěškové a vojtěškotravní 6-8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Strniskové jeteloviny</a:t>
                      </a: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10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Krmná mrkev 6-8 kg</a:t>
                      </a:r>
                    </a:p>
                    <a:p>
                      <a:pPr algn="ctr"/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Žitné otruby 1-2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</a:tr>
              <a:tr h="548636"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Kukuřice 1-2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Luční a pastevní porosty</a:t>
                      </a: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8-12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Luskovinoobilné směsky</a:t>
                      </a: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15-25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Brambory 10-15</a:t>
                      </a:r>
                      <a:r>
                        <a:rPr lang="cs-CZ" sz="1000" baseline="0" dirty="0" smtClean="0">
                          <a:latin typeface="Arial" pitchFamily="34" charset="0"/>
                          <a:cs typeface="Arial" pitchFamily="34" charset="0"/>
                        </a:rPr>
                        <a:t>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Lněný extrahovaný šrot</a:t>
                      </a: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0,5-1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</a:tr>
              <a:tr h="548636"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Luskoviny 0,5-1 kg</a:t>
                      </a:r>
                    </a:p>
                    <a:p>
                      <a:pPr algn="ctr"/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Krmná sláma</a:t>
                      </a: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3-6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Cukrové skrojky</a:t>
                      </a: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10-15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Sójový extrahovaný šrot</a:t>
                      </a: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0,5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</a:tr>
              <a:tr h="548636"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Lněné semeno 0,5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0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Kukuřice 10-15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Bramborové vločky</a:t>
                      </a: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 0,5-1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</a:tr>
              <a:tr h="548636">
                <a:tc>
                  <a:txBody>
                    <a:bodyPr/>
                    <a:lstStyle/>
                    <a:p>
                      <a:pPr algn="ctr"/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0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0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  <a:tc>
                  <a:txBody>
                    <a:bodyPr/>
                    <a:lstStyle/>
                    <a:p>
                      <a:pPr algn="ctr"/>
                      <a:endParaRPr lang="cs-CZ" sz="10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Melasové krmivo</a:t>
                      </a:r>
                    </a:p>
                    <a:p>
                      <a:pPr algn="ctr"/>
                      <a:r>
                        <a:rPr lang="cs-CZ" sz="1000" dirty="0" smtClean="0">
                          <a:latin typeface="Arial" pitchFamily="34" charset="0"/>
                          <a:cs typeface="Arial" pitchFamily="34" charset="0"/>
                        </a:rPr>
                        <a:t>2-3 kg</a:t>
                      </a:r>
                      <a:endParaRPr lang="cs-CZ" sz="1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/>
                </a:tc>
              </a:tr>
            </a:tbl>
          </a:graphicData>
        </a:graphic>
      </p:graphicFrame>
      <p:sp>
        <p:nvSpPr>
          <p:cNvPr id="9270" name="Obdélník 4"/>
          <p:cNvSpPr>
            <a:spLocks noChangeArrowheads="1"/>
          </p:cNvSpPr>
          <p:nvPr/>
        </p:nvSpPr>
        <p:spPr bwMode="auto">
          <a:xfrm>
            <a:off x="6765925" y="5688013"/>
            <a:ext cx="1766888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sz="800">
                <a:solidFill>
                  <a:schemeClr val="bg1"/>
                </a:solidFill>
                <a:latin typeface="Arial" panose="020B0604020202020204" pitchFamily="34" charset="0"/>
              </a:rPr>
              <a:t>/ Jaromír Dušek a kol.: Chov koní /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39738" y="765175"/>
            <a:ext cx="3008312" cy="11620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KRMENÍ SPORTOVNÍCH HŘEBCŮ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708400" y="836613"/>
            <a:ext cx="5111750" cy="5461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1800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rendem ve výživě sportovních koní je zabezpečení dostatečné koncentrace energie v krmné dávce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800" dirty="0" smtClean="0">
              <a:solidFill>
                <a:srgbClr val="FFFF99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lternativní zdroj se nachází v rostlinných olejích, živočišných tucích a vláknině, kterou obsahují cukrovarské řízky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800" dirty="0" smtClean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důležité je zabezpečení všech požadavků ve vzájemné rovnováze zahrnující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800" dirty="0" smtClean="0">
              <a:solidFill>
                <a:srgbClr val="FFFF99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energii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stravitelné dusíkaté látky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vitamíny a minerály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doplňujeme odpovídajícím množstvím píce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4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68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8" name="Obdélník 7"/>
          <p:cNvSpPr/>
          <p:nvPr/>
        </p:nvSpPr>
        <p:spPr>
          <a:xfrm>
            <a:off x="6875463" y="6237288"/>
            <a:ext cx="1766887" cy="2159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dirty="0">
                <a:solidFill>
                  <a:schemeClr val="bg1"/>
                </a:solidFill>
              </a:rPr>
              <a:t>/ Jaromír Dušek a kol.: Chov koní /</a:t>
            </a:r>
            <a:endParaRPr lang="cs-CZ" sz="8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0269" y="2420888"/>
            <a:ext cx="3168352" cy="2603329"/>
          </a:xfrm>
          <a:prstGeom prst="roundRect">
            <a:avLst>
              <a:gd name="adj" fmla="val 8594"/>
            </a:avLst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11271" name="TextovéPole 2"/>
          <p:cNvSpPr txBox="1">
            <a:spLocks noChangeArrowheads="1"/>
          </p:cNvSpPr>
          <p:nvPr/>
        </p:nvSpPr>
        <p:spPr bwMode="auto">
          <a:xfrm>
            <a:off x="539750" y="5157788"/>
            <a:ext cx="2736850" cy="21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800">
                <a:latin typeface="Arial" panose="020B0604020202020204" pitchFamily="34" charset="0"/>
              </a:rPr>
              <a:t>plemenný hřebec využívaný ve sportu  2982 Carinus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DOPORUČENÉ DÁVKOVÁNÍ </a:t>
            </a:r>
            <a:b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PRO SPORTOVNÍ HŘEBCE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619250" y="1989138"/>
          <a:ext cx="5832475" cy="2917933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832475"/>
              </a:tblGrid>
              <a:tr h="822892">
                <a:tc>
                  <a:txBody>
                    <a:bodyPr/>
                    <a:lstStyle/>
                    <a:p>
                      <a:pPr algn="ctr"/>
                      <a:endParaRPr lang="cs-CZ" sz="1600" b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6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tradiční krmná dávka pro závodního koně - 500 kg živé váhy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711" marB="45711"/>
                </a:tc>
              </a:tr>
              <a:tr h="552764">
                <a:tc>
                  <a:txBody>
                    <a:bodyPr/>
                    <a:lstStyle/>
                    <a:p>
                      <a:pPr algn="ctr"/>
                      <a:endParaRPr lang="cs-CZ" sz="14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7 kg ovsa</a:t>
                      </a:r>
                    </a:p>
                  </a:txBody>
                  <a:tcPr marL="91437" marR="91437" marT="45711" marB="45711"/>
                </a:tc>
              </a:tr>
              <a:tr h="597365">
                <a:tc>
                  <a:txBody>
                    <a:bodyPr/>
                    <a:lstStyle/>
                    <a:p>
                      <a:pPr algn="ctr"/>
                      <a:endParaRPr lang="cs-CZ" sz="14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6 kg lučního sena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/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1,5 kg vojtěškové seno</a:t>
                      </a:r>
                    </a:p>
                  </a:txBody>
                  <a:tcPr marL="91437" marR="91437" marT="45711" marB="45711"/>
                </a:tc>
              </a:tr>
              <a:tr h="94480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energetické a bílkovinné doplňky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endParaRPr lang="cs-CZ" sz="1400" dirty="0" smtClean="0"/>
                    </a:p>
                  </a:txBody>
                  <a:tcPr marL="91437" marR="91437" marT="45711" marB="45711"/>
                </a:tc>
              </a:tr>
            </a:tbl>
          </a:graphicData>
        </a:graphic>
      </p:graphicFrame>
      <p:sp>
        <p:nvSpPr>
          <p:cNvPr id="12303" name="TextovéPole 6"/>
          <p:cNvSpPr txBox="1">
            <a:spLocks noChangeArrowheads="1"/>
          </p:cNvSpPr>
          <p:nvPr/>
        </p:nvSpPr>
        <p:spPr bwMode="auto">
          <a:xfrm>
            <a:off x="323850" y="5157788"/>
            <a:ext cx="856932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1600">
                <a:latin typeface="Arial" panose="020B0604020202020204" pitchFamily="34" charset="0"/>
              </a:rPr>
              <a:t>v zájmu chovatele je pravidelně analyzovat krmiva a propočítávat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1600">
                <a:latin typeface="Arial" panose="020B0604020202020204" pitchFamily="34" charset="0"/>
              </a:rPr>
              <a:t>hodnotu základních krmných dávek tak, aby byla vytvořena co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1600">
                <a:latin typeface="Arial" panose="020B0604020202020204" pitchFamily="34" charset="0"/>
              </a:rPr>
              <a:t>nejpřesnější úprava krmné dávky pro chov a trénink</a:t>
            </a:r>
            <a:endParaRPr lang="cs-CZ" sz="14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2950" y="6348413"/>
            <a:ext cx="1800225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dirty="0">
                <a:solidFill>
                  <a:schemeClr val="bg1"/>
                </a:solidFill>
              </a:rPr>
              <a:t>/ Jaromír Dušek a kol.: Chov koní /</a:t>
            </a:r>
            <a:endParaRPr lang="cs-CZ" sz="8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KRMENNÍ PLEMENNÝCH HŘEBCŮ </a:t>
            </a:r>
            <a:b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36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435975" cy="518318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mimo připouštěcí sezónu je pro plemenného hřebce potřeba živin podle temperamentu a pohybové aktivity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optimální potřebu může pokrýt dávka kvalitního sena,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dirty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v kombinaci s vitamíny a minerály nebo pastva (s příslušnými doplňky)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nadměrné krmení, zvláště energetickými krmivy, které vedou ke zvýšenému nasazení tuku není příznivé pro pozdější výkonnost při připouštění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kontrolami hmotnosti hřebce je potřeba regulovat přísun energie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normální hmotnost u hřebce se pohybuje 5-10% nad hmotností klisen a valachů, u chladnokrevných hřebců až 30%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několik týdnů před a během připouštěcí sezóny musíme hřebci zvýšit přísun energie a živin – podle temperamentu, pohybové aktivity a četnosti připouštění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přísun bílkovin má být podobný jako u březích klisen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ůležitý je přísun aminokyselin (metionin, cystin, lyzin)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potřeba vitamínů a minerálních látek je podobná jako u </a:t>
            </a:r>
            <a:r>
              <a:rPr lang="cs-CZ" sz="1800" dirty="0" err="1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vysokobřezích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klisen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800" dirty="0" smtClean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1800" dirty="0" smtClean="0">
              <a:solidFill>
                <a:srgbClr val="FFFF99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1800" dirty="0">
              <a:solidFill>
                <a:srgbClr val="FFFF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5292725" y="6280150"/>
            <a:ext cx="3527425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800">
                <a:solidFill>
                  <a:schemeClr val="bg1"/>
                </a:solidFill>
                <a:latin typeface="Arial" panose="020B0604020202020204" pitchFamily="34" charset="0"/>
              </a:rPr>
              <a:t>Helmut Meyer, Manfred Coenen: Krmení koní, současné trendy ve výživě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DOPORUČENÉ DÁVKOVÁNÍ</a:t>
            </a:r>
            <a:b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PRO PLEMENNÉHO HŘEBCE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59556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229600"/>
              </a:tblGrid>
              <a:tr h="370795"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např. hřebec 600 kg živé váhy / připouštěcí sezóna / 1-2 hodiny pohybu denně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14" marB="45714"/>
                </a:tc>
              </a:tr>
              <a:tr h="37079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 kg</a:t>
                      </a:r>
                      <a:r>
                        <a:rPr lang="cs-CZ" sz="1800" baseline="0" dirty="0" smtClean="0"/>
                        <a:t> lučního sena</a:t>
                      </a:r>
                    </a:p>
                  </a:txBody>
                  <a:tcPr marT="45714" marB="45714"/>
                </a:tc>
              </a:tr>
              <a:tr h="37079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2 kg ovsa</a:t>
                      </a:r>
                      <a:endParaRPr lang="cs-CZ" sz="1800" dirty="0"/>
                    </a:p>
                  </a:txBody>
                  <a:tcPr marT="45714" marB="45714"/>
                </a:tc>
              </a:tr>
              <a:tr h="37079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3 kg doplňkového krmiva pro chovné klisny  *</a:t>
                      </a:r>
                      <a:endParaRPr lang="cs-CZ" sz="1800" dirty="0"/>
                    </a:p>
                  </a:txBody>
                  <a:tcPr marT="45714" marB="45714"/>
                </a:tc>
              </a:tr>
              <a:tr h="37079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67 g vápníku</a:t>
                      </a:r>
                    </a:p>
                  </a:txBody>
                  <a:tcPr marT="45714" marB="45714"/>
                </a:tc>
              </a:tr>
              <a:tr h="37079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37 g fosforu</a:t>
                      </a:r>
                      <a:endParaRPr lang="cs-CZ" sz="1800" dirty="0"/>
                    </a:p>
                  </a:txBody>
                  <a:tcPr marT="45714" marB="45714"/>
                </a:tc>
              </a:tr>
              <a:tr h="37079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900 g stravitelného hrubého proteinu</a:t>
                      </a:r>
                      <a:endParaRPr lang="cs-CZ" sz="1800" dirty="0"/>
                    </a:p>
                  </a:txBody>
                  <a:tcPr marT="45714" marB="45714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8313" y="4365625"/>
            <a:ext cx="8351837" cy="17541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/>
              <a:t>*  místo doplňkového krmiva pro chovné klisny můžeme sestavit krmnou dávku např. takto:</a:t>
            </a: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Char char="•"/>
              <a:defRPr/>
            </a:pPr>
            <a:endParaRPr lang="cs-CZ" sz="1200" dirty="0"/>
          </a:p>
          <a:p>
            <a:pPr lvl="1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/>
              <a:t>52% ovsa, 10% pšeničných otrub, 10% pšeničných klíčků, 10% sójového extrahovaného šrotu, 5% pivovarských kvasnic, 5% lněného extrahovaného šrotu, 5% vojtěškové zelené mouky, 3% vitamínového minerálního krmiva:</a:t>
            </a:r>
          </a:p>
          <a:p>
            <a:pPr lvl="1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/>
          </a:p>
          <a:p>
            <a:pPr marL="1085850" lvl="2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cs-CZ" sz="1200" dirty="0"/>
              <a:t>11,6 MJ stravitelné energie</a:t>
            </a:r>
          </a:p>
          <a:p>
            <a:pPr marL="1085850" lvl="2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cs-CZ" sz="1200" dirty="0"/>
              <a:t>176 g stravitelných proteinů</a:t>
            </a:r>
          </a:p>
          <a:p>
            <a:pPr marL="1085850" lvl="2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cs-CZ" sz="1200" dirty="0"/>
              <a:t>12 g lyzinu (aminokyseliny)</a:t>
            </a:r>
          </a:p>
          <a:p>
            <a:pPr marL="1085850" lvl="2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cs-CZ" sz="1200" dirty="0"/>
              <a:t>6,8 g </a:t>
            </a:r>
            <a:r>
              <a:rPr lang="cs-CZ" sz="1200" dirty="0" err="1"/>
              <a:t>metioninu+cystinu</a:t>
            </a:r>
            <a:r>
              <a:rPr lang="cs-CZ" sz="1200" dirty="0"/>
              <a:t> ( aminokyseliny)</a:t>
            </a:r>
          </a:p>
        </p:txBody>
      </p:sp>
      <p:sp>
        <p:nvSpPr>
          <p:cNvPr id="14358" name="TextovéPole 6"/>
          <p:cNvSpPr txBox="1">
            <a:spLocks noChangeArrowheads="1"/>
          </p:cNvSpPr>
          <p:nvPr/>
        </p:nvSpPr>
        <p:spPr bwMode="auto">
          <a:xfrm>
            <a:off x="5364163" y="6308725"/>
            <a:ext cx="3671887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800">
                <a:solidFill>
                  <a:schemeClr val="bg1"/>
                </a:solidFill>
                <a:latin typeface="Arial" panose="020B0604020202020204" pitchFamily="34" charset="0"/>
              </a:rPr>
              <a:t>Helmut Meyer, Manfred Coenen: Krmení koní, současné trendy ve výživě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563" y="476250"/>
            <a:ext cx="4097337" cy="5800725"/>
          </a:xfrm>
          <a:prstGeom prst="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313" y="476250"/>
            <a:ext cx="3943350" cy="5805488"/>
          </a:xfrm>
          <a:prstGeom prst="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4" name="TextovéPole 3"/>
          <p:cNvSpPr txBox="1"/>
          <p:nvPr/>
        </p:nvSpPr>
        <p:spPr>
          <a:xfrm>
            <a:off x="358775" y="6323013"/>
            <a:ext cx="8281988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rgbClr val="FFFF99"/>
                </a:solidFill>
              </a:rPr>
              <a:t>mladí hřebci v dobré výživné kondici</a:t>
            </a:r>
            <a:r>
              <a:rPr lang="cs-CZ" sz="1000" dirty="0"/>
              <a:t>                                         </a:t>
            </a:r>
            <a:r>
              <a:rPr lang="cs-CZ" sz="800" dirty="0">
                <a:solidFill>
                  <a:schemeClr val="accent3">
                    <a:lumMod val="75000"/>
                  </a:schemeClr>
                </a:solidFill>
              </a:rPr>
              <a:t>Ilustrační foto z předvádění hřebců na chovatelských akcích v ZH Tlumačov.  Foto: Taťána Havlíčková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81013"/>
            <a:ext cx="7689850" cy="5842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OŠETŘOVÁNÍ PLEMENNÝCH HŘEBCŮ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1363" y="1501775"/>
            <a:ext cx="7632700" cy="4338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rgbClr val="FFFF99"/>
                </a:solidFill>
              </a:rPr>
              <a:t>ošetřování plemenných hřebců se v základu neliší od ošetřování ostatních kategorií koní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spočívá v čištění srsti, hřívy, ohonu, mytí, plavení, přikrývání, stříhání, podestýlání, ochraně proti hmyzu, ošetřování končetin a kopyt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správným ošetřováním a ustájením koní se upevňuje zdraví a odolnost 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rgbClr val="FFFF99"/>
                </a:solidFill>
              </a:rPr>
              <a:t>prodlužuje se jejich využití v chovu a i sportu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 č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ištění má i zásadní význam při získávání důvěry koně k člověku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tato skutečnost je důležitá především u mladých a bázlivých koní</a:t>
            </a:r>
            <a:endParaRPr lang="cs-CZ" sz="1400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213" y="549275"/>
            <a:ext cx="7343775" cy="550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611188" y="6165850"/>
            <a:ext cx="3024187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800">
                <a:latin typeface="Arial" panose="020B0604020202020204" pitchFamily="34" charset="0"/>
              </a:rPr>
              <a:t>ošetřování plemenného hřebce  2823  Novic po práci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G_943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813" y="428625"/>
            <a:ext cx="3643312" cy="54657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</p:pic>
      <p:pic>
        <p:nvPicPr>
          <p:cNvPr id="3" name="Obrázek 2" descr="IMG_946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313" y="428625"/>
            <a:ext cx="3643312" cy="54657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</p:pic>
      <p:sp>
        <p:nvSpPr>
          <p:cNvPr id="18436" name="TextovéPole 3"/>
          <p:cNvSpPr txBox="1">
            <a:spLocks noChangeArrowheads="1"/>
          </p:cNvSpPr>
          <p:nvPr/>
        </p:nvSpPr>
        <p:spPr bwMode="auto">
          <a:xfrm>
            <a:off x="785813" y="6072188"/>
            <a:ext cx="76438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1400">
                <a:solidFill>
                  <a:srgbClr val="FFFF99"/>
                </a:solidFill>
                <a:latin typeface="Arial" panose="020B0604020202020204" pitchFamily="34" charset="0"/>
              </a:rPr>
              <a:t>žákyně studijního oboru Jezdec a chovatel koní ošetřují plemenné hřebce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1400">
                <a:solidFill>
                  <a:srgbClr val="FFFF99"/>
                </a:solidFill>
                <a:latin typeface="Arial" panose="020B0604020202020204" pitchFamily="34" charset="0"/>
              </a:rPr>
              <a:t> 2746 Dantes a 6062 Scyris po lonžování v ZH Tlumačov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42938" y="428625"/>
            <a:ext cx="7713662" cy="5842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POHYBOVÁNÍ PLEMENNÝCH HŘEBCŮ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4313" y="1643063"/>
            <a:ext cx="8643937" cy="3786187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 eaLnBrk="1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   </a:t>
            </a:r>
            <a:r>
              <a:rPr lang="cs-CZ" sz="1600" dirty="0">
                <a:solidFill>
                  <a:schemeClr val="accent3">
                    <a:lumMod val="75000"/>
                  </a:schemeClr>
                </a:solidFill>
              </a:rPr>
              <a:t>vodění na ruce ( staří hřebci )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solidFill>
                <a:srgbClr val="FFFF66"/>
              </a:solidFill>
            </a:endParaRP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rgbClr val="FFFF66"/>
                </a:solidFill>
              </a:rPr>
              <a:t>lehký pohyb hřebců ( krok, klus, cval )</a:t>
            </a:r>
          </a:p>
          <a:p>
            <a:pPr marL="1200150" lvl="2" indent="-28575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rgbClr val="FFFF66"/>
                </a:solidFill>
              </a:rPr>
              <a:t>- lonžování ( v provozních podmínkách nejrychlejší způsob pohybování hřebců</a:t>
            </a:r>
          </a:p>
          <a:p>
            <a:pPr marL="1200150" lvl="2" indent="-28575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rgbClr val="FFFF66"/>
                </a:solidFill>
              </a:rPr>
              <a:t>- pod sedlem ( vycházky do přírody – psychická relaxace hřebce )</a:t>
            </a:r>
          </a:p>
          <a:p>
            <a:pPr marL="1200150" lvl="2" indent="-28575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rgbClr val="FFFF66"/>
                </a:solidFill>
              </a:rPr>
              <a:t>- v zápřahu ( časově náročnější, ale pohybují se zároveň dva hřebci )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accent6">
                    <a:lumMod val="75000"/>
                  </a:schemeClr>
                </a:solidFill>
              </a:rPr>
              <a:t>sportovní zátěž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accent6">
                    <a:lumMod val="75000"/>
                  </a:schemeClr>
                </a:solidFill>
              </a:rPr>
              <a:t>     </a:t>
            </a:r>
            <a:r>
              <a:rPr lang="cs-CZ" sz="16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někteří plemenní hřebci, převážně mladšího věku jsou testování, tímto se zvyšuje jejich sportovní výkonnost a plemenná hodnota</a:t>
            </a:r>
            <a:endParaRPr lang="cs-CZ" sz="16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/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pracovní zátěž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rgbClr val="FFFF99"/>
                </a:solidFill>
              </a:rPr>
              <a:t>     </a:t>
            </a:r>
            <a:r>
              <a:rPr lang="cs-CZ" sz="1600" dirty="0">
                <a:latin typeface="+mn-lt"/>
                <a:cs typeface="+mn-cs"/>
              </a:rPr>
              <a:t>zejména chladnokrevní hřebci působící na připouštěcích stanicích se využívají pro práci v lese v těžkém tahu, tímto je prověřována jejich konstituční tvrdost, pracovní ochota a charakter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75" y="1071563"/>
            <a:ext cx="8715375" cy="3079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pohybování  hřebců se odvíjí od věku plemenného hřebce, zdravotního stavu  a pracovního zařazení</a:t>
            </a:r>
          </a:p>
        </p:txBody>
      </p:sp>
      <p:sp>
        <p:nvSpPr>
          <p:cNvPr id="19461" name="TextovéPole 8"/>
          <p:cNvSpPr txBox="1">
            <a:spLocks noChangeArrowheads="1"/>
          </p:cNvSpPr>
          <p:nvPr/>
        </p:nvSpPr>
        <p:spPr bwMode="auto">
          <a:xfrm>
            <a:off x="142875" y="5572125"/>
            <a:ext cx="87153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>
              <a:spcBef>
                <a:spcPct val="0"/>
              </a:spcBef>
              <a:buFontTx/>
              <a:buNone/>
            </a:pPr>
            <a:r>
              <a:rPr lang="cs-CZ" sz="1400">
                <a:solidFill>
                  <a:srgbClr val="FFFF99"/>
                </a:solidFill>
                <a:latin typeface="Arial" panose="020B0604020202020204" pitchFamily="34" charset="0"/>
              </a:rPr>
              <a:t>pohybování plemenných hřebců úzce souvisí s jeho krmením - lehká práce nevyžaduje změnu </a:t>
            </a:r>
          </a:p>
          <a:p>
            <a:pPr algn="ctr" eaLnBrk="1">
              <a:spcBef>
                <a:spcPct val="0"/>
              </a:spcBef>
              <a:buFontTx/>
              <a:buNone/>
            </a:pPr>
            <a:r>
              <a:rPr lang="cs-CZ" sz="1400">
                <a:solidFill>
                  <a:srgbClr val="FFFF99"/>
                </a:solidFill>
                <a:latin typeface="Arial" panose="020B0604020202020204" pitchFamily="34" charset="0"/>
              </a:rPr>
              <a:t>v běžném krmení na rozdíl od krmení plemenných hřebců využívaných ve sportovní a pracovní zátěži.</a:t>
            </a:r>
          </a:p>
        </p:txBody>
      </p:sp>
      <p:sp>
        <p:nvSpPr>
          <p:cNvPr id="19462" name="TextovéPole 9"/>
          <p:cNvSpPr txBox="1">
            <a:spLocks noChangeArrowheads="1"/>
          </p:cNvSpPr>
          <p:nvPr/>
        </p:nvSpPr>
        <p:spPr bwMode="auto">
          <a:xfrm>
            <a:off x="4714875" y="6357938"/>
            <a:ext cx="4071938" cy="24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bg1"/>
                </a:solidFill>
              </a:rPr>
              <a:t>Zdroj: Ing. Ondřej Mamica, Ph.D / Reprodukční centrum ZH Tlumačov  /</a:t>
            </a:r>
            <a:endParaRPr lang="cs-CZ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IMG_925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0" y="642938"/>
            <a:ext cx="4714875" cy="334803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</p:pic>
      <p:pic>
        <p:nvPicPr>
          <p:cNvPr id="2" name="Obrázek 1" descr="IMG_327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813" y="3286125"/>
            <a:ext cx="2643187" cy="292893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</p:pic>
      <p:pic>
        <p:nvPicPr>
          <p:cNvPr id="4" name="Obrázek 3" descr="IMG_917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813" y="642938"/>
            <a:ext cx="2667000" cy="233362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</p:pic>
      <p:sp>
        <p:nvSpPr>
          <p:cNvPr id="20485" name="TextovéPole 4"/>
          <p:cNvSpPr txBox="1">
            <a:spLocks noChangeArrowheads="1"/>
          </p:cNvSpPr>
          <p:nvPr/>
        </p:nvSpPr>
        <p:spPr bwMode="auto">
          <a:xfrm>
            <a:off x="3786188" y="4786313"/>
            <a:ext cx="4714875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1400">
                <a:solidFill>
                  <a:srgbClr val="FFFF66"/>
                </a:solidFill>
                <a:latin typeface="Arial" panose="020B0604020202020204" pitchFamily="34" charset="0"/>
              </a:rPr>
              <a:t>vodění plemenných hřebců na ruce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1400">
              <a:solidFill>
                <a:srgbClr val="FFFF66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1400">
                <a:solidFill>
                  <a:srgbClr val="FFFF66"/>
                </a:solidFill>
                <a:latin typeface="Arial" panose="020B0604020202020204" pitchFamily="34" charset="0"/>
              </a:rPr>
              <a:t>staří hřebci a hřebci s omezenou pohybovou aktivitou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213" y="655638"/>
            <a:ext cx="3743325" cy="5616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463" y="655638"/>
            <a:ext cx="3714750" cy="5616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611188" y="6381750"/>
            <a:ext cx="37465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1400">
                <a:latin typeface="Arial" panose="020B0604020202020204" pitchFamily="34" charset="0"/>
              </a:rPr>
              <a:t>vodění plemenného hřebce 1359 Colato R</a:t>
            </a:r>
          </a:p>
        </p:txBody>
      </p:sp>
      <p:sp>
        <p:nvSpPr>
          <p:cNvPr id="21509" name="TextovéPole 4"/>
          <p:cNvSpPr txBox="1">
            <a:spLocks noChangeArrowheads="1"/>
          </p:cNvSpPr>
          <p:nvPr/>
        </p:nvSpPr>
        <p:spPr bwMode="auto">
          <a:xfrm>
            <a:off x="4714875" y="6357938"/>
            <a:ext cx="40719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1400">
                <a:latin typeface="Arial" panose="020B0604020202020204" pitchFamily="34" charset="0"/>
              </a:rPr>
              <a:t>pohybování plemenného hřebce 6062 Scyris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G_942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" y="500063"/>
            <a:ext cx="8429625" cy="561975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</p:pic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285750" y="6286500"/>
            <a:ext cx="84296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1400">
                <a:latin typeface="Arial" panose="020B0604020202020204" pitchFamily="34" charset="0"/>
              </a:rPr>
              <a:t>lonžování hřebce 2446 Dantes – nejrychlejší způsob lehké práce pohybování hřebců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G_938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625" y="285750"/>
            <a:ext cx="8321675" cy="554831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</p:pic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214313" y="5929313"/>
            <a:ext cx="871537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1400">
                <a:latin typeface="Arial" panose="020B0604020202020204" pitchFamily="34" charset="0"/>
              </a:rPr>
              <a:t>žákyně studijního oboru Jezdec a chovatel koní při pohybování  hřebců 2910 Biskup a 2823 Novic v zápřahu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1400">
                <a:latin typeface="Arial" panose="020B0604020202020204" pitchFamily="34" charset="0"/>
              </a:rPr>
              <a:t>časově náročnější způsob pohybování, ale pohybují se zároveň dva hřebci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18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IMG_0710.jpg"/>
          <p:cNvPicPr>
            <a:picLocks noChangeAspect="1"/>
          </p:cNvPicPr>
          <p:nvPr/>
        </p:nvPicPr>
        <p:blipFill>
          <a:blip r:embed="rId2">
            <a:lum contrast="8000"/>
          </a:blip>
          <a:stretch>
            <a:fillRect/>
          </a:stretch>
        </p:blipFill>
        <p:spPr>
          <a:xfrm>
            <a:off x="714375" y="500063"/>
            <a:ext cx="7620000" cy="49911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</p:pic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642938" y="5643563"/>
            <a:ext cx="77152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1400">
                <a:latin typeface="Arial" panose="020B0604020202020204" pitchFamily="34" charset="0"/>
              </a:rPr>
              <a:t>sportovní zátěž plemenných hřebců - hřebec 2905 Erik , ZH Tlumačov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7563" y="930275"/>
            <a:ext cx="6275387" cy="3662363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DIGITÁLNÍ UČEBNÍ MATERIÁL 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( 2012 )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Střední škola hotelová a služeb Kroměříž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Studijní obor 41 – 53 – H / 02 Jezdec a chovatel koní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 </a:t>
            </a:r>
            <a:r>
              <a:rPr lang="cs-CZ" sz="1400" dirty="0" err="1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DUMu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Taťána Havlíčková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Fotografie: Taťána Havlíčková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Použitá literatura: Jaromír Dušek a kolektiv: Chov koní ( 1999 )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Helmut </a:t>
            </a:r>
            <a:r>
              <a:rPr lang="cs-CZ" sz="1400" dirty="0" err="1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Meyer</a:t>
            </a:r>
            <a:r>
              <a:rPr lang="cs-CZ" sz="1400" dirty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, Manfred </a:t>
            </a:r>
            <a:r>
              <a:rPr lang="cs-CZ" sz="1400" dirty="0" err="1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Coenen</a:t>
            </a:r>
            <a:r>
              <a:rPr lang="cs-CZ" sz="1400" dirty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: Krmení koní, současné trendy ve výživě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837</TotalTime>
  <Words>1317</Words>
  <Application>Microsoft Office PowerPoint</Application>
  <PresentationFormat>Předvádění na obrazovce (4:3)</PresentationFormat>
  <Paragraphs>264</Paragraphs>
  <Slides>21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6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PLEMENNÍ HŘEBCI</vt:lpstr>
      <vt:lpstr>KRMENÍ PLEMENNÝCH HŘEBCŮ</vt:lpstr>
      <vt:lpstr>KRMENÍ PLEMENÝCH HŘEBCŮ OBECNĚ</vt:lpstr>
      <vt:lpstr>KRMENÍ PRACOVNÍCH (TAŽNÝCH) HŘEBCŮ</vt:lpstr>
      <vt:lpstr> DOPORUČENÉ DÁVKOVÁNÍ  PRO TAŽNÉ HŘEBCE</vt:lpstr>
      <vt:lpstr>KRMENÍ SPORTOVNÍCH HŘEBCŮ</vt:lpstr>
      <vt:lpstr> DOPORUČENÉ DÁVKOVÁNÍ  PRO SPORTOVNÍ HŘEBCE</vt:lpstr>
      <vt:lpstr> KRMENNÍ PLEMENNÝCH HŘEBCŮ  </vt:lpstr>
      <vt:lpstr> DOPORUČENÉ DÁVKOVÁNÍ  PRO PLEMENNÉHO HŘEBCE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HSKM</dc:creator>
  <cp:lastModifiedBy>Zdeněk Laski</cp:lastModifiedBy>
  <cp:revision>124</cp:revision>
  <dcterms:created xsi:type="dcterms:W3CDTF">2012-10-27T07:15:14Z</dcterms:created>
  <dcterms:modified xsi:type="dcterms:W3CDTF">2014-06-05T08:06:00Z</dcterms:modified>
</cp:coreProperties>
</file>