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1"/>
  </p:notesMasterIdLst>
  <p:sldIdLst>
    <p:sldId id="275" r:id="rId2"/>
    <p:sldId id="256" r:id="rId3"/>
    <p:sldId id="257" r:id="rId4"/>
    <p:sldId id="259" r:id="rId5"/>
    <p:sldId id="260" r:id="rId6"/>
    <p:sldId id="261" r:id="rId7"/>
    <p:sldId id="262" r:id="rId8"/>
    <p:sldId id="265" r:id="rId9"/>
    <p:sldId id="264" r:id="rId10"/>
    <p:sldId id="266" r:id="rId11"/>
    <p:sldId id="258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D90FC-8077-472A-8C83-D3F324B2665C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07F0EF-E564-4E46-9860-00B656AC32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849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5774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2D481-69EF-48E8-8C5A-C85A407B0656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801E6D-47DF-49F5-8F49-3140D219516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540250"/>
      </p:ext>
    </p:extLst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370B-DFF1-41F4-BF3C-A3C817D0D92C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9247DD-1D08-40C9-B805-00D5BBA137B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74066"/>
      </p:ext>
    </p:extLst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4EEEB-CDF8-4DC2-B88D-07EF198FD90C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6C375-3C1B-4189-9202-69663ED1101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160287"/>
      </p:ext>
    </p:extLst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1D920-4BAE-4284-B475-1CCD55D39E15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0BE05-C870-4906-AEFF-25A45C8AD42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028793"/>
      </p:ext>
    </p:extLst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36FBB-BCFF-476C-BB4C-1908C6E445B9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7189D2-819E-45BC-9156-CC81F6429D2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8539973"/>
      </p:ext>
    </p:extLst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4CB59-D0DC-4D95-87BD-3DDECC359E42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ABF35-6789-4C84-9477-42580A54435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8010408"/>
      </p:ext>
    </p:extLst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E60B6-ACD7-41EE-8371-4C93D1E2DE5E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670E45-0457-4F2A-8AF4-D752C06286B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2285187"/>
      </p:ext>
    </p:extLst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27CEE-220F-4C1D-9D42-570D4AA69EB5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3A656-1F94-4489-BFE7-50D77391717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976297"/>
      </p:ext>
    </p:extLst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5A76F-2164-4341-A0EC-619398430016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A4F723-C47E-4596-B34B-C7EFF909713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0805457"/>
      </p:ext>
    </p:extLst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F57DE-F62A-4767-A8FF-EA9AE38323E4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C7EBE6-D34C-4853-865F-3D535556B45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207749"/>
      </p:ext>
    </p:extLst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1627E-4F47-4C0F-A7E6-FE281D956EDD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B4C58-F87D-48F7-91C2-77A6A4AAB16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179756"/>
      </p:ext>
    </p:extLst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2B159B-C77D-40A2-A65B-67C60F88250E}" type="datetimeFigureOut">
              <a:rPr lang="cs-CZ"/>
              <a:pPr>
                <a:defRPr/>
              </a:pPr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9B36431-4BAD-45A1-8AEE-01F411ABC91B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byhorses.cz/" TargetMode="External"/><Relationship Id="rId2" Type="http://schemas.openxmlformats.org/officeDocument/2006/relationships/hyperlink" Target="http://www.muller-eguine.cz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inseminacekoni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484182"/>
              </p:ext>
            </p:extLst>
          </p:nvPr>
        </p:nvGraphicFramePr>
        <p:xfrm>
          <a:off x="474492" y="1927027"/>
          <a:ext cx="8195016" cy="36428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Taťána Havlíčková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VY_32_INOVACE OV</a:t>
                      </a:r>
                      <a:endParaRPr lang="cs-CZ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OV.4508.2H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Zemědělství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41-53-H/02 Jezdec a chovatel koní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Plemenitba – inseminace koní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Prezentace informuje žáka s pohlavním cyklem klisny a reprodukcí hřebce. Seznamuje žáka s metodou plemenitby koní – inseminací čerstvým spermatem – vysvětluje postup zpracování a výhody pro </a:t>
                      </a:r>
                      <a:r>
                        <a:rPr lang="cs-CZ" sz="1000" kern="120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chovatele. Prezentace </a:t>
                      </a: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je 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doplněna ilustračními fotografiemi z odborného výcviku žáků při ošetřování plemenných hřebců v Zemském hřebčinci v  </a:t>
                      </a:r>
                      <a:r>
                        <a:rPr lang="cs-CZ" sz="900" baseline="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Tlumačově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.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Reprodukce koní, klisna, hřebec, inseminace</a:t>
                      </a:r>
                      <a:endParaRPr lang="cs-CZ" sz="1000" u="none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24.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9.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314802" y="1484784"/>
            <a:ext cx="6400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ODBORNÝ VÝCVIK - </a:t>
            </a:r>
            <a:r>
              <a:rPr lang="cs-CZ" sz="2400" b="1" dirty="0" smtClean="0">
                <a:solidFill>
                  <a:schemeClr val="tx1"/>
                </a:solidFill>
                <a:effectLst/>
              </a:rPr>
              <a:t> </a:t>
            </a:r>
            <a:r>
              <a:rPr lang="cs-CZ" sz="1600" b="1" dirty="0" smtClean="0">
                <a:solidFill>
                  <a:schemeClr val="tx1"/>
                </a:solidFill>
                <a:effectLst/>
              </a:rPr>
              <a:t>plemenitba – inseminace koní</a:t>
            </a:r>
            <a:endParaRPr lang="cs-CZ" sz="16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8864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67291"/>
      </p:ext>
    </p:extLst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hrib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2500313"/>
            <a:ext cx="5072062" cy="3381375"/>
          </a:xfrm>
          <a:prstGeom prst="rect">
            <a:avLst/>
          </a:prstGeom>
          <a:noFill/>
          <a:ln w="9525" cmpd="dbl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625" y="928688"/>
            <a:ext cx="8229600" cy="1143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6000" dirty="0" smtClean="0">
                <a:latin typeface="Arial" pitchFamily="34" charset="0"/>
                <a:cs typeface="Arial" pitchFamily="34" charset="0"/>
              </a:rPr>
              <a:t>PLEMENITBA  KONÍ</a:t>
            </a:r>
            <a:endParaRPr lang="cs-CZ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TextovéPole 7"/>
          <p:cNvSpPr txBox="1">
            <a:spLocks noChangeArrowheads="1"/>
          </p:cNvSpPr>
          <p:nvPr/>
        </p:nvSpPr>
        <p:spPr bwMode="auto">
          <a:xfrm>
            <a:off x="357188" y="2428875"/>
            <a:ext cx="44291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3600">
                <a:latin typeface="Arial" panose="020B0604020202020204" pitchFamily="34" charset="0"/>
              </a:rPr>
              <a:t>INSEMINACE</a:t>
            </a:r>
          </a:p>
          <a:p>
            <a:r>
              <a:rPr lang="cs-CZ" sz="3600">
                <a:latin typeface="Arial" panose="020B0604020202020204" pitchFamily="34" charset="0"/>
              </a:rPr>
              <a:t>KONÍ</a:t>
            </a:r>
          </a:p>
          <a:p>
            <a:endParaRPr lang="cs-CZ" sz="2000">
              <a:latin typeface="Arial" panose="020B0604020202020204" pitchFamily="34" charset="0"/>
            </a:endParaRPr>
          </a:p>
          <a:p>
            <a:r>
              <a:rPr lang="cs-CZ" sz="2000">
                <a:latin typeface="Arial" panose="020B0604020202020204" pitchFamily="34" charset="0"/>
              </a:rPr>
              <a:t>Inseminace klisen</a:t>
            </a:r>
          </a:p>
          <a:p>
            <a:r>
              <a:rPr lang="cs-CZ" sz="2000">
                <a:latin typeface="Arial" panose="020B0604020202020204" pitchFamily="34" charset="0"/>
              </a:rPr>
              <a:t>čerstvým spermatem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Pohlavní cyklus klisny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Klisna je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polyestrické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zvíře, což znamená, že na pohlavním aparátu probíhají cyklicky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se opakující změny vrcholící samotným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estrem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– říjí ( zhruba po 21 dnech ),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       během kterého dochází k ovulaci.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Říje je nejvýznamnějším obdobím v pohlavním cyklu klisny. Charakteristický je nástup tzv. </a:t>
            </a:r>
            <a:r>
              <a:rPr lang="cs-CZ" sz="1600" dirty="0" err="1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říjového</a:t>
            </a:r>
            <a:r>
              <a:rPr lang="cs-CZ" sz="16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 chování (blýskání - kontrakcemi poševní předsíně se obnažuje sliznice a klitoris; </a:t>
            </a:r>
            <a:r>
              <a:rPr lang="cs-CZ" sz="1600" dirty="0" err="1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nitkování</a:t>
            </a:r>
            <a:r>
              <a:rPr lang="cs-CZ" sz="16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 – krátké a časté močení; snížený příjem krmiva; neklid ) a svolnost k páření.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600" dirty="0" smtClean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U </a:t>
            </a:r>
            <a:r>
              <a:rPr lang="cs-CZ" sz="1600" dirty="0" err="1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laktujících</a:t>
            </a:r>
            <a:r>
              <a:rPr lang="cs-CZ" sz="16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 klisen často dochází u hříbat k průjmům.</a:t>
            </a:r>
          </a:p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24 - 48 hodin před ukončením těchto zevních příznaků říje dochází k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ovulaci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(vyplavení vajíčka z folikulu), které se stává na následujících 12 hodin oplození schopné.</a:t>
            </a:r>
          </a:p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Proto je nejdůležitější správné načasování připuštění a snaha o co nejbližší přiblížení se k ovulaci</a:t>
            </a:r>
            <a:r>
              <a:rPr lang="cs-CZ" sz="1400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>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sz="1400" dirty="0" smtClean="0"/>
              <a:t/>
            </a:r>
            <a:br>
              <a:rPr lang="cs-CZ" sz="1400" dirty="0" smtClean="0"/>
            </a:b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Reprodukce hřebců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Procesem reprodukce hřebce se rozumí tvorba samčích pohlavních buněk (spermií) a jejich transport do samičích pohlavních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orgánů.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Hřebci jsou plodní v průměru do 18 let (chladnokrevná plemena koní), teplokrevní do 18-20 let. Nejdéle vykazují vysokou plodnost hřebci arabští, lipičtí a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starokladrubští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– až do 25 let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Transport semene do pohlavního ústrojí klisny je umožněn erekcí pyje, ejakulací spermií a sekretů přídatných pohlavních žláz.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Celá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reprodukce samce je řízena hormony a autonomním nervovým systémem. Nejdůležitějším samčí pohlavním hormonem ovlivňující reprodukci se nazývá testosteron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>
                <a:latin typeface="Arial" pitchFamily="34" charset="0"/>
                <a:cs typeface="Arial" pitchFamily="34" charset="0"/>
              </a:rPr>
              <a:t>Testosteron zodpovídá za tvorbu spermií, vznik a udržení libida, sekreční aktivitu přídatných pohlavních žláz a rozvoj sekundárních pohlavních znaků.</a:t>
            </a:r>
          </a:p>
          <a:p>
            <a:pPr fontAlgn="auto">
              <a:spcAft>
                <a:spcPts val="0"/>
              </a:spcAft>
              <a:defRPr/>
            </a:pP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smtClean="0">
                <a:latin typeface="Arial" panose="020B0604020202020204" pitchFamily="34" charset="0"/>
                <a:cs typeface="Arial" panose="020B0604020202020204" pitchFamily="34" charset="0"/>
              </a:rPr>
              <a:t>Inseminace klisen čerstvým spermatem vychází z možnosti použití naředěného a na teplotu 4 - 8°C zchlazeného spermatu k umělému oplodnění (inseminace) klisen </a:t>
            </a:r>
          </a:p>
          <a:p>
            <a:pPr>
              <a:buFont typeface="Arial" panose="020B0604020202020204" pitchFamily="34" charset="0"/>
              <a:buNone/>
            </a:pPr>
            <a:r>
              <a:rPr lang="cs-CZ" sz="1600" smtClean="0">
                <a:latin typeface="Arial" panose="020B0604020202020204" pitchFamily="34" charset="0"/>
                <a:cs typeface="Arial" panose="020B0604020202020204" pitchFamily="34" charset="0"/>
              </a:rPr>
              <a:t>      do 24 případně i více hodin po jeho odběru od hřebce</a:t>
            </a:r>
            <a:r>
              <a:rPr lang="cs-CZ" sz="140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cs-CZ" sz="14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cs-CZ" sz="140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</a:t>
            </a:r>
          </a:p>
          <a:p>
            <a:endParaRPr lang="cs-CZ" sz="14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   Inseminace klisen čerstvým spermatem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Obrázek 4" descr="inseminac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714625"/>
            <a:ext cx="4237037" cy="310038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Obrázek 5" descr="inseminace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2714625"/>
            <a:ext cx="3143250" cy="308927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ovéPole 6"/>
          <p:cNvSpPr txBox="1">
            <a:spLocks noChangeArrowheads="1"/>
          </p:cNvSpPr>
          <p:nvPr/>
        </p:nvSpPr>
        <p:spPr bwMode="auto">
          <a:xfrm>
            <a:off x="714375" y="5929313"/>
            <a:ext cx="49291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800">
                <a:latin typeface="Arial" panose="020B0604020202020204" pitchFamily="34" charset="0"/>
              </a:rPr>
              <a:t>Foto: Taťána Havlíčková - odběr spermatu plemenných hřebců - reprodukční centrum ZH Tlumačov</a:t>
            </a:r>
          </a:p>
        </p:txBody>
      </p:sp>
      <p:sp>
        <p:nvSpPr>
          <p:cNvPr id="5127" name="TextovéPole 7"/>
          <p:cNvSpPr txBox="1">
            <a:spLocks noChangeArrowheads="1"/>
          </p:cNvSpPr>
          <p:nvPr/>
        </p:nvSpPr>
        <p:spPr bwMode="auto">
          <a:xfrm>
            <a:off x="7358063" y="1143000"/>
            <a:ext cx="1571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800">
                <a:latin typeface="Arial" panose="020B0604020202020204" pitchFamily="34" charset="0"/>
              </a:rPr>
              <a:t>www.muller-eguine.cz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smtClean="0">
                <a:latin typeface="Arial" panose="020B0604020202020204" pitchFamily="34" charset="0"/>
                <a:cs typeface="Arial" panose="020B0604020202020204" pitchFamily="34" charset="0"/>
              </a:rPr>
              <a:t>odběr spermatu od hřebce</a:t>
            </a:r>
          </a:p>
          <a:p>
            <a:r>
              <a:rPr lang="cs-CZ" sz="1600" smtClean="0">
                <a:latin typeface="Arial" panose="020B0604020202020204" pitchFamily="34" charset="0"/>
                <a:cs typeface="Arial" panose="020B0604020202020204" pitchFamily="34" charset="0"/>
              </a:rPr>
              <a:t>posouzení kvality a zpracování odebraného spermatu s cílem zachování oplozovací schopnosti spermií</a:t>
            </a:r>
          </a:p>
          <a:p>
            <a:r>
              <a:rPr lang="cs-CZ" sz="1600" smtClean="0">
                <a:latin typeface="Arial" panose="020B0604020202020204" pitchFamily="34" charset="0"/>
                <a:cs typeface="Arial" panose="020B0604020202020204" pitchFamily="34" charset="0"/>
              </a:rPr>
              <a:t>zajištění konstantního počtu spermií v inseminační dávce</a:t>
            </a:r>
          </a:p>
          <a:p>
            <a:r>
              <a:rPr lang="cs-CZ" sz="1600" smtClean="0">
                <a:latin typeface="Arial" panose="020B0604020202020204" pitchFamily="34" charset="0"/>
                <a:cs typeface="Arial" panose="020B0604020202020204" pitchFamily="34" charset="0"/>
              </a:rPr>
              <a:t>zchlazení ředěného spermatu na 4° Celsia</a:t>
            </a:r>
          </a:p>
          <a:p>
            <a:r>
              <a:rPr lang="cs-CZ" sz="1600" smtClean="0">
                <a:latin typeface="Arial" panose="020B0604020202020204" pitchFamily="34" charset="0"/>
                <a:cs typeface="Arial" panose="020B0604020202020204" pitchFamily="34" charset="0"/>
              </a:rPr>
              <a:t>rozdělení spermatu do jednotlivých inseminačních dávek</a:t>
            </a:r>
          </a:p>
          <a:p>
            <a:r>
              <a:rPr lang="cs-CZ" sz="1600" smtClean="0">
                <a:latin typeface="Arial" panose="020B0604020202020204" pitchFamily="34" charset="0"/>
                <a:cs typeface="Arial" panose="020B0604020202020204" pitchFamily="34" charset="0"/>
              </a:rPr>
              <a:t>expedice inseminačních dávek ve speciálních termo-izolačních přepravnících boxech (vlakem, autobusem, automobilem)</a:t>
            </a:r>
          </a:p>
          <a:p>
            <a:pPr>
              <a:buFont typeface="Arial" panose="020B0604020202020204" pitchFamily="34" charset="0"/>
              <a:buNone/>
            </a:pPr>
            <a:endParaRPr lang="cs-CZ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57188" y="285750"/>
            <a:ext cx="8229600" cy="1143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Technologie zpracování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Obrázek 4" descr="vagi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4000500"/>
            <a:ext cx="2714625" cy="185737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ovéPole 6"/>
          <p:cNvSpPr txBox="1">
            <a:spLocks noChangeArrowheads="1"/>
          </p:cNvSpPr>
          <p:nvPr/>
        </p:nvSpPr>
        <p:spPr bwMode="auto">
          <a:xfrm>
            <a:off x="7072313" y="1143000"/>
            <a:ext cx="1571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800">
                <a:latin typeface="Arial" panose="020B0604020202020204" pitchFamily="34" charset="0"/>
              </a:rPr>
              <a:t>        www.muller-eguine.cz</a:t>
            </a:r>
          </a:p>
        </p:txBody>
      </p:sp>
      <p:sp>
        <p:nvSpPr>
          <p:cNvPr id="6150" name="TextovéPole 7"/>
          <p:cNvSpPr txBox="1">
            <a:spLocks noChangeArrowheads="1"/>
          </p:cNvSpPr>
          <p:nvPr/>
        </p:nvSpPr>
        <p:spPr bwMode="auto">
          <a:xfrm>
            <a:off x="642938" y="6000750"/>
            <a:ext cx="39290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800">
                <a:latin typeface="Arial" panose="020B0604020202020204" pitchFamily="34" charset="0"/>
              </a:rPr>
              <a:t>Foto: Taťána Havlíčková, laboratoř reprodukčního centra ZH Tlumačov</a:t>
            </a:r>
          </a:p>
        </p:txBody>
      </p:sp>
      <p:pic>
        <p:nvPicPr>
          <p:cNvPr id="6151" name="Obrázek 8" descr="IMG_00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4000500"/>
            <a:ext cx="2571750" cy="186848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Obrázek 9" descr="IMG_732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4000500"/>
            <a:ext cx="2071688" cy="185102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TextovéPole 10"/>
          <p:cNvSpPr txBox="1">
            <a:spLocks noChangeArrowheads="1"/>
          </p:cNvSpPr>
          <p:nvPr/>
        </p:nvSpPr>
        <p:spPr bwMode="auto">
          <a:xfrm>
            <a:off x="714375" y="5643563"/>
            <a:ext cx="10715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800">
                <a:latin typeface="Arial" panose="020B0604020202020204" pitchFamily="34" charset="0"/>
              </a:rPr>
              <a:t>umělá vagina</a:t>
            </a:r>
          </a:p>
        </p:txBody>
      </p:sp>
      <p:sp>
        <p:nvSpPr>
          <p:cNvPr id="6154" name="TextovéPole 11"/>
          <p:cNvSpPr txBox="1">
            <a:spLocks noChangeArrowheads="1"/>
          </p:cNvSpPr>
          <p:nvPr/>
        </p:nvSpPr>
        <p:spPr bwMode="auto">
          <a:xfrm>
            <a:off x="6357938" y="5572125"/>
            <a:ext cx="192881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800">
                <a:latin typeface="Arial" panose="020B0604020202020204" pitchFamily="34" charset="0"/>
              </a:rPr>
              <a:t>termobox  na přepravu  ins. dávek</a:t>
            </a:r>
          </a:p>
        </p:txBody>
      </p:sp>
      <p:sp>
        <p:nvSpPr>
          <p:cNvPr id="6155" name="TextovéPole 12"/>
          <p:cNvSpPr txBox="1">
            <a:spLocks noChangeArrowheads="1"/>
          </p:cNvSpPr>
          <p:nvPr/>
        </p:nvSpPr>
        <p:spPr bwMode="auto">
          <a:xfrm>
            <a:off x="3571875" y="4071938"/>
            <a:ext cx="1214438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800">
                <a:latin typeface="Arial" panose="020B0604020202020204" pitchFamily="34" charset="0"/>
              </a:rPr>
              <a:t>kontrola kvality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3" descr="IMG_98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90550"/>
            <a:ext cx="7620000" cy="56769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ovéPole 4"/>
          <p:cNvSpPr txBox="1">
            <a:spLocks noChangeArrowheads="1"/>
          </p:cNvSpPr>
          <p:nvPr/>
        </p:nvSpPr>
        <p:spPr bwMode="auto">
          <a:xfrm>
            <a:off x="714375" y="6357938"/>
            <a:ext cx="4572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800">
                <a:latin typeface="Arial" panose="020B0604020202020204" pitchFamily="34" charset="0"/>
              </a:rPr>
              <a:t>Odborná instruktáž  v reprodukčním centru Zemský hřebčinec Tlumačov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00063" y="285750"/>
            <a:ext cx="8229600" cy="11430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/>
              <a:t>   Inseminace koní v kostce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0063" y="1643063"/>
            <a:ext cx="8229600" cy="4525962"/>
          </a:xfr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Odběr spermatu se provádí pomocí umělé vaginy a fantomu nebo říjící klisny.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Poté se laboratorně zhodnotí koncentrace a pohyblivost spermií 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( mobilita a motilita ).</a:t>
            </a:r>
          </a:p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Neředěné sperma se použije k inseminaci ihned </a:t>
            </a:r>
            <a:r>
              <a:rPr lang="cs-CZ" sz="1300" dirty="0" smtClean="0">
                <a:latin typeface="Arial" pitchFamily="34" charset="0"/>
                <a:cs typeface="Arial" pitchFamily="34" charset="0"/>
              </a:rPr>
              <a:t>( pokud je klisna v blízkosti odběrového místa ).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Sperma pro pozdější použití k inseminaci ( pokud se zasílá chovatelům ) se ředí.</a:t>
            </a:r>
          </a:p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Ředidla jsou na mléčné nebo žloutkové bázi, ochlazené na 4 stupně Celsia.</a:t>
            </a:r>
          </a:p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Ředidla chrání povrchové membrány spermií a obsahují energetické látky.</a:t>
            </a:r>
          </a:p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Takto krátkodobě konzervované semeno lze uchovat i 48 hodin.</a:t>
            </a:r>
          </a:p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V přepravních termoboxech, které udrží optimální zchlazenou teplotu se odesílá chovateli klisny.</a:t>
            </a:r>
          </a:p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Doporučuje se inseminovat klisnu do 12 hodin od odběru a po 48 hodinách  inseminaci opakovat.</a:t>
            </a:r>
          </a:p>
          <a:p>
            <a:pPr fontAlgn="auto">
              <a:spcAft>
                <a:spcPts val="0"/>
              </a:spcAft>
              <a:defRPr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Inseminace se u klisen provádí vaginálním způsobem do děložního krčku.</a:t>
            </a:r>
          </a:p>
          <a:p>
            <a:pPr fontAlgn="auto">
              <a:spcAft>
                <a:spcPts val="0"/>
              </a:spcAft>
              <a:defRPr/>
            </a:pP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5" descr="in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8072437" cy="5875338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TextovéPole 6"/>
          <p:cNvSpPr txBox="1">
            <a:spLocks noChangeArrowheads="1"/>
          </p:cNvSpPr>
          <p:nvPr/>
        </p:nvSpPr>
        <p:spPr bwMode="auto">
          <a:xfrm>
            <a:off x="428625" y="6357938"/>
            <a:ext cx="55006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800">
                <a:latin typeface="Arial" panose="020B0604020202020204" pitchFamily="34" charset="0"/>
              </a:rPr>
              <a:t>Reprodukční centrum ZH Tlumačov -  odběr spermatu plemenného hřebce 2825 Genius Lysák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00063" y="285750"/>
            <a:ext cx="8229600" cy="11430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/>
              <a:t>  Hlavní výhody inseminace klisen</a:t>
            </a:r>
          </a:p>
        </p:txBody>
      </p:sp>
      <p:sp>
        <p:nvSpPr>
          <p:cNvPr id="10243" name="TextovéPole 2"/>
          <p:cNvSpPr txBox="1">
            <a:spLocks noChangeArrowheads="1"/>
          </p:cNvSpPr>
          <p:nvPr/>
        </p:nvSpPr>
        <p:spPr bwMode="auto">
          <a:xfrm>
            <a:off x="500063" y="1625600"/>
            <a:ext cx="8072437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cs-CZ" sz="2000">
                <a:latin typeface="Arial" panose="020B0604020202020204" pitchFamily="34" charset="0"/>
              </a:rPr>
              <a:t> </a:t>
            </a:r>
            <a:r>
              <a:rPr lang="cs-CZ">
                <a:latin typeface="Arial" panose="020B0604020202020204" pitchFamily="34" charset="0"/>
              </a:rPr>
              <a:t>Možnost vyšetření spermatu z důvodu jeho kvality </a:t>
            </a:r>
          </a:p>
          <a:p>
            <a:r>
              <a:rPr lang="cs-CZ">
                <a:latin typeface="Arial" panose="020B0604020202020204" pitchFamily="34" charset="0"/>
              </a:rPr>
              <a:t>                                                                            a oplozovací schopnosti.</a:t>
            </a:r>
          </a:p>
          <a:p>
            <a:pPr>
              <a:buFont typeface="Arial" panose="020B0604020202020204" pitchFamily="34" charset="0"/>
              <a:buChar char="•"/>
            </a:pPr>
            <a:endParaRPr lang="cs-CZ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>
                <a:latin typeface="Arial" panose="020B0604020202020204" pitchFamily="34" charset="0"/>
              </a:rPr>
              <a:t> Možnost vyšetření spermatu z důvodu veterinárních </a:t>
            </a:r>
          </a:p>
          <a:p>
            <a:r>
              <a:rPr lang="cs-CZ">
                <a:latin typeface="Arial" panose="020B0604020202020204" pitchFamily="34" charset="0"/>
              </a:rPr>
              <a:t>                                                                 ( vyloučení přenosných chorob ).</a:t>
            </a:r>
          </a:p>
          <a:p>
            <a:endParaRPr lang="cs-CZ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>
                <a:latin typeface="Arial" panose="020B0604020202020204" pitchFamily="34" charset="0"/>
              </a:rPr>
              <a:t> Inseminace umožňuje ekonomičtější a několikanásobně</a:t>
            </a:r>
          </a:p>
          <a:p>
            <a:r>
              <a:rPr lang="cs-CZ">
                <a:latin typeface="Arial" panose="020B0604020202020204" pitchFamily="34" charset="0"/>
              </a:rPr>
              <a:t>                                                                  vyšší využití nejlepších hřebců.</a:t>
            </a:r>
          </a:p>
          <a:p>
            <a:pPr>
              <a:buFont typeface="Arial" panose="020B0604020202020204" pitchFamily="34" charset="0"/>
              <a:buChar char="•"/>
            </a:pPr>
            <a:endParaRPr lang="cs-CZ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>
                <a:latin typeface="Arial" panose="020B0604020202020204" pitchFamily="34" charset="0"/>
              </a:rPr>
              <a:t> Chovatelům odpadá starost s převozem klisny ke hřebci.</a:t>
            </a:r>
          </a:p>
          <a:p>
            <a:endParaRPr lang="cs-CZ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>
                <a:latin typeface="Arial" panose="020B0604020202020204" pitchFamily="34" charset="0"/>
              </a:rPr>
              <a:t> Chovatel má možnost většího výběru hřebců pro </a:t>
            </a:r>
          </a:p>
          <a:p>
            <a:r>
              <a:rPr lang="cs-CZ">
                <a:latin typeface="Arial" panose="020B0604020202020204" pitchFamily="34" charset="0"/>
              </a:rPr>
              <a:t>                                                             nejvhodnější rodičovskou kombinaci.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60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160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160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1600"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16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in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8" y="714375"/>
            <a:ext cx="4071937" cy="5489575"/>
          </a:xfrm>
          <a:prstGeom prst="rect">
            <a:avLst/>
          </a:prstGeom>
          <a:ln w="63500">
            <a:solidFill>
              <a:schemeClr val="tx2">
                <a:lumMod val="40000"/>
                <a:lumOff val="60000"/>
              </a:schemeClr>
            </a:solidFill>
          </a:ln>
        </p:spPr>
      </p:pic>
      <p:pic>
        <p:nvPicPr>
          <p:cNvPr id="7" name="Obrázek 6" descr="ins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714375"/>
            <a:ext cx="4084638" cy="5500688"/>
          </a:xfrm>
          <a:prstGeom prst="rect">
            <a:avLst/>
          </a:prstGeom>
          <a:ln w="63500">
            <a:solidFill>
              <a:schemeClr val="tx2">
                <a:lumMod val="40000"/>
                <a:lumOff val="60000"/>
              </a:schemeClr>
            </a:solidFill>
          </a:ln>
        </p:spPr>
      </p:pic>
      <p:sp>
        <p:nvSpPr>
          <p:cNvPr id="11268" name="TextovéPole 3"/>
          <p:cNvSpPr txBox="1">
            <a:spLocks noChangeArrowheads="1"/>
          </p:cNvSpPr>
          <p:nvPr/>
        </p:nvSpPr>
        <p:spPr bwMode="auto">
          <a:xfrm>
            <a:off x="3000375" y="285750"/>
            <a:ext cx="27860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1200">
                <a:latin typeface="Arial" panose="020B0604020202020204" pitchFamily="34" charset="0"/>
              </a:rPr>
              <a:t>Přivedení hřebce na odběrové místo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Zástupný symbol pro obsah 3" descr="ins4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4563" y="285750"/>
            <a:ext cx="4087812" cy="6134100"/>
          </a:xfrm>
          <a:ln w="635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291" name="TextovéPole 2"/>
          <p:cNvSpPr txBox="1">
            <a:spLocks noChangeArrowheads="1"/>
          </p:cNvSpPr>
          <p:nvPr/>
        </p:nvSpPr>
        <p:spPr bwMode="auto">
          <a:xfrm>
            <a:off x="2643188" y="6429375"/>
            <a:ext cx="335756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1200">
                <a:latin typeface="Arial" panose="020B0604020202020204" pitchFamily="34" charset="0"/>
              </a:rPr>
              <a:t>Přivedení říjící klisny na odběrové místo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ins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890588"/>
            <a:ext cx="7620000" cy="5076825"/>
          </a:xfrm>
          <a:prstGeom prst="rect">
            <a:avLst/>
          </a:prstGeom>
          <a:ln w="63500">
            <a:solidFill>
              <a:schemeClr val="tx2">
                <a:lumMod val="40000"/>
                <a:lumOff val="60000"/>
              </a:schemeClr>
            </a:solidFill>
          </a:ln>
        </p:spPr>
      </p:pic>
      <p:sp>
        <p:nvSpPr>
          <p:cNvPr id="13315" name="TextovéPole 2"/>
          <p:cNvSpPr txBox="1">
            <a:spLocks noChangeArrowheads="1"/>
          </p:cNvSpPr>
          <p:nvPr/>
        </p:nvSpPr>
        <p:spPr bwMode="auto">
          <a:xfrm>
            <a:off x="3000375" y="285750"/>
            <a:ext cx="27860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1200">
                <a:latin typeface="Arial" panose="020B0604020202020204" pitchFamily="34" charset="0"/>
              </a:rPr>
              <a:t>Příprava  k odběru spermatu hřebce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ins6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785813" y="785813"/>
            <a:ext cx="7545387" cy="5026025"/>
          </a:xfrm>
          <a:ln w="63500">
            <a:solidFill>
              <a:schemeClr val="tx2">
                <a:lumMod val="40000"/>
                <a:lumOff val="60000"/>
              </a:schemeClr>
            </a:solidFill>
          </a:ln>
        </p:spPr>
      </p:pic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3000375" y="285750"/>
            <a:ext cx="35004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1200">
                <a:latin typeface="Arial" panose="020B0604020202020204" pitchFamily="34" charset="0"/>
              </a:rPr>
              <a:t>Přivedení hřebce k fantomu ( umělé klisně )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ins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890588"/>
            <a:ext cx="7620000" cy="5076825"/>
          </a:xfrm>
          <a:prstGeom prst="rect">
            <a:avLst/>
          </a:prstGeom>
          <a:ln w="63500">
            <a:solidFill>
              <a:schemeClr val="tx2">
                <a:lumMod val="40000"/>
                <a:lumOff val="60000"/>
              </a:schemeClr>
            </a:solidFill>
          </a:ln>
        </p:spPr>
      </p:pic>
      <p:sp>
        <p:nvSpPr>
          <p:cNvPr id="15363" name="TextovéPole 2"/>
          <p:cNvSpPr txBox="1">
            <a:spLocks noChangeArrowheads="1"/>
          </p:cNvSpPr>
          <p:nvPr/>
        </p:nvSpPr>
        <p:spPr bwMode="auto">
          <a:xfrm>
            <a:off x="3714750" y="357188"/>
            <a:ext cx="15716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1200">
                <a:latin typeface="Arial" panose="020B0604020202020204" pitchFamily="34" charset="0"/>
              </a:rPr>
              <a:t>Odběr spermatu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ins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890588"/>
            <a:ext cx="7620000" cy="5076825"/>
          </a:xfrm>
          <a:prstGeom prst="rect">
            <a:avLst/>
          </a:prstGeom>
          <a:ln w="63500">
            <a:solidFill>
              <a:schemeClr val="tx2">
                <a:lumMod val="40000"/>
                <a:lumOff val="60000"/>
              </a:schemeClr>
            </a:solidFill>
          </a:ln>
        </p:spPr>
      </p:pic>
      <p:sp>
        <p:nvSpPr>
          <p:cNvPr id="16387" name="TextovéPole 2"/>
          <p:cNvSpPr txBox="1">
            <a:spLocks noChangeArrowheads="1"/>
          </p:cNvSpPr>
          <p:nvPr/>
        </p:nvSpPr>
        <p:spPr bwMode="auto">
          <a:xfrm>
            <a:off x="2286000" y="285750"/>
            <a:ext cx="45005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1200">
                <a:latin typeface="Arial" panose="020B0604020202020204" pitchFamily="34" charset="0"/>
              </a:rPr>
              <a:t>Hodnocení kvality a pohyblivosti spermatu pod mikroskopem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in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890588"/>
            <a:ext cx="7620000" cy="5076825"/>
          </a:xfrm>
          <a:prstGeom prst="rect">
            <a:avLst/>
          </a:prstGeom>
          <a:ln w="63500">
            <a:solidFill>
              <a:schemeClr val="tx2">
                <a:lumMod val="40000"/>
                <a:lumOff val="60000"/>
              </a:schemeClr>
            </a:solidFill>
          </a:ln>
        </p:spPr>
      </p:pic>
      <p:sp>
        <p:nvSpPr>
          <p:cNvPr id="17411" name="TextovéPole 2"/>
          <p:cNvSpPr txBox="1">
            <a:spLocks noChangeArrowheads="1"/>
          </p:cNvSpPr>
          <p:nvPr/>
        </p:nvSpPr>
        <p:spPr bwMode="auto">
          <a:xfrm>
            <a:off x="2286000" y="285750"/>
            <a:ext cx="45005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1200">
                <a:latin typeface="Arial" panose="020B0604020202020204" pitchFamily="34" charset="0"/>
              </a:rPr>
              <a:t>Hodnocení kvality a pohyblivosti spermatu pod mikroskopem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ek 1" descr="hribe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000125"/>
            <a:ext cx="7037388" cy="4691063"/>
          </a:xfrm>
          <a:prstGeom prst="rect">
            <a:avLst/>
          </a:prstGeom>
          <a:noFill/>
          <a:ln w="63500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TextovéPole 2"/>
          <p:cNvSpPr txBox="1">
            <a:spLocks noChangeArrowheads="1"/>
          </p:cNvSpPr>
          <p:nvPr/>
        </p:nvSpPr>
        <p:spPr bwMode="auto">
          <a:xfrm>
            <a:off x="3071813" y="500063"/>
            <a:ext cx="28575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1200">
                <a:latin typeface="Arial" panose="020B0604020202020204" pitchFamily="34" charset="0"/>
              </a:rPr>
              <a:t>… a když se vše podaří …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ovéPole 1"/>
          <p:cNvSpPr txBox="1">
            <a:spLocks noChangeArrowheads="1"/>
          </p:cNvSpPr>
          <p:nvPr/>
        </p:nvSpPr>
        <p:spPr bwMode="auto">
          <a:xfrm>
            <a:off x="642938" y="2000250"/>
            <a:ext cx="7786687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cs-CZ" sz="2000">
                <a:latin typeface="Arial" panose="020B0604020202020204" pitchFamily="34" charset="0"/>
              </a:rPr>
              <a:t>DIGITÁLNÍ UČEBNÍ MATERIÁL</a:t>
            </a:r>
          </a:p>
          <a:p>
            <a:endParaRPr lang="cs-CZ" sz="1400">
              <a:latin typeface="Arial" panose="020B0604020202020204" pitchFamily="34" charset="0"/>
            </a:endParaRPr>
          </a:p>
          <a:p>
            <a:r>
              <a:rPr lang="cs-CZ" sz="1200">
                <a:latin typeface="Arial" panose="020B0604020202020204" pitchFamily="34" charset="0"/>
              </a:rPr>
              <a:t>Střední škola hotelová a služeb Kroměříž</a:t>
            </a:r>
          </a:p>
          <a:p>
            <a:endParaRPr lang="cs-CZ" sz="1200">
              <a:latin typeface="Arial" panose="020B0604020202020204" pitchFamily="34" charset="0"/>
            </a:endParaRPr>
          </a:p>
          <a:p>
            <a:r>
              <a:rPr lang="cs-CZ" sz="1200">
                <a:latin typeface="Arial" panose="020B0604020202020204" pitchFamily="34" charset="0"/>
              </a:rPr>
              <a:t>Studijní obor 41 – 53 – H / 02 Jezdec a chovatel koní</a:t>
            </a:r>
          </a:p>
          <a:p>
            <a:endParaRPr lang="cs-CZ" sz="1200">
              <a:latin typeface="Arial" panose="020B0604020202020204" pitchFamily="34" charset="0"/>
            </a:endParaRPr>
          </a:p>
          <a:p>
            <a:r>
              <a:rPr lang="cs-CZ" sz="1200">
                <a:latin typeface="Arial" panose="020B0604020202020204" pitchFamily="34" charset="0"/>
              </a:rPr>
              <a:t>Autor DUMu: Taťána Havlíčková</a:t>
            </a:r>
          </a:p>
          <a:p>
            <a:endParaRPr lang="cs-CZ" sz="1200">
              <a:latin typeface="Arial" panose="020B0604020202020204" pitchFamily="34" charset="0"/>
            </a:endParaRPr>
          </a:p>
          <a:p>
            <a:r>
              <a:rPr lang="cs-CZ" sz="1200">
                <a:latin typeface="Arial" panose="020B0604020202020204" pitchFamily="34" charset="0"/>
              </a:rPr>
              <a:t>Použitá literatura: Jaromír Dušek a kolektiv: Chov koní ( 1999 )</a:t>
            </a:r>
          </a:p>
          <a:p>
            <a:r>
              <a:rPr lang="cs-CZ" sz="1200">
                <a:latin typeface="Arial" panose="020B0604020202020204" pitchFamily="34" charset="0"/>
              </a:rPr>
              <a:t>Doc. Ing. Drahoslav Misař, CSc., Dr. Ing. Iva Jiskrová: Chov a šlechtění koní ( 2001 </a:t>
            </a:r>
            <a:r>
              <a:rPr lang="cs-CZ" sz="1200"/>
              <a:t>)</a:t>
            </a:r>
          </a:p>
          <a:p>
            <a:r>
              <a:rPr lang="cs-CZ" sz="1200">
                <a:latin typeface="Arial" panose="020B0604020202020204" pitchFamily="34" charset="0"/>
                <a:hlinkClick r:id="rId2"/>
              </a:rPr>
              <a:t>www.muller-eguine.cz</a:t>
            </a:r>
            <a:r>
              <a:rPr lang="cs-CZ" sz="1200">
                <a:latin typeface="Arial" panose="020B0604020202020204" pitchFamily="34" charset="0"/>
              </a:rPr>
              <a:t>, </a:t>
            </a:r>
            <a:r>
              <a:rPr lang="cs-CZ" sz="1200">
                <a:latin typeface="Arial" panose="020B0604020202020204" pitchFamily="34" charset="0"/>
                <a:hlinkClick r:id="rId3"/>
              </a:rPr>
              <a:t>www.babyhorses.cz</a:t>
            </a:r>
            <a:r>
              <a:rPr lang="cs-CZ" sz="1200">
                <a:latin typeface="Arial" panose="020B0604020202020204" pitchFamily="34" charset="0"/>
              </a:rPr>
              <a:t> , </a:t>
            </a:r>
            <a:r>
              <a:rPr lang="cs-CZ" sz="1200">
                <a:hlinkClick r:id="rId4"/>
              </a:rPr>
              <a:t>www.inseminacekoni.cz</a:t>
            </a:r>
            <a:r>
              <a:rPr lang="cs-CZ" sz="1200"/>
              <a:t>  , MVDr. Komendová Monika, 2012</a:t>
            </a:r>
            <a:endParaRPr lang="cs-CZ" sz="1200">
              <a:latin typeface="Arial" panose="020B0604020202020204" pitchFamily="34" charset="0"/>
            </a:endParaRPr>
          </a:p>
          <a:p>
            <a:endParaRPr lang="cs-CZ" sz="1200"/>
          </a:p>
          <a:p>
            <a:r>
              <a:rPr lang="cs-CZ" sz="1200">
                <a:latin typeface="Arial" panose="020B0604020202020204" pitchFamily="34" charset="0"/>
              </a:rPr>
              <a:t>Fotografie: Taťána Havlíčková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419</TotalTime>
  <Words>586</Words>
  <Application>Microsoft Office PowerPoint</Application>
  <PresentationFormat>Předvádění na obrazovce (4:3)</PresentationFormat>
  <Paragraphs>144</Paragraphs>
  <Slides>19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4" baseType="lpstr">
      <vt:lpstr>Arial</vt:lpstr>
      <vt:lpstr>Arial CE</vt:lpstr>
      <vt:lpstr>Calibri</vt:lpstr>
      <vt:lpstr>Times New Roman</vt:lpstr>
      <vt:lpstr>Motiv sady Office</vt:lpstr>
      <vt:lpstr>Prezentace aplikace PowerPoint</vt:lpstr>
      <vt:lpstr>PLEMENITBA  KONÍ</vt:lpstr>
      <vt:lpstr>  Pohlavní cyklus klisny</vt:lpstr>
      <vt:lpstr>  Reprodukce hřebců</vt:lpstr>
      <vt:lpstr>   Inseminace klisen čerstvým spermatem</vt:lpstr>
      <vt:lpstr>  Technologie zpracování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PLEMENITBA  KONÍ</dc:title>
  <dc:creator>Taťána</dc:creator>
  <cp:lastModifiedBy>Zdeněk Laski</cp:lastModifiedBy>
  <cp:revision>86</cp:revision>
  <dcterms:created xsi:type="dcterms:W3CDTF">2012-09-23T14:04:17Z</dcterms:created>
  <dcterms:modified xsi:type="dcterms:W3CDTF">2014-06-05T08:06:22Z</dcterms:modified>
</cp:coreProperties>
</file>