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5" r:id="rId2"/>
    <p:sldId id="256" r:id="rId3"/>
    <p:sldId id="263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902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E243C4-9460-475D-AEFE-619EA1CAD0B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E747AD-D0F9-402B-8EBC-634F95E69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125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12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84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3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620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844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172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902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954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77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21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067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822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96F8D-0972-44A3-9642-E9C1659BBBF3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B9EC8-4D8A-43CE-99D9-AB2DF3C8D5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040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jf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470547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Margita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Urbanová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OV.4516.2H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Zemědělství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41-53-H/02 Jezdec a chovatel koní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drezury – základní chody koně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základními chody koně a rozlišení ruchů v těchto chodech. Prezentace slouží pro objasnění daných chodů a ruchů před jízdou na koni.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Prezentaci je možné rozdělit do více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hodin.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Chody koně, krok, klus, cval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9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484784"/>
            <a:ext cx="8411040" cy="4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cs-CZ" sz="2400" dirty="0" smtClean="0">
                <a:latin typeface="Arial CE" pitchFamily="34" charset="-18"/>
                <a:ea typeface="Calibri"/>
                <a:cs typeface="Times New Roman"/>
              </a:rPr>
              <a:t>ODBORNÝ VÝCVIK – základy drezury</a:t>
            </a:r>
            <a:endParaRPr lang="cs-CZ" sz="2400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576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910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Základy drezury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Chody koně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51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Chody koně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Krok    </a:t>
            </a:r>
            <a:r>
              <a:rPr lang="cs-CZ" sz="2100" dirty="0" smtClean="0"/>
              <a:t>- střední krok</a:t>
            </a:r>
          </a:p>
          <a:p>
            <a:pPr marL="800100" lvl="2" indent="0">
              <a:buNone/>
            </a:pPr>
            <a:r>
              <a:rPr lang="cs-CZ" sz="2100" dirty="0" smtClean="0"/>
              <a:t>          - shromážděný krok</a:t>
            </a:r>
          </a:p>
          <a:p>
            <a:pPr marL="800100" lvl="2" indent="0">
              <a:buNone/>
            </a:pPr>
            <a:r>
              <a:rPr lang="cs-CZ" sz="2100" dirty="0" smtClean="0"/>
              <a:t>          - prodloužený krok</a:t>
            </a:r>
          </a:p>
          <a:p>
            <a:pPr marL="800100" lvl="2" indent="0">
              <a:buNone/>
            </a:pPr>
            <a:r>
              <a:rPr lang="cs-CZ" sz="2100" dirty="0"/>
              <a:t> </a:t>
            </a:r>
            <a:r>
              <a:rPr lang="cs-CZ" sz="2100" dirty="0" smtClean="0"/>
              <a:t>         - volný krok</a:t>
            </a:r>
          </a:p>
          <a:p>
            <a:r>
              <a:rPr lang="cs-CZ" dirty="0" smtClean="0"/>
              <a:t>Klus    </a:t>
            </a:r>
            <a:r>
              <a:rPr lang="cs-CZ" sz="2100" dirty="0" smtClean="0"/>
              <a:t>- pracovní klus</a:t>
            </a:r>
          </a:p>
          <a:p>
            <a:pPr marL="0" indent="0">
              <a:buNone/>
            </a:pPr>
            <a:r>
              <a:rPr lang="cs-CZ" sz="2100" dirty="0" smtClean="0"/>
              <a:t>                         - shromážděný klus</a:t>
            </a:r>
          </a:p>
          <a:p>
            <a:pPr marL="0" indent="0">
              <a:buNone/>
            </a:pPr>
            <a:r>
              <a:rPr lang="cs-CZ" sz="2100" dirty="0"/>
              <a:t> </a:t>
            </a:r>
            <a:r>
              <a:rPr lang="cs-CZ" sz="2100" dirty="0" smtClean="0"/>
              <a:t>                        - střední klus</a:t>
            </a:r>
          </a:p>
          <a:p>
            <a:pPr marL="0" indent="0">
              <a:buNone/>
            </a:pPr>
            <a:r>
              <a:rPr lang="cs-CZ" sz="2100" dirty="0"/>
              <a:t> </a:t>
            </a:r>
            <a:r>
              <a:rPr lang="cs-CZ" sz="2100" dirty="0" smtClean="0"/>
              <a:t>                        - prodloužený klus</a:t>
            </a:r>
          </a:p>
          <a:p>
            <a:r>
              <a:rPr lang="cs-CZ" dirty="0" smtClean="0"/>
              <a:t>Cval    </a:t>
            </a:r>
            <a:r>
              <a:rPr lang="cs-CZ" sz="2300" dirty="0" smtClean="0"/>
              <a:t>- pracovní cval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- shromážděný cval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- střední cval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</a:t>
            </a:r>
            <a:r>
              <a:rPr lang="cs-CZ" sz="2300" dirty="0" smtClean="0"/>
              <a:t>- prodloužený cval</a:t>
            </a:r>
          </a:p>
          <a:p>
            <a:pPr marL="800100" lvl="2" indent="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67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j</a:t>
            </a:r>
            <a:r>
              <a:rPr lang="cs-CZ" dirty="0" smtClean="0"/>
              <a:t>e kráčivý chod v pravidelném čtyřdobém taktu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čtyři nohy jednotlivě a po sobě vykračují a došlapují bez fáze vznosu.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Mezi těmito ruchy musí být vždy zřetelný rozdíl v držení těla koně a v překračování.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16832"/>
            <a:ext cx="6552728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656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u</a:t>
            </a:r>
            <a:r>
              <a:rPr lang="cs-CZ" dirty="0" smtClean="0"/>
              <a:t>volněný, pravidelný a nenucený krok středního prodloužení</a:t>
            </a:r>
          </a:p>
          <a:p>
            <a:r>
              <a:rPr lang="cs-CZ" dirty="0"/>
              <a:t>k</a:t>
            </a:r>
            <a:r>
              <a:rPr lang="cs-CZ" dirty="0" smtClean="0"/>
              <a:t>ůň zůstává na přilnutí, kráčí energicky se stejnými a rozhodnými kroky</a:t>
            </a:r>
          </a:p>
          <a:p>
            <a:r>
              <a:rPr lang="cs-CZ" dirty="0"/>
              <a:t>z</a:t>
            </a:r>
            <a:r>
              <a:rPr lang="cs-CZ" dirty="0" smtClean="0"/>
              <a:t>adní nohy došlapují před stopy předních nohou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420888"/>
            <a:ext cx="4464496" cy="3312368"/>
          </a:xfrm>
        </p:spPr>
      </p:pic>
    </p:spTree>
    <p:extLst>
      <p:ext uri="{BB962C8B-B14F-4D97-AF65-F5344CB8AC3E}">
        <p14:creationId xmlns:p14="http://schemas.microsoft.com/office/powerpoint/2010/main" val="427594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Shromážděný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k</a:t>
            </a:r>
            <a:r>
              <a:rPr lang="cs-CZ" dirty="0" smtClean="0"/>
              <a:t>roky jsou kratší, ale vznosnější</a:t>
            </a:r>
          </a:p>
          <a:p>
            <a:r>
              <a:rPr lang="cs-CZ" dirty="0"/>
              <a:t>k</a:t>
            </a:r>
            <a:r>
              <a:rPr lang="cs-CZ" dirty="0" smtClean="0"/>
              <a:t>ůň zůstává na přilnutí, pohybuje se odhodlaně vpřed</a:t>
            </a:r>
          </a:p>
          <a:p>
            <a:r>
              <a:rPr lang="cs-CZ" dirty="0"/>
              <a:t>k</a:t>
            </a:r>
            <a:r>
              <a:rPr lang="cs-CZ" dirty="0" smtClean="0"/>
              <a:t>rk je zvednutý a vyklenutý, kůň se zřetelně „nese“</a:t>
            </a:r>
          </a:p>
          <a:p>
            <a:r>
              <a:rPr lang="cs-CZ" dirty="0"/>
              <a:t>h</a:t>
            </a:r>
            <a:r>
              <a:rPr lang="cs-CZ" dirty="0" smtClean="0"/>
              <a:t>lava se přibližuje kolmici </a:t>
            </a:r>
          </a:p>
          <a:p>
            <a:r>
              <a:rPr lang="cs-CZ" dirty="0"/>
              <a:t>z</a:t>
            </a:r>
            <a:r>
              <a:rPr lang="cs-CZ" dirty="0" smtClean="0"/>
              <a:t>áď je angažovaná s dobrou akcí hlezen</a:t>
            </a:r>
          </a:p>
          <a:p>
            <a:r>
              <a:rPr lang="cs-CZ" dirty="0"/>
              <a:t>z</a:t>
            </a:r>
            <a:r>
              <a:rPr lang="cs-CZ" dirty="0" smtClean="0"/>
              <a:t>adní kopyta došlapují do stopy předních, nebo poněkud za ně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628800"/>
            <a:ext cx="3816424" cy="4176464"/>
          </a:xfrm>
        </p:spPr>
      </p:pic>
    </p:spTree>
    <p:extLst>
      <p:ext uri="{BB962C8B-B14F-4D97-AF65-F5344CB8AC3E}">
        <p14:creationId xmlns:p14="http://schemas.microsoft.com/office/powerpoint/2010/main" val="221590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Prodloužený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Kůň zabírá co nejvíce prostoru, aniž by spěchal a porušil pravidelnost kroků</a:t>
            </a:r>
          </a:p>
          <a:p>
            <a:r>
              <a:rPr lang="cs-CZ" dirty="0" smtClean="0"/>
              <a:t>Zadní nohy došlapují výrazně před stopy předních kopyt</a:t>
            </a:r>
          </a:p>
          <a:p>
            <a:r>
              <a:rPr lang="cs-CZ" dirty="0" smtClean="0"/>
              <a:t>Jezdec dovoluje koni natáhnout hlavu a krk bez ztráty spojení s koňskou hubou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844824"/>
            <a:ext cx="4176464" cy="3888432"/>
          </a:xfrm>
        </p:spPr>
      </p:pic>
    </p:spTree>
    <p:extLst>
      <p:ext uri="{BB962C8B-B14F-4D97-AF65-F5344CB8AC3E}">
        <p14:creationId xmlns:p14="http://schemas.microsoft.com/office/powerpoint/2010/main" val="3793268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Volný krok (na volné otěži)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/>
          <a:lstStyle/>
          <a:p>
            <a:r>
              <a:rPr lang="cs-CZ" dirty="0" smtClean="0"/>
              <a:t>Je krok k uvolnění, při němž je koni dána úplná volnost ke snížení hlavy a vytažení krku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916832"/>
            <a:ext cx="4392488" cy="3672408"/>
          </a:xfrm>
        </p:spPr>
      </p:pic>
    </p:spTree>
    <p:extLst>
      <p:ext uri="{BB962C8B-B14F-4D97-AF65-F5344CB8AC3E}">
        <p14:creationId xmlns:p14="http://schemas.microsoft.com/office/powerpoint/2010/main" val="217873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Klus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Dvoudobý chod se střídáním diagonálních nohou (levá přední a pravá zadní a naopak)</a:t>
            </a:r>
          </a:p>
          <a:p>
            <a:r>
              <a:rPr lang="cs-CZ" dirty="0" smtClean="0"/>
              <a:t>Každý klusový krok je oddělen okamžikem vznosu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789040"/>
            <a:ext cx="7056784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65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chod mezi shromážděným a středním klusem. </a:t>
            </a:r>
          </a:p>
          <a:p>
            <a:r>
              <a:rPr lang="cs-CZ" dirty="0" smtClean="0"/>
              <a:t>Kůň je na stupni výcviku, kdy ještě není připraven pro shromážděné chody.</a:t>
            </a:r>
          </a:p>
          <a:p>
            <a:r>
              <a:rPr lang="cs-CZ" dirty="0" smtClean="0"/>
              <a:t>Kůň zůstává na přilnutí, jde vpřed stejnými a pružnými kroky s dobrou akcí zádě.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12776"/>
            <a:ext cx="4536504" cy="4320480"/>
          </a:xfrm>
        </p:spPr>
      </p:pic>
    </p:spTree>
    <p:extLst>
      <p:ext uri="{BB962C8B-B14F-4D97-AF65-F5344CB8AC3E}">
        <p14:creationId xmlns:p14="http://schemas.microsoft.com/office/powerpoint/2010/main" val="327311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Shromážděný 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Kůň zůstává na přilnutí, pohybuje se vpřed se zvednutým a vyklenutým krkem.</a:t>
            </a:r>
          </a:p>
          <a:p>
            <a:r>
              <a:rPr lang="cs-CZ" dirty="0" smtClean="0"/>
              <a:t>Zadní nohy udržují energický kmih a umožňují velkou pohyblivost plece „nesení se koně“</a:t>
            </a:r>
          </a:p>
          <a:p>
            <a:r>
              <a:rPr lang="cs-CZ" dirty="0" smtClean="0"/>
              <a:t>Kroky jsou méně prostorné bez ztráty pružnosti a kadence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024336" cy="3744416"/>
          </a:xfrm>
        </p:spPr>
      </p:pic>
    </p:spTree>
    <p:extLst>
      <p:ext uri="{BB962C8B-B14F-4D97-AF65-F5344CB8AC3E}">
        <p14:creationId xmlns:p14="http://schemas.microsoft.com/office/powerpoint/2010/main" val="161761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chod s mírnějším prodloužením kroků z aktivní zádě, ve srovnání s klusem prodlouženým a „kulatější“ bez spěchání.</a:t>
            </a:r>
          </a:p>
          <a:p>
            <a:r>
              <a:rPr lang="cs-CZ" dirty="0" smtClean="0"/>
              <a:t>Hlava koně je mírně před kolmicí</a:t>
            </a:r>
          </a:p>
          <a:p>
            <a:r>
              <a:rPr lang="cs-CZ" dirty="0" smtClean="0"/>
              <a:t>Kroky mají být stejné a celý pohyb vyvážený a nenucený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66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Prodloužený 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Kůň zabírá největší možný prostor, nepospíchá, délka kroků je co nejdelší a vychází z aktivity zádě</a:t>
            </a:r>
          </a:p>
          <a:p>
            <a:r>
              <a:rPr lang="cs-CZ" dirty="0" smtClean="0"/>
              <a:t>Jezdec dovoluje koni prodloužení rámce s uvolněným týlem k získání co největšího prostoru</a:t>
            </a:r>
          </a:p>
          <a:p>
            <a:r>
              <a:rPr lang="cs-CZ" dirty="0" smtClean="0"/>
              <a:t>Přední nohy došlapují na místo, na které ukáží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72816"/>
            <a:ext cx="4104456" cy="3672408"/>
          </a:xfrm>
        </p:spPr>
      </p:pic>
    </p:spTree>
    <p:extLst>
      <p:ext uri="{BB962C8B-B14F-4D97-AF65-F5344CB8AC3E}">
        <p14:creationId xmlns:p14="http://schemas.microsoft.com/office/powerpoint/2010/main" val="401629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Je třídobý chod s lehkými, kadencovanými a pravidelnými skoky.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Nohosled</a:t>
            </a:r>
            <a:r>
              <a:rPr lang="cs-CZ" dirty="0"/>
              <a:t> </a:t>
            </a:r>
            <a:r>
              <a:rPr lang="cs-CZ" dirty="0" smtClean="0"/>
              <a:t>při cvalu vpravo: levá zadní, levá diagonála(současně levá přední a pravá zadní), pravá přední následovaná momentem vznosu, kdy jsou všechny čtyři nohy ve vzduchu, před příštím cvalovým skokem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348880"/>
            <a:ext cx="5832648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64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cval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Je chod mezi shromážděným a středním </a:t>
            </a:r>
            <a:r>
              <a:rPr lang="cs-CZ" dirty="0" smtClean="0"/>
              <a:t>cvalem. </a:t>
            </a:r>
            <a:endParaRPr lang="cs-CZ" dirty="0"/>
          </a:p>
          <a:p>
            <a:r>
              <a:rPr lang="cs-CZ" dirty="0"/>
              <a:t>Kůň je </a:t>
            </a:r>
            <a:r>
              <a:rPr lang="cs-CZ" dirty="0" smtClean="0"/>
              <a:t>na </a:t>
            </a:r>
            <a:r>
              <a:rPr lang="cs-CZ" dirty="0"/>
              <a:t>stupni výcviku, kdy ještě není připraven pro shromážděné chody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Ukazuje přirozenou rovnováhu a je na „přilnutí“.</a:t>
            </a:r>
          </a:p>
          <a:p>
            <a:r>
              <a:rPr lang="cs-CZ" dirty="0" smtClean="0"/>
              <a:t>Pohybuje se kupředu ve stejných, lehkých a kadencovaných skocích, s dobrou akcí zadních nohou.</a:t>
            </a:r>
            <a:endParaRPr lang="cs-CZ" dirty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72816"/>
            <a:ext cx="3888432" cy="4032448"/>
          </a:xfrm>
        </p:spPr>
      </p:pic>
    </p:spTree>
    <p:extLst>
      <p:ext uri="{BB962C8B-B14F-4D97-AF65-F5344CB8AC3E}">
        <p14:creationId xmlns:p14="http://schemas.microsoft.com/office/powerpoint/2010/main" val="180815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Shromážděný cval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Kůň zůstává na přilnutí, pohybuje se vpřed se zvednutým a vyklenutým krkem.</a:t>
            </a:r>
          </a:p>
          <a:p>
            <a:r>
              <a:rPr lang="cs-CZ" dirty="0" smtClean="0"/>
              <a:t>Aktivní záď udržuje kadenci a energický kmih umožňující velkou pohyblivost plece což ukazuje zřetelné </a:t>
            </a:r>
            <a:r>
              <a:rPr lang="cs-CZ" dirty="0"/>
              <a:t>„nesení se koně“</a:t>
            </a:r>
          </a:p>
          <a:p>
            <a:r>
              <a:rPr lang="cs-CZ" dirty="0" smtClean="0"/>
              <a:t>Skoky jsou kratší než v ostatních cvalech, bez </a:t>
            </a:r>
            <a:r>
              <a:rPr lang="cs-CZ" dirty="0"/>
              <a:t>ztráty pružnosti a kadence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88840"/>
            <a:ext cx="3384376" cy="3456384"/>
          </a:xfrm>
        </p:spPr>
      </p:pic>
    </p:spTree>
    <p:extLst>
      <p:ext uri="{BB962C8B-B14F-4D97-AF65-F5344CB8AC3E}">
        <p14:creationId xmlns:p14="http://schemas.microsoft.com/office/powerpoint/2010/main" val="325596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cval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chod mezi pracovním a prodlouženým cvalem.</a:t>
            </a:r>
          </a:p>
          <a:p>
            <a:r>
              <a:rPr lang="cs-CZ" dirty="0" smtClean="0"/>
              <a:t>Prodloužené skoky bez pospíchání s aktivní zádí.</a:t>
            </a:r>
          </a:p>
          <a:p>
            <a:r>
              <a:rPr lang="cs-CZ" dirty="0" smtClean="0"/>
              <a:t>Jezdec dovoluje koni nést hlavu trochu více před kolmicí.</a:t>
            </a:r>
          </a:p>
          <a:p>
            <a:r>
              <a:rPr lang="cs-CZ" dirty="0" smtClean="0"/>
              <a:t>Skoky mají být nenucené a vyvážené.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67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Prodloužený cval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Kůň zabírá největší možný prostor, </a:t>
            </a:r>
            <a:r>
              <a:rPr lang="cs-CZ" dirty="0" smtClean="0"/>
              <a:t>délka skoků je </a:t>
            </a:r>
            <a:r>
              <a:rPr lang="cs-CZ" dirty="0"/>
              <a:t>co </a:t>
            </a:r>
            <a:r>
              <a:rPr lang="cs-CZ" dirty="0" smtClean="0"/>
              <a:t>největší bez ztráty klidu a lehkosti, </a:t>
            </a:r>
            <a:r>
              <a:rPr lang="cs-CZ" dirty="0"/>
              <a:t>vychází z aktivity </a:t>
            </a:r>
            <a:r>
              <a:rPr lang="cs-CZ" dirty="0" smtClean="0"/>
              <a:t>zádě.</a:t>
            </a:r>
            <a:endParaRPr lang="cs-CZ" dirty="0"/>
          </a:p>
          <a:p>
            <a:r>
              <a:rPr lang="cs-CZ" dirty="0"/>
              <a:t>Jezdec dovoluje koni prodloužení rámce s uvolněným týlem k získání co největšího </a:t>
            </a:r>
            <a:r>
              <a:rPr lang="cs-CZ" dirty="0" smtClean="0"/>
              <a:t>prostoru.</a:t>
            </a:r>
            <a:endParaRPr lang="cs-CZ" dirty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348880"/>
            <a:ext cx="3528392" cy="3168351"/>
          </a:xfrm>
        </p:spPr>
      </p:pic>
    </p:spTree>
    <p:extLst>
      <p:ext uri="{BB962C8B-B14F-4D97-AF65-F5344CB8AC3E}">
        <p14:creationId xmlns:p14="http://schemas.microsoft.com/office/powerpoint/2010/main" val="299177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www.cjf.cz</a:t>
            </a:r>
            <a:endParaRPr lang="cs-CZ" dirty="0" smtClean="0"/>
          </a:p>
          <a:p>
            <a:r>
              <a:rPr lang="cs-CZ" dirty="0" err="1"/>
              <a:t>Paalman</a:t>
            </a:r>
            <a:r>
              <a:rPr lang="cs-CZ" dirty="0"/>
              <a:t> Anthony, Skokové ježdění. Vydání v češtině první. Praha: Nakladatelství Brázda, s. r. o., 1998. 360 stran. ISBN 80-209-0277-5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0541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873</TotalTime>
  <Words>786</Words>
  <Application>Microsoft Office PowerPoint</Application>
  <PresentationFormat>Předvádění na obrazovce (4:3)</PresentationFormat>
  <Paragraphs>124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Základy drezury</vt:lpstr>
      <vt:lpstr>Chody koně</vt:lpstr>
      <vt:lpstr>Krok</vt:lpstr>
      <vt:lpstr>Střední krok</vt:lpstr>
      <vt:lpstr>Shromážděný krok</vt:lpstr>
      <vt:lpstr>Prodloužený krok</vt:lpstr>
      <vt:lpstr>Volný krok (na volné otěži)</vt:lpstr>
      <vt:lpstr>Klus</vt:lpstr>
      <vt:lpstr>Pracovní klus</vt:lpstr>
      <vt:lpstr>Shromážděný klus</vt:lpstr>
      <vt:lpstr>Střední klus</vt:lpstr>
      <vt:lpstr>Prodloužený klus</vt:lpstr>
      <vt:lpstr>Cval</vt:lpstr>
      <vt:lpstr>Pracovní cval</vt:lpstr>
      <vt:lpstr>Shromážděný cval</vt:lpstr>
      <vt:lpstr>Střední cval</vt:lpstr>
      <vt:lpstr>Prodloužený cval</vt:lpstr>
      <vt:lpstr>Zdroje: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drezury</dc:title>
  <dc:creator>sshs</dc:creator>
  <cp:lastModifiedBy>Zdeněk Laski</cp:lastModifiedBy>
  <cp:revision>43</cp:revision>
  <dcterms:created xsi:type="dcterms:W3CDTF">2012-10-20T06:42:30Z</dcterms:created>
  <dcterms:modified xsi:type="dcterms:W3CDTF">2014-06-05T08:10:01Z</dcterms:modified>
</cp:coreProperties>
</file>