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1" r:id="rId2"/>
    <p:sldId id="256" r:id="rId3"/>
    <p:sldId id="257" r:id="rId4"/>
    <p:sldId id="264" r:id="rId5"/>
    <p:sldId id="263" r:id="rId6"/>
    <p:sldId id="267" r:id="rId7"/>
    <p:sldId id="265" r:id="rId8"/>
    <p:sldId id="266" r:id="rId9"/>
    <p:sldId id="258" r:id="rId10"/>
    <p:sldId id="259" r:id="rId11"/>
    <p:sldId id="260" r:id="rId12"/>
    <p:sldId id="261" r:id="rId13"/>
    <p:sldId id="262" r:id="rId14"/>
    <p:sldId id="269" r:id="rId15"/>
    <p:sldId id="270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D0E332-C894-4DA5-864A-0AE4530CA07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B9FF76-5818-4575-B944-0A04E8D6E3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77808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81495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10F2-7A7D-4FE0-A5CB-A25EAEB79D3A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1B932-80ED-4A41-A379-68B0027CF4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44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10F2-7A7D-4FE0-A5CB-A25EAEB79D3A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1B932-80ED-4A41-A379-68B0027CF4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1353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10F2-7A7D-4FE0-A5CB-A25EAEB79D3A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1B932-80ED-4A41-A379-68B0027CF4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3622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10F2-7A7D-4FE0-A5CB-A25EAEB79D3A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1B932-80ED-4A41-A379-68B0027CF4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1508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10F2-7A7D-4FE0-A5CB-A25EAEB79D3A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1B932-80ED-4A41-A379-68B0027CF4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0689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10F2-7A7D-4FE0-A5CB-A25EAEB79D3A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1B932-80ED-4A41-A379-68B0027CF4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7045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10F2-7A7D-4FE0-A5CB-A25EAEB79D3A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1B932-80ED-4A41-A379-68B0027CF4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5839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10F2-7A7D-4FE0-A5CB-A25EAEB79D3A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1B932-80ED-4A41-A379-68B0027CF4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3458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10F2-7A7D-4FE0-A5CB-A25EAEB79D3A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1B932-80ED-4A41-A379-68B0027CF4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2439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10F2-7A7D-4FE0-A5CB-A25EAEB79D3A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1B932-80ED-4A41-A379-68B0027CF4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0083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510F2-7A7D-4FE0-A5CB-A25EAEB79D3A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1B932-80ED-4A41-A379-68B0027CF4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5007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0510F2-7A7D-4FE0-A5CB-A25EAEB79D3A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61B932-80ED-4A41-A379-68B0027CF4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4104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66119824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Margita Urbanová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VY_32_INOVACE OV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OV.4518.2H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Střední 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emědělství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41-53-H/02 Jezdec a chovatel koní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Výcvik jezdce v terénu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 </a:t>
                      </a: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znalost mi pravidel při jízdě na koni po veřejné komunikaci a volném prostranství. Objasňuje jízdu na koni v nerovném terénu.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Terén, silniční komunikace, těžiště, nerovnost terénu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11.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9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39552" y="1494722"/>
            <a:ext cx="8064896" cy="480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15000"/>
              </a:lnSpc>
            </a:pPr>
            <a:r>
              <a:rPr lang="cs-CZ" sz="2400" dirty="0" smtClean="0">
                <a:latin typeface="Arial CE" pitchFamily="34" charset="-18"/>
                <a:ea typeface="Calibri"/>
                <a:cs typeface="Times New Roman"/>
              </a:rPr>
              <a:t>ODBORNÝ VÝCVIK – </a:t>
            </a:r>
            <a:r>
              <a:rPr lang="cs-CZ" sz="2400" dirty="0">
                <a:latin typeface="Arial CE" pitchFamily="34" charset="-18"/>
                <a:ea typeface="Calibri"/>
                <a:cs typeface="Times New Roman"/>
              </a:rPr>
              <a:t>v</a:t>
            </a:r>
            <a:r>
              <a:rPr lang="cs-CZ" sz="2400" dirty="0" smtClean="0">
                <a:latin typeface="Arial CE" pitchFamily="34" charset="-18"/>
                <a:ea typeface="Calibri"/>
                <a:cs typeface="Times New Roman"/>
              </a:rPr>
              <a:t>ýcvik </a:t>
            </a:r>
            <a:r>
              <a:rPr lang="cs-CZ" sz="2400" dirty="0">
                <a:latin typeface="Arial CE" pitchFamily="34" charset="-18"/>
                <a:ea typeface="Calibri"/>
                <a:cs typeface="Times New Roman"/>
              </a:rPr>
              <a:t>jezdce </a:t>
            </a:r>
            <a:r>
              <a:rPr lang="cs-CZ" sz="2400" dirty="0" smtClean="0">
                <a:latin typeface="Arial CE" pitchFamily="34" charset="-18"/>
                <a:ea typeface="Calibri"/>
                <a:cs typeface="Times New Roman"/>
              </a:rPr>
              <a:t>v terénu</a:t>
            </a:r>
            <a:endParaRPr lang="cs-CZ" sz="2400" dirty="0">
              <a:latin typeface="Arial CE" pitchFamily="34" charset="-18"/>
              <a:ea typeface="Calibri"/>
              <a:cs typeface="Times New Roman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290762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337431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Výcvik jezdce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Výcvik jezdce v terénu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0204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Pravidla chování jezdců na koňských trasách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Na každé komunikaci je nutné dodržovat provozní řád a řídit se určenými pravidly, obzvláště pak na veřejných komunikacích, kdy je třeba dodržovat pravidla silničního provozu</a:t>
            </a:r>
          </a:p>
          <a:p>
            <a:r>
              <a:rPr lang="cs-CZ" sz="2400" dirty="0" smtClean="0"/>
              <a:t>Nevjíždějte do luk, polí nebo lesních porostů a nerušte zvěř. Dbejte místních omezení a nařízení na některých úsecích stezky (klid pro zvěř, těžba dřeva). </a:t>
            </a:r>
          </a:p>
          <a:p>
            <a:r>
              <a:rPr lang="cs-CZ" sz="2400" dirty="0" smtClean="0"/>
              <a:t>Je výslovně zakázáno provádět vyjížďky z trasy za účelem projížděk po polích a loukách mimo stezku, vjíždět do lesních porostů, rušit zvěř nebo dokonce ji nahánět.</a:t>
            </a:r>
          </a:p>
          <a:p>
            <a:r>
              <a:rPr lang="cs-CZ" sz="2400" dirty="0" smtClean="0"/>
              <a:t>Ohleduplnost všech účastníků pohybujících se na stezce je nezbytnou součástí těchto pravidel. Chodci a cyklisté pohybující se na stezce míjíme zásadně v kroku. Při jejich předjíždění dbáme zvláštní opatrnosti.</a:t>
            </a:r>
          </a:p>
          <a:p>
            <a:pPr marL="0" indent="0">
              <a:buNone/>
            </a:pPr>
            <a:r>
              <a:rPr lang="cs-CZ" sz="2400" dirty="0" smtClean="0"/>
              <a:t>Zdroj: www.konske-stezky.cz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78947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260648"/>
            <a:ext cx="5940000" cy="6458791"/>
          </a:xfrm>
        </p:spPr>
      </p:pic>
      <p:sp>
        <p:nvSpPr>
          <p:cNvPr id="5" name="TextovéPole 4"/>
          <p:cNvSpPr txBox="1"/>
          <p:nvPr/>
        </p:nvSpPr>
        <p:spPr>
          <a:xfrm>
            <a:off x="7524328" y="652534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30441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Jízda po silnici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Při jízdě ve skupině se jezdci drží ve dvojicích s minimálním odstupem koní 1,5m u pravé krajnice</a:t>
            </a:r>
          </a:p>
          <a:p>
            <a:r>
              <a:rPr lang="cs-CZ" dirty="0" smtClean="0"/>
              <a:t>Mladí koně a nezkušení jezdci by se měli držet uprostřed a blíže krajnici</a:t>
            </a:r>
          </a:p>
          <a:p>
            <a:r>
              <a:rPr lang="cs-CZ" dirty="0" smtClean="0"/>
              <a:t>Je-li silnice příliš úzká, drží se jezdci v zástupu</a:t>
            </a:r>
          </a:p>
          <a:p>
            <a:r>
              <a:rPr lang="cs-CZ" dirty="0" smtClean="0"/>
              <a:t>Jízdě ve tmě nebo v mlze je dobré se vyhnout, </a:t>
            </a:r>
            <a:r>
              <a:rPr lang="cs-CZ" dirty="0" smtClean="0"/>
              <a:t>          je-li </a:t>
            </a:r>
            <a:r>
              <a:rPr lang="cs-CZ" dirty="0" smtClean="0"/>
              <a:t>to však </a:t>
            </a:r>
            <a:r>
              <a:rPr lang="cs-CZ" dirty="0" smtClean="0"/>
              <a:t>nutné, </a:t>
            </a:r>
            <a:r>
              <a:rPr lang="cs-CZ" dirty="0" smtClean="0"/>
              <a:t>je potřeba jezdce i koně vybavit reflexními doplňky</a:t>
            </a:r>
          </a:p>
          <a:p>
            <a:pPr marL="0" indent="0">
              <a:buNone/>
            </a:pPr>
            <a:r>
              <a:rPr lang="cs-CZ" b="1" dirty="0" smtClean="0"/>
              <a:t>Pamatujte si: vidět….být viděn……..být bezpečný.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6346817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Jízda po silnici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90070" y="1916832"/>
            <a:ext cx="5653930" cy="3888000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Zkušenější jezdec nechá méně zkušeného jet na vnější straně silnice.</a:t>
            </a:r>
          </a:p>
          <a:p>
            <a:r>
              <a:rPr lang="cs-CZ" dirty="0" smtClean="0"/>
              <a:t>Oba jezdci musí být pozorní.</a:t>
            </a:r>
          </a:p>
          <a:p>
            <a:r>
              <a:rPr lang="cs-CZ" dirty="0" smtClean="0"/>
              <a:t>Jezdec na vnitřní straně by měl dávat pozor na vozidla přijíždějící zezadu.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72400" y="594928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1598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předjíždění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05556" y="2060848"/>
            <a:ext cx="5638444" cy="3708000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Při předjíždění je nutné dávat jasná a správná znamení.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028384" y="60212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92759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předjíždění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91879" y="1628800"/>
            <a:ext cx="5663657" cy="3708000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Při předjíždění stojícího auta se jezdci drží v zástupu.</a:t>
            </a:r>
          </a:p>
          <a:p>
            <a:r>
              <a:rPr lang="cs-CZ" dirty="0" smtClean="0"/>
              <a:t>Zkušený jezdec, který by měl mít výrazné oblečení, je vzadu.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40352" y="56612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72464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Předpoklad jezdce pro vyjetí do terénu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Zvládnutí jistého sedu, jak drezurního, tak lehkého.</a:t>
            </a:r>
          </a:p>
          <a:p>
            <a:r>
              <a:rPr lang="cs-CZ" dirty="0" smtClean="0"/>
              <a:t>Sed musí být natolik pevný, aby jezdec zůstal v sedle i v nepředvídaných situacích.</a:t>
            </a:r>
          </a:p>
          <a:p>
            <a:r>
              <a:rPr lang="cs-CZ" dirty="0" smtClean="0"/>
              <a:t>Rovnováha je v terénu zvlášť důležitá, protože se musí neustále přizpůsobovat změně těžiště</a:t>
            </a:r>
          </a:p>
          <a:p>
            <a:r>
              <a:rPr lang="cs-CZ" dirty="0" smtClean="0"/>
              <a:t>Zvládnutí vedení koně v základních chodech na otevřené jízdárně.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96985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Ježdění do kopce a </a:t>
            </a:r>
            <a:r>
              <a:rPr lang="cs-CZ" dirty="0" smtClean="0"/>
              <a:t>s </a:t>
            </a:r>
            <a:r>
              <a:rPr lang="cs-CZ" dirty="0" smtClean="0"/>
              <a:t>kopce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Do kopce a </a:t>
            </a:r>
            <a:r>
              <a:rPr lang="cs-CZ" dirty="0" smtClean="0"/>
              <a:t>s </a:t>
            </a:r>
            <a:r>
              <a:rPr lang="cs-CZ" dirty="0" smtClean="0"/>
              <a:t>kopce se jezdí s předkloněným trupem, aby se koni odlehčil hřbet.</a:t>
            </a:r>
          </a:p>
          <a:p>
            <a:r>
              <a:rPr lang="cs-CZ" dirty="0" smtClean="0"/>
              <a:t>Čím prudší je stoupání, tím více se musí jezdec předklonit.</a:t>
            </a:r>
          </a:p>
          <a:p>
            <a:r>
              <a:rPr lang="cs-CZ" dirty="0" smtClean="0"/>
              <a:t>Při prudkém klesání se trup jezdce trochu zakloní, ale přesto jezdec odlehčuje hřbet koně.</a:t>
            </a:r>
          </a:p>
          <a:p>
            <a:r>
              <a:rPr lang="cs-CZ" dirty="0" smtClean="0"/>
              <a:t>Cválání do kopce a </a:t>
            </a:r>
            <a:r>
              <a:rPr lang="cs-CZ" dirty="0" smtClean="0"/>
              <a:t>s </a:t>
            </a:r>
            <a:r>
              <a:rPr lang="cs-CZ" dirty="0" smtClean="0"/>
              <a:t>kopce se provádí pouze na svazích, které jsou k tomu účelu vhodné a mají odpovídající povrch.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2004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Ježdění zvlněným terénem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2060848"/>
            <a:ext cx="7884000" cy="3997608"/>
          </a:xfrm>
        </p:spPr>
      </p:pic>
      <p:sp>
        <p:nvSpPr>
          <p:cNvPr id="5" name="TextovéPole 4"/>
          <p:cNvSpPr txBox="1"/>
          <p:nvPr/>
        </p:nvSpPr>
        <p:spPr>
          <a:xfrm>
            <a:off x="7812360" y="63093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77492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Různé druhy terénu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Hluboký a bahnitý povrch – odlehčený sed, prodloužení otěží, zaboří-li se kůň hluboko, musí jezdec seskočit a vést koně na dlouhé otěži.</a:t>
            </a:r>
          </a:p>
          <a:p>
            <a:r>
              <a:rPr lang="cs-CZ" dirty="0" smtClean="0"/>
              <a:t>Asfaltové cesty – přecházejí se v kroku nebo v klidném klusu přímo vpřed.</a:t>
            </a:r>
          </a:p>
          <a:p>
            <a:r>
              <a:rPr lang="cs-CZ" dirty="0" smtClean="0"/>
              <a:t>Kluzký a zledovatělý povrch – jezdec sesedne a koně vede, koně otáčet na velkých obloucích – hrozí uklouznutí.</a:t>
            </a:r>
          </a:p>
          <a:p>
            <a:r>
              <a:rPr lang="cs-CZ" dirty="0" smtClean="0"/>
              <a:t>Projíždění vodou – nejprve na mělkých místech s pevným dnem,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na strmých březích  koně nechat opatrně našlapovat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chovat se jak při jízdě ze svahu</a:t>
            </a:r>
          </a:p>
          <a:p>
            <a:pPr marL="0" indent="0">
              <a:buNone/>
            </a:pPr>
            <a:r>
              <a:rPr lang="cs-CZ" dirty="0" smtClean="0"/>
              <a:t>     - projíždění hlubší vodou </a:t>
            </a:r>
            <a:r>
              <a:rPr lang="cs-CZ" dirty="0" smtClean="0"/>
              <a:t>- odlehčíme </a:t>
            </a:r>
            <a:r>
              <a:rPr lang="cs-CZ" dirty="0" smtClean="0"/>
              <a:t>koni hřbet, otěže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povolíme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98551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Odhad tempa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Odhad tempa se nacvičuje na předem stanovených úsecích, jejichž délku známe.</a:t>
            </a:r>
          </a:p>
          <a:p>
            <a:r>
              <a:rPr lang="cs-CZ" dirty="0" smtClean="0"/>
              <a:t>Pro normální tempo je stanoveno: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v kroku cca 100 – 125m za minutu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v pracovním klusu cca 220 – 250m za minutu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v pracovním cvalu cca 330 – 400m za minutu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Příklad: na projetí 1km tedy potřebujeme v kroku asi 8 – 10minut, v klusu 4 – 5minut a ve cvalu 2,5-3minuty.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27798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SHRNUTÍ ZÁKLADNÍCH CVIKŮ V TERÉNU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Krok na volné nebo dlouhé otěži</a:t>
            </a:r>
          </a:p>
          <a:p>
            <a:r>
              <a:rPr lang="cs-CZ" dirty="0" smtClean="0"/>
              <a:t>Uvolňovací práce v klusu a ve cvalu na rovných a zakřivených liliích</a:t>
            </a:r>
          </a:p>
          <a:p>
            <a:r>
              <a:rPr lang="cs-CZ" dirty="0" smtClean="0"/>
              <a:t>Ke zlepšení pružnosti a rovnováhy jezdce v lehkém sedu: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lehký klus se zkrácenými třmeny,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pracovní cval v lehkém sedu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kontrolovatelné ježdění změn tempa a obratů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58402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88640"/>
            <a:ext cx="9144000" cy="5937523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Podle stavu výcviku a cíle výcviku může následovat: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ježdění v rozmanitých terénech,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ježdění na nerovném povrchu a ve vlnitém terénu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ježdění z kopce a do kopce,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ježdění v určité rychlosti s označením délky úseku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ke zlepšení odhadu tempa,</a:t>
            </a:r>
          </a:p>
          <a:p>
            <a:pPr marL="0" indent="0">
              <a:buNone/>
            </a:pPr>
            <a:r>
              <a:rPr lang="cs-CZ" dirty="0" smtClean="0"/>
              <a:t>    - šplhání svahů a slézání,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skákání nízkých překážek,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skákání přírodních překážek kombinovaných 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klesajícím nebo stoupajícím terénem,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skákání příkopů,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skákání výskoků, seskoků a skoků do vody</a:t>
            </a:r>
          </a:p>
          <a:p>
            <a:r>
              <a:rPr lang="cs-CZ" dirty="0" smtClean="0"/>
              <a:t>Fáze odpočinku.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78466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Susanne</a:t>
            </a:r>
            <a:r>
              <a:rPr lang="cs-CZ" dirty="0" smtClean="0"/>
              <a:t> </a:t>
            </a:r>
            <a:r>
              <a:rPr lang="cs-CZ" dirty="0" err="1" smtClean="0"/>
              <a:t>Miesner</a:t>
            </a:r>
            <a:r>
              <a:rPr lang="cs-CZ" dirty="0" smtClean="0"/>
              <a:t>, Michael </a:t>
            </a:r>
            <a:r>
              <a:rPr lang="cs-CZ" dirty="0" err="1" smtClean="0"/>
              <a:t>Putz</a:t>
            </a:r>
            <a:r>
              <a:rPr lang="cs-CZ" dirty="0" smtClean="0"/>
              <a:t>, Martin </a:t>
            </a:r>
            <a:r>
              <a:rPr lang="cs-CZ" dirty="0" err="1" smtClean="0"/>
              <a:t>Plewa</a:t>
            </a:r>
            <a:r>
              <a:rPr lang="cs-CZ" dirty="0" smtClean="0"/>
              <a:t>, Směrnice jezdectví a vozatajství – Základní výcvik jezdce a koně. Vydala Česká jezdecká federace, </a:t>
            </a:r>
            <a:r>
              <a:rPr lang="cs-CZ" dirty="0" err="1" smtClean="0"/>
              <a:t>o.s</a:t>
            </a:r>
            <a:r>
              <a:rPr lang="cs-CZ" dirty="0" smtClean="0"/>
              <a:t>. Praha, 2007.  ISBN 978-80-239-9534-3</a:t>
            </a:r>
          </a:p>
          <a:p>
            <a:r>
              <a:rPr lang="cs-CZ" dirty="0" smtClean="0"/>
              <a:t>Robert </a:t>
            </a:r>
            <a:r>
              <a:rPr lang="cs-CZ" dirty="0" err="1" smtClean="0"/>
              <a:t>Owen</a:t>
            </a:r>
            <a:r>
              <a:rPr lang="cs-CZ" dirty="0" smtClean="0"/>
              <a:t>, John </a:t>
            </a:r>
            <a:r>
              <a:rPr lang="cs-CZ" dirty="0" err="1" smtClean="0"/>
              <a:t>Bullock</a:t>
            </a:r>
            <a:r>
              <a:rPr lang="cs-CZ" dirty="0" smtClean="0"/>
              <a:t>, Jezdectví. Vydalo </a:t>
            </a:r>
            <a:r>
              <a:rPr lang="cs-CZ" dirty="0" err="1" smtClean="0"/>
              <a:t>Aventinum</a:t>
            </a:r>
            <a:r>
              <a:rPr lang="cs-CZ" dirty="0" smtClean="0"/>
              <a:t>, Praha 1991. ISBN 37-018-91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217422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899</Words>
  <Application>Microsoft Office PowerPoint</Application>
  <PresentationFormat>Předvádění na obrazovce (4:3)</PresentationFormat>
  <Paragraphs>116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Výcvik jezdce</vt:lpstr>
      <vt:lpstr>Pravidla chování jezdců na koňských trasách</vt:lpstr>
      <vt:lpstr>Snímek 4</vt:lpstr>
      <vt:lpstr>Jízda po silnici</vt:lpstr>
      <vt:lpstr>Jízda po silnici</vt:lpstr>
      <vt:lpstr>předjíždění</vt:lpstr>
      <vt:lpstr>předjíždění</vt:lpstr>
      <vt:lpstr>Předpoklad jezdce pro vyjetí do terénu</vt:lpstr>
      <vt:lpstr>Ježdění do kopce a s kopce</vt:lpstr>
      <vt:lpstr>Ježdění zvlněným terénem</vt:lpstr>
      <vt:lpstr>Různé druhy terénu</vt:lpstr>
      <vt:lpstr>Odhad tempa</vt:lpstr>
      <vt:lpstr>SHRNUTÍ ZÁKLADNÍCH CVIKŮ V TERÉNU</vt:lpstr>
      <vt:lpstr>Snímek 15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Výcvik jezdce</dc:title>
  <dc:creator>Margita</dc:creator>
  <cp:lastModifiedBy>Dum</cp:lastModifiedBy>
  <cp:revision>20</cp:revision>
  <dcterms:created xsi:type="dcterms:W3CDTF">2012-11-11T07:29:44Z</dcterms:created>
  <dcterms:modified xsi:type="dcterms:W3CDTF">2014-06-16T14:50:22Z</dcterms:modified>
</cp:coreProperties>
</file>