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5" r:id="rId2"/>
    <p:sldId id="256" r:id="rId3"/>
    <p:sldId id="262" r:id="rId4"/>
    <p:sldId id="263" r:id="rId5"/>
    <p:sldId id="264" r:id="rId6"/>
    <p:sldId id="257" r:id="rId7"/>
    <p:sldId id="266" r:id="rId8"/>
    <p:sldId id="258" r:id="rId9"/>
    <p:sldId id="259" r:id="rId10"/>
    <p:sldId id="260" r:id="rId11"/>
    <p:sldId id="261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B9100-72A8-46A6-A833-0E84DB399F14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1E242-380C-4061-A360-A6DD67C38CE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5215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4E32B4-EB3D-4BC3-8315-8E163DBF1367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9021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Nadpis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cxnSp>
        <p:nvCxnSpPr>
          <p:cNvPr id="8" name="Přímá spojovací čára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a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Zástupný symbol pro datum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6" name="Zástupný symbol pro zápatí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2" name="Zástupný symbol pro obsah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34" name="Zástupný symbol pro obsah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cxnSp>
        <p:nvCxnSpPr>
          <p:cNvPr id="10" name="Přímá spojovací čára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čára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Zástupný symbol pro obsah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1" name="Nadpis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A25BB9D-0F85-44E0-AD2D-7E33E8172AF2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BDDC566-E7F8-44E1-8227-EA873FA338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2343110" y="1412776"/>
            <a:ext cx="4514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/>
              <a:t>Technika obsluhy – Druhy vína</a:t>
            </a:r>
            <a:endParaRPr lang="cs-CZ" sz="2000" b="1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823404"/>
              </p:ext>
            </p:extLst>
          </p:nvPr>
        </p:nvGraphicFramePr>
        <p:xfrm>
          <a:off x="323528" y="1927293"/>
          <a:ext cx="8582847" cy="37753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5443"/>
                <a:gridCol w="6657404"/>
              </a:tblGrid>
              <a:tr h="2193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Mgr. Ivana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Hašová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TEO.1103.2F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Vinárny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obsluhy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Druhy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vína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Prezentace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055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komplexně seznamuje žáky </a:t>
                      </a: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jaké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 druhy českých vín jsou na českém trhu. Vysvětlení  pojmů a definic.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89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12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latin typeface="Arial CE" pitchFamily="34" charset="-18"/>
                        </a:rPr>
                        <a:t>Stolní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latin typeface="Arial CE" pitchFamily="34" charset="-18"/>
                        </a:rPr>
                        <a:t> víno, zemské víno, jakostní víno, jakostní víno s přívlastkem</a:t>
                      </a:r>
                      <a:endParaRPr lang="cs-CZ" sz="1000" dirty="0">
                        <a:solidFill>
                          <a:schemeClr val="bg1"/>
                        </a:solidFill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6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 1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 </a:t>
                      </a:r>
                      <a:r>
                        <a:rPr lang="cs-CZ" sz="1000" baseline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1</a:t>
                      </a:r>
                      <a:r>
                        <a:rPr lang="cs-CZ" sz="100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6632"/>
            <a:ext cx="5394960" cy="12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2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podle stáří</a:t>
            </a: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 smtClean="0"/>
              <a:t>   - mladá vína</a:t>
            </a:r>
            <a:br>
              <a:rPr lang="cs-CZ" sz="3200" dirty="0" smtClean="0"/>
            </a:br>
            <a:r>
              <a:rPr lang="cs-CZ" sz="3200" dirty="0" smtClean="0"/>
              <a:t>   - zralá vína</a:t>
            </a:r>
            <a:br>
              <a:rPr lang="cs-CZ" sz="3200" dirty="0" smtClean="0"/>
            </a:br>
            <a:r>
              <a:rPr lang="cs-CZ" sz="3200" dirty="0" smtClean="0"/>
              <a:t>   - archivní vína </a:t>
            </a:r>
          </a:p>
          <a:p>
            <a:r>
              <a:rPr lang="cs-CZ" sz="3200" b="1" dirty="0" smtClean="0"/>
              <a:t>podle smyslových vjemů</a:t>
            </a: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 smtClean="0"/>
              <a:t>   - zrak - bílé, růžové, červené</a:t>
            </a:r>
            <a:br>
              <a:rPr lang="cs-CZ" sz="3200" dirty="0" smtClean="0"/>
            </a:br>
            <a:r>
              <a:rPr lang="cs-CZ" sz="3200" dirty="0" smtClean="0"/>
              <a:t>   - čich - voňavé, páchnoucí, neutrální</a:t>
            </a:r>
            <a:br>
              <a:rPr lang="cs-CZ" sz="3200" dirty="0" smtClean="0"/>
            </a:br>
            <a:r>
              <a:rPr lang="cs-CZ" sz="3200" dirty="0" smtClean="0"/>
              <a:t>   - chuť - suché až sladké, trpké, fádní až kyselé.</a:t>
            </a:r>
            <a:endParaRPr lang="cs-CZ" sz="3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Dále můžeme vína rozdělit</a:t>
            </a:r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Časopis </a:t>
            </a:r>
            <a:r>
              <a:rPr lang="cs-CZ" dirty="0" smtClean="0"/>
              <a:t>FOOD SERVIS speciál Víno,   Beránek Jaromír. Vydání: 1/2005. Praha: České a slovenské nakladatelství s. r. o.ISBN 80-903401-3-X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Druhy vína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Stolní</a:t>
            </a:r>
          </a:p>
          <a:p>
            <a:r>
              <a:rPr lang="cs-CZ" sz="3200" dirty="0" smtClean="0"/>
              <a:t>Zemské</a:t>
            </a:r>
          </a:p>
          <a:p>
            <a:r>
              <a:rPr lang="cs-CZ" sz="3200" dirty="0" smtClean="0"/>
              <a:t>Jakostní</a:t>
            </a:r>
          </a:p>
          <a:p>
            <a:pPr>
              <a:buNone/>
            </a:pPr>
            <a:r>
              <a:rPr lang="cs-CZ" sz="3200" dirty="0" smtClean="0"/>
              <a:t>     - odrůdové</a:t>
            </a:r>
          </a:p>
          <a:p>
            <a:pPr>
              <a:buNone/>
            </a:pPr>
            <a:r>
              <a:rPr lang="cs-CZ" sz="3200" dirty="0" smtClean="0"/>
              <a:t>	 - známkové</a:t>
            </a:r>
          </a:p>
          <a:p>
            <a:r>
              <a:rPr lang="cs-CZ" sz="3200" dirty="0" smtClean="0"/>
              <a:t>Jakostní s přívlastkem</a:t>
            </a:r>
            <a:endParaRPr lang="cs-CZ" sz="3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 tichých vín v ČR</a:t>
            </a: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cs-CZ" sz="3200" dirty="0" smtClean="0"/>
              <a:t>vína s obsahem alkoholu 7 -11%,</a:t>
            </a:r>
          </a:p>
          <a:p>
            <a:pPr>
              <a:buFont typeface="Wingdings" pitchFamily="2" charset="2"/>
              <a:buChar char="Ø"/>
            </a:pPr>
            <a:r>
              <a:rPr lang="cs-CZ" sz="3200" dirty="0" smtClean="0"/>
              <a:t> nejnižší kategorie,</a:t>
            </a:r>
          </a:p>
          <a:p>
            <a:pPr>
              <a:buFont typeface="Wingdings" pitchFamily="2" charset="2"/>
              <a:buChar char="Ø"/>
            </a:pPr>
            <a:r>
              <a:rPr lang="cs-CZ" sz="3200" dirty="0" smtClean="0"/>
              <a:t>hrozny z celé EU, hrozny z odrůd moštových, stolních a neregistrovaných,</a:t>
            </a:r>
          </a:p>
          <a:p>
            <a:pPr>
              <a:buFont typeface="Wingdings" pitchFamily="2" charset="2"/>
              <a:buChar char="Ø"/>
            </a:pPr>
            <a:r>
              <a:rPr lang="cs-CZ" sz="3200" dirty="0" smtClean="0"/>
              <a:t>není označeno odrůdou, oblastí, vinařskou obcí, viniční tratí nebo jiným zeměpisným názvem.</a:t>
            </a:r>
          </a:p>
          <a:p>
            <a:pPr>
              <a:buFont typeface="Wingdings" pitchFamily="2" charset="2"/>
              <a:buChar char="Ø"/>
            </a:pPr>
            <a:endParaRPr lang="cs-CZ" dirty="0" smtClean="0"/>
          </a:p>
          <a:p>
            <a:pPr>
              <a:buFont typeface="Wingdings" pitchFamily="2" charset="2"/>
              <a:buChar char="Ø"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Stolní víno 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cs-CZ" sz="3200" dirty="0" smtClean="0"/>
              <a:t>Pro výrobu byly použity výhradně hrozny tuzemské sklizně z vinic pro jakostní víno nebo určených odrůd,</a:t>
            </a:r>
          </a:p>
          <a:p>
            <a:pPr>
              <a:buFont typeface="Wingdings" pitchFamily="2" charset="2"/>
              <a:buChar char="Ø"/>
            </a:pPr>
            <a:r>
              <a:rPr lang="cs-CZ" sz="3200" dirty="0" smtClean="0"/>
              <a:t>Cukernatost musí být min. 14 °NM</a:t>
            </a:r>
          </a:p>
          <a:p>
            <a:pPr>
              <a:buFont typeface="Wingdings" pitchFamily="2" charset="2"/>
              <a:buChar char="Ø"/>
            </a:pPr>
            <a:r>
              <a:rPr lang="cs-CZ" sz="3200" dirty="0" smtClean="0"/>
              <a:t>Může být označeno: oblasti, ročníkem a odrůdou.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Zemské víno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Pro výrobu vína byly použity pouze tuzemské hrozny z vinic pro jakostní vína. Výroba vína musí proběhnout v dané vinařské oblasti.</a:t>
            </a:r>
          </a:p>
          <a:p>
            <a:pPr>
              <a:buNone/>
            </a:pPr>
            <a:r>
              <a:rPr lang="cs-CZ" sz="3200" dirty="0" smtClean="0"/>
              <a:t>     - 12 t z hektaru</a:t>
            </a:r>
          </a:p>
          <a:p>
            <a:pPr>
              <a:buNone/>
            </a:pPr>
            <a:r>
              <a:rPr lang="cs-CZ" sz="3200" dirty="0" smtClean="0"/>
              <a:t>     - cukernatost min. 15 °NM</a:t>
            </a:r>
          </a:p>
          <a:p>
            <a:pPr>
              <a:buNone/>
            </a:pPr>
            <a:endParaRPr lang="cs-CZ" sz="3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Jakostní víno</a:t>
            </a:r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>
            <a:normAutofit/>
          </a:bodyPr>
          <a:lstStyle/>
          <a:p>
            <a:r>
              <a:rPr lang="cs-CZ" sz="3200" dirty="0" smtClean="0"/>
              <a:t>Víno musí být zatříděno jako:</a:t>
            </a:r>
          </a:p>
          <a:p>
            <a:pPr>
              <a:buNone/>
            </a:pPr>
            <a:r>
              <a:rPr lang="cs-CZ" sz="3200" dirty="0" smtClean="0"/>
              <a:t>     </a:t>
            </a:r>
            <a:r>
              <a:rPr lang="cs-CZ" sz="3200" i="1" dirty="0" smtClean="0"/>
              <a:t>Jakostní odrůdové </a:t>
            </a:r>
            <a:r>
              <a:rPr lang="cs-CZ" sz="3200" dirty="0" smtClean="0"/>
              <a:t>– z vinných hroznů rmutu nebo hroznového moštu a to nejvýše ze tří odrůd</a:t>
            </a:r>
          </a:p>
          <a:p>
            <a:pPr>
              <a:buNone/>
            </a:pPr>
            <a:r>
              <a:rPr lang="cs-CZ" sz="3200" dirty="0" smtClean="0"/>
              <a:t>     </a:t>
            </a:r>
            <a:r>
              <a:rPr lang="cs-CZ" sz="3200" i="1" dirty="0" smtClean="0"/>
              <a:t>Jakostní známkové – </a:t>
            </a:r>
            <a:r>
              <a:rPr lang="cs-CZ" sz="3200" dirty="0" smtClean="0"/>
              <a:t>z vinných hroznů, rmutu nebo z hroznového moštu, z vinic k tomu určených</a:t>
            </a:r>
            <a:r>
              <a:rPr lang="cs-CZ" sz="3200" i="1" dirty="0" smtClean="0"/>
              <a:t> </a:t>
            </a:r>
            <a:r>
              <a:rPr lang="cs-CZ" sz="3200" dirty="0" smtClean="0"/>
              <a:t>nebo smícháním jakostních vín.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Kabinetní víno 19 °NM</a:t>
            </a:r>
          </a:p>
          <a:p>
            <a:r>
              <a:rPr lang="cs-CZ" sz="3200" dirty="0" smtClean="0"/>
              <a:t>Pozdní sběr 21 °NM</a:t>
            </a:r>
          </a:p>
          <a:p>
            <a:r>
              <a:rPr lang="cs-CZ" sz="3200" dirty="0" smtClean="0"/>
              <a:t>Výběr z hroznů 24 °NM</a:t>
            </a:r>
          </a:p>
          <a:p>
            <a:r>
              <a:rPr lang="cs-CZ" sz="3200" dirty="0" smtClean="0"/>
              <a:t>Výběr z bobulí 27 °NM</a:t>
            </a:r>
          </a:p>
          <a:p>
            <a:r>
              <a:rPr lang="cs-CZ" sz="3200" dirty="0" smtClean="0"/>
              <a:t>Výběr z cibéb 32 °NM</a:t>
            </a:r>
          </a:p>
          <a:p>
            <a:r>
              <a:rPr lang="cs-CZ" sz="3200" dirty="0" smtClean="0"/>
              <a:t>Ledové víno 27 °NM</a:t>
            </a:r>
          </a:p>
          <a:p>
            <a:r>
              <a:rPr lang="cs-CZ" sz="3200" dirty="0" smtClean="0"/>
              <a:t>Slámové víno 27 °NM</a:t>
            </a:r>
            <a:endParaRPr lang="cs-CZ" sz="3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Jakostní víno s přívlastkem</a:t>
            </a:r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suché: nejvýše 4 g zbytkového cukru / litr</a:t>
            </a:r>
          </a:p>
          <a:p>
            <a:r>
              <a:rPr lang="cs-CZ" sz="3200" dirty="0" smtClean="0"/>
              <a:t>polosuché: 4,1–12 g zbytkového cukru / litr</a:t>
            </a:r>
          </a:p>
          <a:p>
            <a:r>
              <a:rPr lang="cs-CZ" sz="3200" dirty="0" err="1" smtClean="0"/>
              <a:t>polosladké</a:t>
            </a:r>
            <a:r>
              <a:rPr lang="cs-CZ" sz="3200" dirty="0" smtClean="0"/>
              <a:t>: 12,1–45 g zbytkového cukru / litr</a:t>
            </a:r>
          </a:p>
          <a:p>
            <a:r>
              <a:rPr lang="cs-CZ" sz="3200" dirty="0" smtClean="0"/>
              <a:t>sladké: minimální obsah 45 g zbytkového cukru / litr.</a:t>
            </a:r>
            <a:endParaRPr lang="cs-CZ" sz="3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Rozdělení tichých vín podle obsahu zbytkového cukru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ír">
  <a:themeElements>
    <a:clrScheme name="Vlastní 3">
      <a:dk1>
        <a:sysClr val="windowText" lastClr="000000"/>
      </a:dk1>
      <a:lt1>
        <a:srgbClr val="387025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54A838"/>
      </a:accent6>
      <a:hlink>
        <a:srgbClr val="E2D700"/>
      </a:hlink>
      <a:folHlink>
        <a:srgbClr val="85DFD0"/>
      </a:folHlink>
    </a:clrScheme>
    <a:fontScheme name="Papí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406</Words>
  <Application>Microsoft Office PowerPoint</Application>
  <PresentationFormat>Předvádění na obrazovce (4:3)</PresentationFormat>
  <Paragraphs>75</Paragraphs>
  <Slides>11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8" baseType="lpstr">
      <vt:lpstr>Arial CE</vt:lpstr>
      <vt:lpstr>Calibri</vt:lpstr>
      <vt:lpstr>Constantia</vt:lpstr>
      <vt:lpstr>Times New Roman</vt:lpstr>
      <vt:lpstr>Wingdings</vt:lpstr>
      <vt:lpstr>Wingdings 2</vt:lpstr>
      <vt:lpstr>Papír</vt:lpstr>
      <vt:lpstr>Prezentace aplikace PowerPoint</vt:lpstr>
      <vt:lpstr>Druhy vína</vt:lpstr>
      <vt:lpstr>Rozdělení tichých vín v ČR</vt:lpstr>
      <vt:lpstr>Stolní víno </vt:lpstr>
      <vt:lpstr>Zemské víno</vt:lpstr>
      <vt:lpstr>Jakostní víno</vt:lpstr>
      <vt:lpstr>Prezentace aplikace PowerPoint</vt:lpstr>
      <vt:lpstr>Jakostní víno s přívlastkem</vt:lpstr>
      <vt:lpstr>Rozdělení tichých vín podle obsahu zbytkového cukru</vt:lpstr>
      <vt:lpstr>Dále můžeme vína rozdělit</vt:lpstr>
      <vt:lpstr>Zdroje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Druhy vína</dc:title>
  <dc:creator>hotelovka</dc:creator>
  <cp:lastModifiedBy>Zdeněk Laski</cp:lastModifiedBy>
  <cp:revision>10</cp:revision>
  <dcterms:created xsi:type="dcterms:W3CDTF">2013-02-16T19:17:17Z</dcterms:created>
  <dcterms:modified xsi:type="dcterms:W3CDTF">2014-06-04T17:22:10Z</dcterms:modified>
</cp:coreProperties>
</file>