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62" r:id="rId4"/>
    <p:sldId id="267" r:id="rId5"/>
    <p:sldId id="256" r:id="rId6"/>
    <p:sldId id="257" r:id="rId7"/>
    <p:sldId id="258" r:id="rId8"/>
    <p:sldId id="261" r:id="rId9"/>
    <p:sldId id="259" r:id="rId10"/>
    <p:sldId id="260" r:id="rId11"/>
    <p:sldId id="265" r:id="rId12"/>
    <p:sldId id="266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9084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62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7072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0948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4120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5957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2840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9694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1709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9958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96494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15235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46818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477639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xmlns="" val="7326582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205270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311625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15145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71715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068893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30555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87975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756466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12114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466968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084636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80906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756299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xmlns="" val="24304428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46236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971413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18337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829548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30107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595870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57791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81371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50833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586376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17B402-1371-4D52-A6C5-48DC4189EAA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7453AB-094C-43A3-B8D4-2A562E44D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3486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3775412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127815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Euroregiony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82511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VY_32_INOVACE_6.SV.11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6283223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se základními problematikou evropské regionální spolupráce. Vymezuje pojem euroregion, jeho náplň a ukazuje jejich význam v evropské integraci. 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xmlns="" val="324807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Euroregiony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5258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Euroregion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unkční územní celek v Evropě </a:t>
            </a:r>
            <a:r>
              <a:rPr lang="cs-CZ" u="sng" dirty="0" smtClean="0"/>
              <a:t>v příhraničních oblastech sousedních států</a:t>
            </a:r>
          </a:p>
          <a:p>
            <a:r>
              <a:rPr lang="cs-CZ" dirty="0"/>
              <a:t>o</a:t>
            </a:r>
            <a:r>
              <a:rPr lang="cs-CZ" dirty="0" smtClean="0"/>
              <a:t>blast </a:t>
            </a:r>
            <a:r>
              <a:rPr lang="cs-CZ" dirty="0" smtClean="0">
                <a:solidFill>
                  <a:srgbClr val="FF0000"/>
                </a:solidFill>
              </a:rPr>
              <a:t>příhraniční spolupráce</a:t>
            </a:r>
            <a:r>
              <a:rPr lang="cs-CZ" dirty="0" smtClean="0"/>
              <a:t>, která vznikla na základě vzájemné dohody příhraničních regionů dvou nebo více zemí</a:t>
            </a:r>
          </a:p>
          <a:p>
            <a:r>
              <a:rPr lang="cs-CZ" dirty="0"/>
              <a:t>f</a:t>
            </a:r>
            <a:r>
              <a:rPr lang="cs-CZ" dirty="0" smtClean="0"/>
              <a:t>unguje na základě vlastních stanov</a:t>
            </a:r>
          </a:p>
          <a:p>
            <a:r>
              <a:rPr lang="cs-CZ" b="1" dirty="0"/>
              <a:t>p</a:t>
            </a:r>
            <a:r>
              <a:rPr lang="cs-CZ" b="1" dirty="0" smtClean="0"/>
              <a:t>odporuje zájmy měst a obcí, sdružení organizací i fyzických osob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65445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EU a euroregiony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je </a:t>
            </a:r>
            <a:r>
              <a:rPr lang="cs-CZ" dirty="0" smtClean="0">
                <a:solidFill>
                  <a:srgbClr val="FF0000"/>
                </a:solidFill>
              </a:rPr>
              <a:t>překonat stávající problémy </a:t>
            </a:r>
            <a:r>
              <a:rPr lang="cs-CZ" dirty="0" smtClean="0"/>
              <a:t>zatěžující evropskou integraci</a:t>
            </a:r>
          </a:p>
          <a:p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lepšení životních podmínek </a:t>
            </a:r>
            <a:r>
              <a:rPr lang="cs-CZ" dirty="0" smtClean="0"/>
              <a:t>v oblastech </a:t>
            </a:r>
            <a:r>
              <a:rPr lang="cs-CZ" u="sng" dirty="0" smtClean="0"/>
              <a:t>kulturních, sociálních, hospodářských a ve zlepšení infrastruktury</a:t>
            </a:r>
          </a:p>
          <a:p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dstranit nerovnosti </a:t>
            </a:r>
            <a:r>
              <a:rPr lang="cs-CZ" dirty="0" smtClean="0"/>
              <a:t>mezi pohraničními regiony a postupné vyrovnávání ekonomického i sociálního rozvoje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0549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Formy spolupráce: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veřejnoprávní (státy, země, okresy, okrsky, obce)</a:t>
            </a:r>
          </a:p>
          <a:p>
            <a:r>
              <a:rPr lang="cs-CZ" dirty="0" smtClean="0">
                <a:effectLst/>
              </a:rPr>
              <a:t>soukromé, občanskoprávní</a:t>
            </a:r>
          </a:p>
          <a:p>
            <a:r>
              <a:rPr lang="cs-CZ" dirty="0" smtClean="0">
                <a:effectLst/>
              </a:rPr>
              <a:t>smíšené právní formy veřejných a soukromých organizací, public</a:t>
            </a:r>
            <a:r>
              <a:rPr lang="cs-CZ" dirty="0" smtClean="0"/>
              <a:t>-</a:t>
            </a:r>
            <a:r>
              <a:rPr lang="cs-CZ" dirty="0" err="1" smtClean="0"/>
              <a:t>private</a:t>
            </a:r>
            <a:r>
              <a:rPr lang="cs-CZ" dirty="0" smtClean="0"/>
              <a:t> </a:t>
            </a:r>
            <a:r>
              <a:rPr lang="cs-CZ" dirty="0" err="1" smtClean="0"/>
              <a:t>partenship</a:t>
            </a:r>
            <a:r>
              <a:rPr lang="cs-CZ" dirty="0" smtClean="0"/>
              <a:t> (PPP)</a:t>
            </a:r>
            <a:r>
              <a:rPr lang="cs-CZ" dirty="0" smtClean="0">
                <a:effectLst/>
              </a:rPr>
              <a:t>,</a:t>
            </a:r>
          </a:p>
          <a:p>
            <a:r>
              <a:rPr lang="cs-CZ" dirty="0" smtClean="0">
                <a:effectLst/>
              </a:rPr>
              <a:t>bez právně formální formy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403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euroregionů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jsou to územní jednotky</a:t>
            </a:r>
          </a:p>
          <a:p>
            <a:r>
              <a:rPr lang="cs-CZ" dirty="0"/>
              <a:t>s</a:t>
            </a:r>
            <a:r>
              <a:rPr lang="cs-CZ" dirty="0" smtClean="0"/>
              <a:t>družují jednotlivé příhraniční oblasti různých států Evropy</a:t>
            </a:r>
          </a:p>
          <a:p>
            <a:r>
              <a:rPr lang="cs-CZ" dirty="0"/>
              <a:t>p</a:t>
            </a:r>
            <a:r>
              <a:rPr lang="cs-CZ" dirty="0" smtClean="0"/>
              <a:t>racují na principu dobrovolnosti</a:t>
            </a:r>
          </a:p>
          <a:p>
            <a:r>
              <a:rPr lang="cs-CZ" dirty="0"/>
              <a:t>m</a:t>
            </a:r>
            <a:r>
              <a:rPr lang="cs-CZ" dirty="0" smtClean="0"/>
              <a:t>ají vlastní stanovy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3592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56792"/>
            <a:ext cx="6840760" cy="5199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774299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Některé euroregiony </a:t>
            </a:r>
            <a:br>
              <a:rPr lang="cs-CZ" dirty="0" smtClean="0"/>
            </a:br>
            <a:r>
              <a:rPr lang="cs-CZ" sz="2200" dirty="0" smtClean="0"/>
              <a:t>(v ČR 13)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Glacensis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(Pomezí Čech, Moravy a Kladska)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artnerské země: ČR, Polsko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aložení: 1996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Nisa, </a:t>
            </a:r>
            <a:r>
              <a:rPr lang="cs-CZ" dirty="0" err="1" smtClean="0">
                <a:solidFill>
                  <a:srgbClr val="FF0000"/>
                </a:solidFill>
              </a:rPr>
              <a:t>Neisse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Nyssa</a:t>
            </a:r>
            <a:endParaRPr lang="cs-CZ" dirty="0" smtClean="0">
              <a:solidFill>
                <a:srgbClr val="FF0000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artnerské země: ČR, Německo, Polsko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aložení: 1991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Pomoraví, </a:t>
            </a:r>
            <a:r>
              <a:rPr lang="cs-CZ" dirty="0" err="1" smtClean="0">
                <a:solidFill>
                  <a:srgbClr val="FF0000"/>
                </a:solidFill>
              </a:rPr>
              <a:t>Weinviertel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západné</a:t>
            </a:r>
            <a:r>
              <a:rPr lang="cs-CZ" dirty="0" smtClean="0">
                <a:solidFill>
                  <a:srgbClr val="FF0000"/>
                </a:solidFill>
              </a:rPr>
              <a:t> Slovensko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artnerské země: ČR, Rakousko, Slovensko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aložení: 1992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663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Vyhledejte na </a:t>
            </a:r>
            <a:r>
              <a:rPr lang="cs-CZ" dirty="0" smtClean="0"/>
              <a:t>internetu, </a:t>
            </a:r>
            <a:r>
              <a:rPr lang="cs-CZ" dirty="0" smtClean="0"/>
              <a:t>zda některá z okolních obcí je členem některého </a:t>
            </a:r>
            <a:r>
              <a:rPr lang="cs-CZ" dirty="0" smtClean="0"/>
              <a:t>euroregionu.</a:t>
            </a:r>
            <a:endParaRPr lang="cs-CZ" dirty="0" smtClean="0"/>
          </a:p>
          <a:p>
            <a:r>
              <a:rPr lang="cs-CZ" dirty="0" smtClean="0"/>
              <a:t>Pokud ano, tak kterého?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37371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ORIGINAL UPLOADER WAS WIKI-VR AT CS.WIKIPEDIA LATER VERSION(S) WERE UPLOADED BY UP3 AT CS.WIKIPEDIA.. </a:t>
            </a:r>
            <a:r>
              <a:rPr lang="cs-CZ" i="1" dirty="0" err="1"/>
              <a:t>Soubor:Euroreginen</a:t>
            </a:r>
            <a:r>
              <a:rPr lang="cs-CZ" i="1" dirty="0"/>
              <a:t> zusammenarb4 a.gif</a:t>
            </a:r>
            <a:r>
              <a:rPr lang="cs-CZ" dirty="0"/>
              <a:t> [online]. [cit. 20.5.2013]. Dostupný na WWW: http://cs.wikipedia.org/wiki/Soubor:Euroreginen_zusammenarb4_a.gif </a:t>
            </a:r>
          </a:p>
        </p:txBody>
      </p:sp>
    </p:spTree>
    <p:extLst>
      <p:ext uri="{BB962C8B-B14F-4D97-AF65-F5344CB8AC3E}">
        <p14:creationId xmlns:p14="http://schemas.microsoft.com/office/powerpoint/2010/main" xmlns="" val="3100152941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310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systému Office</vt:lpstr>
      <vt:lpstr>projekt</vt:lpstr>
      <vt:lpstr>1_projekt</vt:lpstr>
      <vt:lpstr>Euroregiony</vt:lpstr>
      <vt:lpstr>ANOTACE</vt:lpstr>
      <vt:lpstr>Euroregiony</vt:lpstr>
      <vt:lpstr>Euroregion</vt:lpstr>
      <vt:lpstr>EU a euroregiony</vt:lpstr>
      <vt:lpstr>Formy spolupráce:</vt:lpstr>
      <vt:lpstr>Vymezení euroregionů</vt:lpstr>
      <vt:lpstr>Snímek 8</vt:lpstr>
      <vt:lpstr>Některé euroregiony  (v ČR 13)</vt:lpstr>
      <vt:lpstr>Zpětná vazba: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Euroregiony</dc:title>
  <dc:creator>ve</dc:creator>
  <cp:lastModifiedBy>Dum</cp:lastModifiedBy>
  <cp:revision>6</cp:revision>
  <dcterms:created xsi:type="dcterms:W3CDTF">2013-05-20T12:50:41Z</dcterms:created>
  <dcterms:modified xsi:type="dcterms:W3CDTF">2014-06-17T15:07:04Z</dcterms:modified>
</cp:coreProperties>
</file>