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7" r:id="rId2"/>
    <p:sldId id="258" r:id="rId3"/>
    <p:sldId id="263" r:id="rId4"/>
    <p:sldId id="262" r:id="rId5"/>
    <p:sldId id="419" r:id="rId6"/>
    <p:sldId id="420" r:id="rId7"/>
    <p:sldId id="421" r:id="rId8"/>
    <p:sldId id="422" r:id="rId9"/>
    <p:sldId id="423" r:id="rId10"/>
    <p:sldId id="424" r:id="rId11"/>
    <p:sldId id="425" r:id="rId12"/>
    <p:sldId id="268" r:id="rId13"/>
    <p:sldId id="426" r:id="rId14"/>
    <p:sldId id="427" r:id="rId15"/>
    <p:sldId id="428" r:id="rId16"/>
    <p:sldId id="429" r:id="rId17"/>
    <p:sldId id="430" r:id="rId18"/>
    <p:sldId id="273" r:id="rId19"/>
    <p:sldId id="431" r:id="rId20"/>
    <p:sldId id="432" r:id="rId21"/>
    <p:sldId id="433" r:id="rId22"/>
    <p:sldId id="435" r:id="rId23"/>
    <p:sldId id="279" r:id="rId24"/>
    <p:sldId id="436" r:id="rId25"/>
    <p:sldId id="437" r:id="rId26"/>
    <p:sldId id="438" r:id="rId27"/>
    <p:sldId id="439" r:id="rId28"/>
    <p:sldId id="440" r:id="rId29"/>
    <p:sldId id="285" r:id="rId30"/>
    <p:sldId id="441" r:id="rId31"/>
    <p:sldId id="442" r:id="rId32"/>
    <p:sldId id="443" r:id="rId33"/>
    <p:sldId id="444" r:id="rId34"/>
    <p:sldId id="260" r:id="rId35"/>
    <p:sldId id="308" r:id="rId36"/>
    <p:sldId id="290" r:id="rId37"/>
    <p:sldId id="291" r:id="rId38"/>
    <p:sldId id="292" r:id="rId39"/>
    <p:sldId id="293" r:id="rId40"/>
    <p:sldId id="294" r:id="rId41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10081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4124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6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7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6.xml"/><Relationship Id="rId3" Type="http://schemas.openxmlformats.org/officeDocument/2006/relationships/oleObject" Target="../embeddings/oleObject1.bin"/><Relationship Id="rId7" Type="http://schemas.openxmlformats.org/officeDocument/2006/relationships/slide" Target="slide35.xml"/><Relationship Id="rId12" Type="http://schemas.openxmlformats.org/officeDocument/2006/relationships/slide" Target="slide29.xml"/><Relationship Id="rId17" Type="http://schemas.openxmlformats.org/officeDocument/2006/relationships/slide" Target="slide40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39.xml"/><Relationship Id="rId1" Type="http://schemas.openxmlformats.org/officeDocument/2006/relationships/vmlDrawing" Target="../drawings/vmlDrawing1.vml"/><Relationship Id="rId6" Type="http://schemas.openxmlformats.org/officeDocument/2006/relationships/slide" Target="slide34.xml"/><Relationship Id="rId11" Type="http://schemas.openxmlformats.org/officeDocument/2006/relationships/slide" Target="slide23.xml"/><Relationship Id="rId5" Type="http://schemas.openxmlformats.org/officeDocument/2006/relationships/image" Target="../media/image2.emf"/><Relationship Id="rId15" Type="http://schemas.openxmlformats.org/officeDocument/2006/relationships/slide" Target="slide38.xml"/><Relationship Id="rId10" Type="http://schemas.openxmlformats.org/officeDocument/2006/relationships/slide" Target="slide18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12.xml"/><Relationship Id="rId14" Type="http://schemas.openxmlformats.org/officeDocument/2006/relationships/slide" Target="slide3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8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9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30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31.docx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2.docx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33.docx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34.docx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35.docx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36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6" Type="http://schemas.openxmlformats.org/officeDocument/2006/relationships/slide" Target="slide3.xml"/><Relationship Id="rId5" Type="http://schemas.openxmlformats.org/officeDocument/2006/relationships/image" Target="../media/image17.emf"/><Relationship Id="rId4" Type="http://schemas.openxmlformats.org/officeDocument/2006/relationships/package" Target="../embeddings/Documento_do_Microsoft_Word37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11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s parametrem</a:t>
            </a: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a odmocninou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344987"/>
              </p:ext>
            </p:extLst>
          </p:nvPr>
        </p:nvGraphicFramePr>
        <p:xfrm>
          <a:off x="323528" y="377775"/>
          <a:ext cx="8945562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48" name="Documento" r:id="rId4" imgW="8945845" imgH="6651199" progId="Word.Document.12">
                  <p:embed/>
                </p:oleObj>
              </mc:Choice>
              <mc:Fallback>
                <p:oleObj name="Documento" r:id="rId4" imgW="8945845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528" y="377775"/>
                        <a:ext cx="8945562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388424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6537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8768" y="4686616"/>
            <a:ext cx="8085607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265641" y="5197279"/>
            <a:ext cx="77048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závěr – kořeny v závislosti na hodnotě parametru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1121" y="2345427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47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344987"/>
              </p:ext>
            </p:extLst>
          </p:nvPr>
        </p:nvGraphicFramePr>
        <p:xfrm>
          <a:off x="323528" y="377775"/>
          <a:ext cx="8945562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73" name="Documento" r:id="rId4" imgW="8945845" imgH="6651199" progId="Word.Document.12">
                  <p:embed/>
                </p:oleObj>
              </mc:Choice>
              <mc:Fallback>
                <p:oleObj name="Documento" r:id="rId4" imgW="8945845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528" y="377775"/>
                        <a:ext cx="8945562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388424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6537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884368" y="4686616"/>
            <a:ext cx="310007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31540" y="6214753"/>
            <a:ext cx="77048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Kořeny rovnice jsou závislé na hodnotě parametru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1121" y="2345427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20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182103"/>
              </p:ext>
            </p:extLst>
          </p:nvPr>
        </p:nvGraphicFramePr>
        <p:xfrm>
          <a:off x="494406" y="451941"/>
          <a:ext cx="8974138" cy="672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Documento" r:id="rId4" imgW="8973915" imgH="6721841" progId="Word.Document.12">
                  <p:embed/>
                </p:oleObj>
              </mc:Choice>
              <mc:Fallback>
                <p:oleObj name="Documento" r:id="rId4" imgW="8973915" imgH="67218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4406" y="451941"/>
                        <a:ext cx="8974138" cy="672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648693"/>
            <a:ext cx="8496944" cy="48046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068960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Členy s proměnnou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převedeme na jednu stranu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182103"/>
              </p:ext>
            </p:extLst>
          </p:nvPr>
        </p:nvGraphicFramePr>
        <p:xfrm>
          <a:off x="494406" y="451941"/>
          <a:ext cx="8974138" cy="672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96" name="Documento" r:id="rId4" imgW="8973915" imgH="6721841" progId="Word.Document.12">
                  <p:embed/>
                </p:oleObj>
              </mc:Choice>
              <mc:Fallback>
                <p:oleObj name="Documento" r:id="rId4" imgW="8973915" imgH="67218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4406" y="451941"/>
                        <a:ext cx="8974138" cy="672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51780" y="2150503"/>
            <a:ext cx="8496944" cy="4176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068960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Členy stejného typu odečteme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17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182103"/>
              </p:ext>
            </p:extLst>
          </p:nvPr>
        </p:nvGraphicFramePr>
        <p:xfrm>
          <a:off x="494406" y="451941"/>
          <a:ext cx="8974138" cy="672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20" name="Documento" r:id="rId4" imgW="8973915" imgH="6721841" progId="Word.Document.12">
                  <p:embed/>
                </p:oleObj>
              </mc:Choice>
              <mc:Fallback>
                <p:oleObj name="Documento" r:id="rId4" imgW="8973915" imgH="67218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4406" y="451941"/>
                        <a:ext cx="8974138" cy="672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51780" y="2780927"/>
            <a:ext cx="8496944" cy="3546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38481" y="4699274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Vytkneme proměnnou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82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182103"/>
              </p:ext>
            </p:extLst>
          </p:nvPr>
        </p:nvGraphicFramePr>
        <p:xfrm>
          <a:off x="494406" y="451941"/>
          <a:ext cx="8974138" cy="672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44" name="Documento" r:id="rId4" imgW="8973915" imgH="6721841" progId="Word.Document.12">
                  <p:embed/>
                </p:oleObj>
              </mc:Choice>
              <mc:Fallback>
                <p:oleObj name="Documento" r:id="rId4" imgW="8973915" imgH="67218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4406" y="451941"/>
                        <a:ext cx="8974138" cy="672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51780" y="3429000"/>
            <a:ext cx="8496944" cy="2897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38481" y="4699274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Dělíme dvojčlenem za předpokladu, že není nulový 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31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182103"/>
              </p:ext>
            </p:extLst>
          </p:nvPr>
        </p:nvGraphicFramePr>
        <p:xfrm>
          <a:off x="494406" y="451941"/>
          <a:ext cx="8974138" cy="672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68" name="Documento" r:id="rId4" imgW="8973915" imgH="6721841" progId="Word.Document.12">
                  <p:embed/>
                </p:oleObj>
              </mc:Choice>
              <mc:Fallback>
                <p:oleObj name="Documento" r:id="rId4" imgW="8973915" imgH="67218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4406" y="451941"/>
                        <a:ext cx="8974138" cy="672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51780" y="4437112"/>
            <a:ext cx="8496944" cy="18898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87934" y="5382039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Sestavíme závěr, závislost řešení na parametru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569098" y="1772816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73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182103"/>
              </p:ext>
            </p:extLst>
          </p:nvPr>
        </p:nvGraphicFramePr>
        <p:xfrm>
          <a:off x="494406" y="451941"/>
          <a:ext cx="8974138" cy="672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92" name="Documento" r:id="rId4" imgW="8973915" imgH="6721841" progId="Word.Document.12">
                  <p:embed/>
                </p:oleObj>
              </mc:Choice>
              <mc:Fallback>
                <p:oleObj name="Documento" r:id="rId4" imgW="8973915" imgH="67218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4406" y="451941"/>
                        <a:ext cx="8974138" cy="672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69696" y="5301208"/>
            <a:ext cx="679028" cy="1025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43608" y="6324262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Kořen závisí na parametru 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569098" y="1772816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32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4644944"/>
              </p:ext>
            </p:extLst>
          </p:nvPr>
        </p:nvGraphicFramePr>
        <p:xfrm>
          <a:off x="568002" y="260648"/>
          <a:ext cx="89725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Documento" r:id="rId4" imgW="8972116" imgH="6674626" progId="Word.Document.12">
                  <p:embed/>
                </p:oleObj>
              </mc:Choice>
              <mc:Fallback>
                <p:oleObj name="Documento" r:id="rId4" imgW="8972116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8002" y="260648"/>
                        <a:ext cx="89725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1241722"/>
            <a:ext cx="7776864" cy="4995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429309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Rovnici umocníme na druhou, tato úprava je důsledková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2454982"/>
              </p:ext>
            </p:extLst>
          </p:nvPr>
        </p:nvGraphicFramePr>
        <p:xfrm>
          <a:off x="568002" y="260648"/>
          <a:ext cx="89725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16" name="Documento" r:id="rId4" imgW="8972116" imgH="6674626" progId="Word.Document.12">
                  <p:embed/>
                </p:oleObj>
              </mc:Choice>
              <mc:Fallback>
                <p:oleObj name="Documento" r:id="rId4" imgW="8972116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8002" y="260648"/>
                        <a:ext cx="89725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1905000"/>
            <a:ext cx="7776864" cy="4332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4293096"/>
            <a:ext cx="71287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Převedeme na tvar běžný pro kvadratickou rovnici s nulou vpravo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Rovnice s parametrem a odmocninou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11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>
                <a:latin typeface="Calibri" pitchFamily="34" charset="0"/>
              </a:rPr>
              <a:t>	</a:t>
            </a:r>
            <a:r>
              <a:rPr lang="cs-CZ" smtClean="0">
                <a:latin typeface="Calibri" pitchFamily="34" charset="0"/>
              </a:rPr>
              <a:t>VY_32_INOVACE_1_3_11_KUP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03. 10.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 smtClean="0">
                <a:latin typeface="Calibri" pitchFamily="34" charset="0"/>
              </a:rPr>
              <a:t>Prezentace </a:t>
            </a:r>
            <a:r>
              <a:rPr lang="cs-CZ" dirty="0">
                <a:latin typeface="Calibri" pitchFamily="34" charset="0"/>
              </a:rPr>
              <a:t>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</a:t>
            </a:r>
            <a:r>
              <a:rPr lang="cs-CZ" dirty="0" smtClean="0">
                <a:latin typeface="Calibri" pitchFamily="34" charset="0"/>
              </a:rPr>
              <a:t> </a:t>
            </a:r>
            <a:r>
              <a:rPr lang="cs-CZ" dirty="0">
                <a:latin typeface="Calibri" pitchFamily="34" charset="0"/>
              </a:rPr>
              <a:t>		v matematice nebo k samostudiu při přípravě k maturitě.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2454982"/>
              </p:ext>
            </p:extLst>
          </p:nvPr>
        </p:nvGraphicFramePr>
        <p:xfrm>
          <a:off x="568002" y="260648"/>
          <a:ext cx="89725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40" name="Documento" r:id="rId4" imgW="8972116" imgH="6674626" progId="Word.Document.12">
                  <p:embed/>
                </p:oleObj>
              </mc:Choice>
              <mc:Fallback>
                <p:oleObj name="Documento" r:id="rId4" imgW="8972116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8002" y="260648"/>
                        <a:ext cx="89725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2996952"/>
            <a:ext cx="7776864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4293096"/>
            <a:ext cx="71287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Řešit lze s použitím vzorce, lze také rozložit na součin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39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2454982"/>
              </p:ext>
            </p:extLst>
          </p:nvPr>
        </p:nvGraphicFramePr>
        <p:xfrm>
          <a:off x="568002" y="260648"/>
          <a:ext cx="89725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64" name="Documento" r:id="rId4" imgW="8972116" imgH="6674626" progId="Word.Document.12">
                  <p:embed/>
                </p:oleObj>
              </mc:Choice>
              <mc:Fallback>
                <p:oleObj name="Documento" r:id="rId4" imgW="8972116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8002" y="260648"/>
                        <a:ext cx="89725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4293096"/>
            <a:ext cx="7776864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007604" y="5321490"/>
            <a:ext cx="74521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Kvadratická rovnice má dva kořeny, jsou-li řešením původní rovnice</a:t>
            </a:r>
          </a:p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musíme ověřit zkouškou – byla použita důsledková úprava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52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2454982"/>
              </p:ext>
            </p:extLst>
          </p:nvPr>
        </p:nvGraphicFramePr>
        <p:xfrm>
          <a:off x="568002" y="260648"/>
          <a:ext cx="89725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13" name="Documento" r:id="rId4" imgW="8972116" imgH="6674626" progId="Word.Document.12">
                  <p:embed/>
                </p:oleObj>
              </mc:Choice>
              <mc:Fallback>
                <p:oleObj name="Documento" r:id="rId4" imgW="8972116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8002" y="260648"/>
                        <a:ext cx="89725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6660232" y="5805264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170790" y="6297904"/>
            <a:ext cx="74521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Řešená rovnice má pouze jeden kořen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49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8042230"/>
              </p:ext>
            </p:extLst>
          </p:nvPr>
        </p:nvGraphicFramePr>
        <p:xfrm>
          <a:off x="104775" y="184150"/>
          <a:ext cx="89344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5" name="Documento" r:id="rId4" imgW="8933969" imgH="6674626" progId="Word.Document.12">
                  <p:embed/>
                </p:oleObj>
              </mc:Choice>
              <mc:Fallback>
                <p:oleObj name="Documento" r:id="rId4" imgW="8933969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775" y="184150"/>
                        <a:ext cx="89344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42419" y="1375487"/>
            <a:ext cx="8149194" cy="4946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755576" y="4077072"/>
            <a:ext cx="56886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Výraz s odmocninou ponecháme o samotě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483768" y="980728"/>
            <a:ext cx="626469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970342"/>
              </p:ext>
            </p:extLst>
          </p:nvPr>
        </p:nvGraphicFramePr>
        <p:xfrm>
          <a:off x="104775" y="184150"/>
          <a:ext cx="89344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36" name="Documento" r:id="rId4" imgW="8933969" imgH="6674626" progId="Word.Document.12">
                  <p:embed/>
                </p:oleObj>
              </mc:Choice>
              <mc:Fallback>
                <p:oleObj name="Documento" r:id="rId4" imgW="8933969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775" y="184150"/>
                        <a:ext cx="89344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42419" y="1556792"/>
            <a:ext cx="8149194" cy="4765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755576" y="4077072"/>
            <a:ext cx="65527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Obě strany umocníme, úprava je důsledková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64288" y="51672"/>
            <a:ext cx="647428" cy="811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10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970342"/>
              </p:ext>
            </p:extLst>
          </p:nvPr>
        </p:nvGraphicFramePr>
        <p:xfrm>
          <a:off x="104775" y="184150"/>
          <a:ext cx="89344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61" name="Documento" r:id="rId4" imgW="8933969" imgH="6674626" progId="Word.Document.12">
                  <p:embed/>
                </p:oleObj>
              </mc:Choice>
              <mc:Fallback>
                <p:oleObj name="Documento" r:id="rId4" imgW="8933969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775" y="184150"/>
                        <a:ext cx="89344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42419" y="1988840"/>
            <a:ext cx="8149194" cy="433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755576" y="4077072"/>
            <a:ext cx="65527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Převedeme na tvar běžný pro kvadratickou rovnici 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64288" y="51672"/>
            <a:ext cx="647428" cy="811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48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970342"/>
              </p:ext>
            </p:extLst>
          </p:nvPr>
        </p:nvGraphicFramePr>
        <p:xfrm>
          <a:off x="104775" y="184150"/>
          <a:ext cx="89344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84" name="Documento" r:id="rId4" imgW="8933969" imgH="6674626" progId="Word.Document.12">
                  <p:embed/>
                </p:oleObj>
              </mc:Choice>
              <mc:Fallback>
                <p:oleObj name="Documento" r:id="rId4" imgW="8933969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775" y="184150"/>
                        <a:ext cx="89344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42419" y="2852936"/>
            <a:ext cx="8149194" cy="3469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755576" y="4077072"/>
            <a:ext cx="65527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Dále lze využít vzorce či rozkladu na součin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64288" y="51672"/>
            <a:ext cx="647428" cy="811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67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970342"/>
              </p:ext>
            </p:extLst>
          </p:nvPr>
        </p:nvGraphicFramePr>
        <p:xfrm>
          <a:off x="104775" y="184150"/>
          <a:ext cx="89344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08" name="Documento" r:id="rId4" imgW="8933969" imgH="6674626" progId="Word.Document.12">
                  <p:embed/>
                </p:oleObj>
              </mc:Choice>
              <mc:Fallback>
                <p:oleObj name="Documento" r:id="rId4" imgW="8933969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775" y="184150"/>
                        <a:ext cx="89344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42419" y="3933056"/>
            <a:ext cx="8149194" cy="2389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755576" y="5301208"/>
            <a:ext cx="79208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Kvadratická rovnice má dva kořeny, jsou-li oba rovněž řešením</a:t>
            </a:r>
          </a:p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původní rovnice musíme ověřit zkouškou  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64288" y="51672"/>
            <a:ext cx="647428" cy="811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7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970342"/>
              </p:ext>
            </p:extLst>
          </p:nvPr>
        </p:nvGraphicFramePr>
        <p:xfrm>
          <a:off x="104775" y="184150"/>
          <a:ext cx="89344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32" name="Documento" r:id="rId4" imgW="8933969" imgH="6674626" progId="Word.Document.12">
                  <p:embed/>
                </p:oleObj>
              </mc:Choice>
              <mc:Fallback>
                <p:oleObj name="Documento" r:id="rId4" imgW="8933969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775" y="184150"/>
                        <a:ext cx="89344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942419" y="6334264"/>
            <a:ext cx="79208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Řešená rovnice má pouze jeden kořen</a:t>
            </a:r>
          </a:p>
        </p:txBody>
      </p:sp>
      <p:sp>
        <p:nvSpPr>
          <p:cNvPr id="10" name="Obdélník 9"/>
          <p:cNvSpPr/>
          <p:nvPr/>
        </p:nvSpPr>
        <p:spPr>
          <a:xfrm>
            <a:off x="7164288" y="51672"/>
            <a:ext cx="647428" cy="811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02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172253"/>
              </p:ext>
            </p:extLst>
          </p:nvPr>
        </p:nvGraphicFramePr>
        <p:xfrm>
          <a:off x="417636" y="391045"/>
          <a:ext cx="8978900" cy="671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1" name="Documento" r:id="rId4" imgW="8978953" imgH="6710308" progId="Word.Document.12">
                  <p:embed/>
                </p:oleObj>
              </mc:Choice>
              <mc:Fallback>
                <p:oleObj name="Documento" r:id="rId4" imgW="8978953" imgH="67103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7636" y="391045"/>
                        <a:ext cx="8978900" cy="671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1124744"/>
            <a:ext cx="8892480" cy="5207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534" name="TextovéPole 9"/>
              <p:cNvSpPr txBox="1">
                <a:spLocks noChangeArrowheads="1"/>
              </p:cNvSpPr>
              <p:nvPr/>
            </p:nvSpPr>
            <p:spPr bwMode="auto">
              <a:xfrm>
                <a:off x="683568" y="3892400"/>
                <a:ext cx="7272412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Obě strany umocníme, vpravo bude mocnina součtu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cs-CZ" sz="20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dPr>
                          <m:e>
                            <m:r>
                              <a:rPr lang="cs-CZ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𝑎</m:t>
                            </m:r>
                            <m:r>
                              <a:rPr lang="cs-CZ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+</m:t>
                            </m:r>
                            <m:r>
                              <a:rPr lang="cs-CZ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𝑏</m:t>
                            </m:r>
                          </m:e>
                        </m:d>
                      </m:e>
                      <m:sup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cs-CZ" sz="20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2534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3568" y="3892400"/>
                <a:ext cx="7272412" cy="400110"/>
              </a:xfrm>
              <a:prstGeom prst="rect">
                <a:avLst/>
              </a:prstGeom>
              <a:blipFill rotWithShape="0">
                <a:blip r:embed="rId7"/>
                <a:stretch>
                  <a:fillRect t="-9231" b="-27692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Obdélník 11"/>
          <p:cNvSpPr/>
          <p:nvPr/>
        </p:nvSpPr>
        <p:spPr>
          <a:xfrm>
            <a:off x="7380312" y="1700808"/>
            <a:ext cx="1656184" cy="1800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058842"/>
              </p:ext>
            </p:extLst>
          </p:nvPr>
        </p:nvGraphicFramePr>
        <p:xfrm>
          <a:off x="950267" y="630882"/>
          <a:ext cx="8950325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Documento" r:id="rId4" imgW="8950523" imgH="6686880" progId="Word.Document.12">
                  <p:embed/>
                </p:oleObj>
              </mc:Choice>
              <mc:Fallback>
                <p:oleObj name="Documento" r:id="rId4" imgW="8950523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0267" y="630882"/>
                        <a:ext cx="8950325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98884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35699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36510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51723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6926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1844501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140968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2930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541616"/>
              </p:ext>
            </p:extLst>
          </p:nvPr>
        </p:nvGraphicFramePr>
        <p:xfrm>
          <a:off x="417636" y="391045"/>
          <a:ext cx="8978900" cy="671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56" name="Documento" r:id="rId4" imgW="8978953" imgH="6710308" progId="Word.Document.12">
                  <p:embed/>
                </p:oleObj>
              </mc:Choice>
              <mc:Fallback>
                <p:oleObj name="Documento" r:id="rId4" imgW="8978953" imgH="67103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7636" y="391045"/>
                        <a:ext cx="8978900" cy="671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1553094"/>
            <a:ext cx="8892480" cy="4778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683568" y="3892400"/>
            <a:ext cx="7272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Upravujeme tak, aby odmocnina zůstala o samotě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380312" y="1700808"/>
            <a:ext cx="1656184" cy="1800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3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541616"/>
              </p:ext>
            </p:extLst>
          </p:nvPr>
        </p:nvGraphicFramePr>
        <p:xfrm>
          <a:off x="417636" y="391045"/>
          <a:ext cx="8978900" cy="671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80" name="Documento" r:id="rId4" imgW="8978953" imgH="6710308" progId="Word.Document.12">
                  <p:embed/>
                </p:oleObj>
              </mc:Choice>
              <mc:Fallback>
                <p:oleObj name="Documento" r:id="rId4" imgW="8978953" imgH="67103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7636" y="391045"/>
                        <a:ext cx="8978900" cy="671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924944"/>
            <a:ext cx="8892480" cy="3406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683568" y="3892400"/>
            <a:ext cx="7272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Ještě jednou použijeme důsledkovou úpravu - umocníme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380312" y="1700808"/>
            <a:ext cx="1656184" cy="1800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32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541616"/>
              </p:ext>
            </p:extLst>
          </p:nvPr>
        </p:nvGraphicFramePr>
        <p:xfrm>
          <a:off x="417636" y="391045"/>
          <a:ext cx="8978900" cy="671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04" name="Documento" r:id="rId4" imgW="8978953" imgH="6710308" progId="Word.Document.12">
                  <p:embed/>
                </p:oleObj>
              </mc:Choice>
              <mc:Fallback>
                <p:oleObj name="Documento" r:id="rId4" imgW="8978953" imgH="67103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7636" y="391045"/>
                        <a:ext cx="8978900" cy="671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221088"/>
            <a:ext cx="8892480" cy="2110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417636" y="4509120"/>
            <a:ext cx="76103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Kořen je nutno ověřit zkouškou, k jeho nalezení jsme použili umocnění 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380312" y="1700808"/>
            <a:ext cx="1656184" cy="1800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21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541616"/>
              </p:ext>
            </p:extLst>
          </p:nvPr>
        </p:nvGraphicFramePr>
        <p:xfrm>
          <a:off x="417636" y="391045"/>
          <a:ext cx="8978900" cy="671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29" name="Documento" r:id="rId4" imgW="8978953" imgH="6710308" progId="Word.Document.12">
                  <p:embed/>
                </p:oleObj>
              </mc:Choice>
              <mc:Fallback>
                <p:oleObj name="Documento" r:id="rId4" imgW="8978953" imgH="67103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7636" y="391045"/>
                        <a:ext cx="8978900" cy="671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6165304"/>
            <a:ext cx="8892480" cy="166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598052" y="6248598"/>
            <a:ext cx="76103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Zkouška potvrdila, že řešením původní rovnice je číslo 16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380312" y="1700808"/>
            <a:ext cx="1656184" cy="1800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20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20675" y="546100"/>
          <a:ext cx="8693150" cy="662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3" name="Dokument" r:id="rId4" imgW="8725989" imgH="6645569" progId="Word.Document.12">
                  <p:embed/>
                </p:oleObj>
              </mc:Choice>
              <mc:Fallback>
                <p:oleObj name="Dokument" r:id="rId4" imgW="8725989" imgH="6645569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546100"/>
                        <a:ext cx="8693150" cy="662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098750"/>
              </p:ext>
            </p:extLst>
          </p:nvPr>
        </p:nvGraphicFramePr>
        <p:xfrm>
          <a:off x="93663" y="908720"/>
          <a:ext cx="9158857" cy="67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3" name="Documento" r:id="rId4" imgW="8972116" imgH="6628132" progId="Word.Document.12">
                  <p:embed/>
                </p:oleObj>
              </mc:Choice>
              <mc:Fallback>
                <p:oleObj name="Documento" r:id="rId4" imgW="8972116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663" y="908720"/>
                        <a:ext cx="9158857" cy="67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36537" y="148582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1376723"/>
              </p:ext>
            </p:extLst>
          </p:nvPr>
        </p:nvGraphicFramePr>
        <p:xfrm>
          <a:off x="476374" y="283542"/>
          <a:ext cx="8920162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8" name="Documento" r:id="rId4" imgW="8920653" imgH="6674626" progId="Word.Document.12">
                  <p:embed/>
                </p:oleObj>
              </mc:Choice>
              <mc:Fallback>
                <p:oleObj name="Documento" r:id="rId4" imgW="892065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6374" y="283542"/>
                        <a:ext cx="8920162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324569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908018"/>
              </p:ext>
            </p:extLst>
          </p:nvPr>
        </p:nvGraphicFramePr>
        <p:xfrm>
          <a:off x="386903" y="305767"/>
          <a:ext cx="8937625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8" name="Documento" r:id="rId4" imgW="8937208" imgH="6651199" progId="Word.Document.12">
                  <p:embed/>
                </p:oleObj>
              </mc:Choice>
              <mc:Fallback>
                <p:oleObj name="Documento" r:id="rId4" imgW="8937208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6903" y="305767"/>
                        <a:ext cx="8937625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711409"/>
              </p:ext>
            </p:extLst>
          </p:nvPr>
        </p:nvGraphicFramePr>
        <p:xfrm>
          <a:off x="402778" y="283542"/>
          <a:ext cx="892175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4" name="Documento" r:id="rId4" imgW="8921373" imgH="6674626" progId="Word.Document.12">
                  <p:embed/>
                </p:oleObj>
              </mc:Choice>
              <mc:Fallback>
                <p:oleObj name="Documento" r:id="rId4" imgW="892137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2778" y="283542"/>
                        <a:ext cx="892175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742909"/>
              </p:ext>
            </p:extLst>
          </p:nvPr>
        </p:nvGraphicFramePr>
        <p:xfrm>
          <a:off x="323528" y="377775"/>
          <a:ext cx="8945562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Documento" r:id="rId4" imgW="8945845" imgH="6651199" progId="Word.Document.12">
                  <p:embed/>
                </p:oleObj>
              </mc:Choice>
              <mc:Fallback>
                <p:oleObj name="Documento" r:id="rId4" imgW="8945845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528" y="377775"/>
                        <a:ext cx="8945562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388424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6537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36576" y="1580460"/>
            <a:ext cx="7570847" cy="4512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259632" y="2990765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podmínky pro jmenovatele a odstraníme zlomky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817247"/>
              </p:ext>
            </p:extLst>
          </p:nvPr>
        </p:nvGraphicFramePr>
        <p:xfrm>
          <a:off x="498598" y="305767"/>
          <a:ext cx="8897938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9" name="Documento" r:id="rId4" imgW="8897261" imgH="6651199" progId="Word.Document.12">
                  <p:embed/>
                </p:oleObj>
              </mc:Choice>
              <mc:Fallback>
                <p:oleObj name="Documento" r:id="rId4" imgW="8897261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8598" y="305767"/>
                        <a:ext cx="8897938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2561" y="98176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344987"/>
              </p:ext>
            </p:extLst>
          </p:nvPr>
        </p:nvGraphicFramePr>
        <p:xfrm>
          <a:off x="323528" y="377775"/>
          <a:ext cx="8945562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29" name="Documento" r:id="rId4" imgW="8945845" imgH="6651199" progId="Word.Document.12">
                  <p:embed/>
                </p:oleObj>
              </mc:Choice>
              <mc:Fallback>
                <p:oleObj name="Documento" r:id="rId4" imgW="8945845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528" y="377775"/>
                        <a:ext cx="8945562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388424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6537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2158270"/>
            <a:ext cx="7570847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259632" y="2990765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Roznásobíme vzniklé závorky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55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344987"/>
              </p:ext>
            </p:extLst>
          </p:nvPr>
        </p:nvGraphicFramePr>
        <p:xfrm>
          <a:off x="323528" y="377775"/>
          <a:ext cx="8945562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52" name="Documento" r:id="rId4" imgW="8945845" imgH="6651199" progId="Word.Document.12">
                  <p:embed/>
                </p:oleObj>
              </mc:Choice>
              <mc:Fallback>
                <p:oleObj name="Documento" r:id="rId4" imgW="8945845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528" y="377775"/>
                        <a:ext cx="8945562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388424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6537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3608" y="2852936"/>
            <a:ext cx="7849641" cy="3193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827584" y="4149080"/>
            <a:ext cx="77048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Členy obsahující proměnnou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převedeme na jednu stranu rovnice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74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344987"/>
              </p:ext>
            </p:extLst>
          </p:nvPr>
        </p:nvGraphicFramePr>
        <p:xfrm>
          <a:off x="323528" y="377775"/>
          <a:ext cx="8945562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76" name="Documento" r:id="rId4" imgW="8945845" imgH="6651199" progId="Word.Document.12">
                  <p:embed/>
                </p:oleObj>
              </mc:Choice>
              <mc:Fallback>
                <p:oleObj name="Documento" r:id="rId4" imgW="8945845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528" y="377775"/>
                        <a:ext cx="8945562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388424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6537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3608" y="3555022"/>
            <a:ext cx="7849641" cy="2491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439144" y="5150602"/>
            <a:ext cx="77048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Členy stejného typu sečteme či odečteme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75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344987"/>
              </p:ext>
            </p:extLst>
          </p:nvPr>
        </p:nvGraphicFramePr>
        <p:xfrm>
          <a:off x="323528" y="377775"/>
          <a:ext cx="8945562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00" name="Documento" r:id="rId4" imgW="8945845" imgH="6651199" progId="Word.Document.12">
                  <p:embed/>
                </p:oleObj>
              </mc:Choice>
              <mc:Fallback>
                <p:oleObj name="Documento" r:id="rId4" imgW="8945845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528" y="377775"/>
                        <a:ext cx="8945562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388424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6537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3608" y="3933056"/>
            <a:ext cx="7849641" cy="2041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439144" y="5150602"/>
            <a:ext cx="77048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Rovnici dělíme dvojkou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28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344987"/>
              </p:ext>
            </p:extLst>
          </p:nvPr>
        </p:nvGraphicFramePr>
        <p:xfrm>
          <a:off x="323528" y="377775"/>
          <a:ext cx="8945562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24" name="Documento" r:id="rId4" imgW="8945845" imgH="6651199" progId="Word.Document.12">
                  <p:embed/>
                </p:oleObj>
              </mc:Choice>
              <mc:Fallback>
                <p:oleObj name="Documento" r:id="rId4" imgW="8945845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528" y="377775"/>
                        <a:ext cx="8945562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388424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6537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3608" y="4653136"/>
            <a:ext cx="7849641" cy="1321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439144" y="5150602"/>
            <a:ext cx="77048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Parametrem lze dělit za předpokladu, že je nenulový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1121" y="2345427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39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1687</TotalTime>
  <Words>398</Words>
  <Application>Microsoft Office PowerPoint</Application>
  <PresentationFormat>Předvádění na obrazovce (4:3)</PresentationFormat>
  <Paragraphs>139</Paragraphs>
  <Slides>40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40</vt:i4>
      </vt:variant>
    </vt:vector>
  </HeadingPairs>
  <TitlesOfParts>
    <vt:vector size="47" baseType="lpstr">
      <vt:lpstr>Arial</vt:lpstr>
      <vt:lpstr>Calibri</vt:lpstr>
      <vt:lpstr>Cambria Math</vt:lpstr>
      <vt:lpstr>Times New Roman</vt:lpstr>
      <vt:lpstr>Motiv sady Office</vt:lpstr>
      <vt:lpstr>Documento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170</cp:revision>
  <dcterms:created xsi:type="dcterms:W3CDTF">2013-03-31T20:11:56Z</dcterms:created>
  <dcterms:modified xsi:type="dcterms:W3CDTF">2014-06-15T16:55:00Z</dcterms:modified>
</cp:coreProperties>
</file>