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63" r:id="rId4"/>
    <p:sldId id="262" r:id="rId5"/>
    <p:sldId id="419" r:id="rId6"/>
    <p:sldId id="420" r:id="rId7"/>
    <p:sldId id="421" r:id="rId8"/>
    <p:sldId id="268" r:id="rId9"/>
    <p:sldId id="422" r:id="rId10"/>
    <p:sldId id="423" r:id="rId11"/>
    <p:sldId id="424" r:id="rId12"/>
    <p:sldId id="425" r:id="rId13"/>
    <p:sldId id="426" r:id="rId14"/>
    <p:sldId id="427" r:id="rId15"/>
    <p:sldId id="273" r:id="rId16"/>
    <p:sldId id="428" r:id="rId17"/>
    <p:sldId id="429" r:id="rId18"/>
    <p:sldId id="430" r:id="rId19"/>
    <p:sldId id="279" r:id="rId20"/>
    <p:sldId id="431" r:id="rId21"/>
    <p:sldId id="432" r:id="rId22"/>
    <p:sldId id="433" r:id="rId23"/>
    <p:sldId id="434" r:id="rId24"/>
    <p:sldId id="435" r:id="rId25"/>
    <p:sldId id="260" r:id="rId26"/>
    <p:sldId id="308" r:id="rId27"/>
    <p:sldId id="290" r:id="rId28"/>
    <p:sldId id="291" r:id="rId29"/>
    <p:sldId id="292" r:id="rId30"/>
    <p:sldId id="293" r:id="rId31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008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4124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3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4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5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8.xml"/><Relationship Id="rId3" Type="http://schemas.openxmlformats.org/officeDocument/2006/relationships/oleObject" Target="../embeddings/oleObject1.bin"/><Relationship Id="rId7" Type="http://schemas.openxmlformats.org/officeDocument/2006/relationships/slide" Target="slide26.xml"/><Relationship Id="rId12" Type="http://schemas.openxmlformats.org/officeDocument/2006/relationships/slide" Target="slide2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5.xml"/><Relationship Id="rId11" Type="http://schemas.openxmlformats.org/officeDocument/2006/relationships/slide" Target="slide19.xml"/><Relationship Id="rId5" Type="http://schemas.openxmlformats.org/officeDocument/2006/relationships/image" Target="../media/image2.emf"/><Relationship Id="rId15" Type="http://schemas.openxmlformats.org/officeDocument/2006/relationships/slide" Target="slide30.xml"/><Relationship Id="rId10" Type="http://schemas.openxmlformats.org/officeDocument/2006/relationships/slide" Target="slide15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7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12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v součinovém </a:t>
            </a: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tvaru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700474"/>
              </p:ext>
            </p:extLst>
          </p:nvPr>
        </p:nvGraphicFramePr>
        <p:xfrm>
          <a:off x="605085" y="284112"/>
          <a:ext cx="9007475" cy="674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4" name="Documento" r:id="rId4" imgW="9008104" imgH="6745629" progId="Word.Document.12">
                  <p:embed/>
                </p:oleObj>
              </mc:Choice>
              <mc:Fallback>
                <p:oleObj name="Documento" r:id="rId4" imgW="9008104" imgH="67456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085" y="284112"/>
                        <a:ext cx="9007475" cy="674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492896"/>
            <a:ext cx="8496944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74" name="TextovéPole 9"/>
              <p:cNvSpPr txBox="1">
                <a:spLocks noChangeArrowheads="1"/>
              </p:cNvSpPr>
              <p:nvPr/>
            </p:nvSpPr>
            <p:spPr bwMode="auto">
              <a:xfrm>
                <a:off x="467544" y="3068960"/>
                <a:ext cx="8208912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               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Vytkneme závorku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3+</m:t>
                        </m:r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𝑥</m:t>
                        </m:r>
                      </m:e>
                    </m:d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z obou členů</a:t>
                </a:r>
                <a:endParaRPr lang="cs-CZ" sz="2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17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7544" y="3068960"/>
                <a:ext cx="8208912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7576" b="-2575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77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700474"/>
              </p:ext>
            </p:extLst>
          </p:nvPr>
        </p:nvGraphicFramePr>
        <p:xfrm>
          <a:off x="605085" y="284112"/>
          <a:ext cx="9007475" cy="674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48" name="Documento" r:id="rId4" imgW="9008104" imgH="6745629" progId="Word.Document.12">
                  <p:embed/>
                </p:oleObj>
              </mc:Choice>
              <mc:Fallback>
                <p:oleObj name="Documento" r:id="rId4" imgW="9008104" imgH="67456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085" y="284112"/>
                        <a:ext cx="9007475" cy="674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068960"/>
            <a:ext cx="8496944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93455" y="4365104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ve druhé závorce upravíme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98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700474"/>
              </p:ext>
            </p:extLst>
          </p:nvPr>
        </p:nvGraphicFramePr>
        <p:xfrm>
          <a:off x="605085" y="284112"/>
          <a:ext cx="9007475" cy="674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3" name="Documento" r:id="rId4" imgW="9008104" imgH="6745629" progId="Word.Document.12">
                  <p:embed/>
                </p:oleObj>
              </mc:Choice>
              <mc:Fallback>
                <p:oleObj name="Documento" r:id="rId4" imgW="9008104" imgH="67456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085" y="284112"/>
                        <a:ext cx="9007475" cy="674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717032"/>
            <a:ext cx="8496944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93455" y="4365104"/>
            <a:ext cx="82089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 dalšímu řešení využijeme skutečnost, že nulový musí být první </a:t>
            </a: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nebo druhý činitel  součinu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92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700474"/>
              </p:ext>
            </p:extLst>
          </p:nvPr>
        </p:nvGraphicFramePr>
        <p:xfrm>
          <a:off x="605085" y="284112"/>
          <a:ext cx="9007475" cy="674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6" name="Documento" r:id="rId4" imgW="9008104" imgH="6745629" progId="Word.Document.12">
                  <p:embed/>
                </p:oleObj>
              </mc:Choice>
              <mc:Fallback>
                <p:oleObj name="Documento" r:id="rId4" imgW="9008104" imgH="67456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085" y="284112"/>
                        <a:ext cx="9007475" cy="674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707904" y="4149080"/>
            <a:ext cx="511256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623543" y="5781454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První kořen získáme z první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700474"/>
              </p:ext>
            </p:extLst>
          </p:nvPr>
        </p:nvGraphicFramePr>
        <p:xfrm>
          <a:off x="605085" y="284112"/>
          <a:ext cx="9007475" cy="674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20" name="Documento" r:id="rId4" imgW="9008104" imgH="6745629" progId="Word.Document.12">
                  <p:embed/>
                </p:oleObj>
              </mc:Choice>
              <mc:Fallback>
                <p:oleObj name="Documento" r:id="rId4" imgW="9008104" imgH="67456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085" y="284112"/>
                        <a:ext cx="9007475" cy="674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812360" y="4149080"/>
            <a:ext cx="100811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623543" y="5781454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má dva kořeny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2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728091"/>
              </p:ext>
            </p:extLst>
          </p:nvPr>
        </p:nvGraphicFramePr>
        <p:xfrm>
          <a:off x="575693" y="192509"/>
          <a:ext cx="7740723" cy="6620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Documento" r:id="rId4" imgW="8962399" imgH="7666503" progId="Word.Document.12">
                  <p:embed/>
                </p:oleObj>
              </mc:Choice>
              <mc:Fallback>
                <p:oleObj name="Documento" r:id="rId4" imgW="8962399" imgH="76665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5693" y="192509"/>
                        <a:ext cx="7740723" cy="66208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7544" y="1354558"/>
            <a:ext cx="8136904" cy="5098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15652" y="2652881"/>
            <a:ext cx="81007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Součin je kladný, pokud jsou oba činitelé kladní nebo oba</a:t>
            </a: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činitelé záporní – vyřešíme první možnost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728091"/>
              </p:ext>
            </p:extLst>
          </p:nvPr>
        </p:nvGraphicFramePr>
        <p:xfrm>
          <a:off x="575693" y="192509"/>
          <a:ext cx="7740723" cy="6620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4" name="Documento" r:id="rId4" imgW="8962399" imgH="7666503" progId="Word.Document.12">
                  <p:embed/>
                </p:oleObj>
              </mc:Choice>
              <mc:Fallback>
                <p:oleObj name="Documento" r:id="rId4" imgW="8962399" imgH="76665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5693" y="192509"/>
                        <a:ext cx="7740723" cy="66208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7544" y="3140968"/>
            <a:ext cx="8136904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333129" y="3521346"/>
            <a:ext cx="81007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Výsledkem je první interval, dořešíme druhou možnost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03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193704"/>
              </p:ext>
            </p:extLst>
          </p:nvPr>
        </p:nvGraphicFramePr>
        <p:xfrm>
          <a:off x="574675" y="187325"/>
          <a:ext cx="7713663" cy="660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68" name="Documento" r:id="rId4" imgW="8962399" imgH="7675153" progId="Word.Document.12">
                  <p:embed/>
                </p:oleObj>
              </mc:Choice>
              <mc:Fallback>
                <p:oleObj name="Documento" r:id="rId4" imgW="8962399" imgH="76751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4675" y="187325"/>
                        <a:ext cx="7713663" cy="660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7544" y="5205684"/>
            <a:ext cx="8136904" cy="124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15653" y="5765194"/>
            <a:ext cx="81007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Máme druhou část řešení, zapíšeme celkovou množinu kořenů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48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193704"/>
              </p:ext>
            </p:extLst>
          </p:nvPr>
        </p:nvGraphicFramePr>
        <p:xfrm>
          <a:off x="574675" y="187325"/>
          <a:ext cx="7713663" cy="660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2" name="Documento" r:id="rId4" imgW="8962399" imgH="7675153" progId="Word.Document.12">
                  <p:embed/>
                </p:oleObj>
              </mc:Choice>
              <mc:Fallback>
                <p:oleObj name="Documento" r:id="rId4" imgW="8962399" imgH="76751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4675" y="187325"/>
                        <a:ext cx="7713663" cy="660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452320" y="5205684"/>
            <a:ext cx="1152128" cy="124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0" y="6220633"/>
            <a:ext cx="81007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Řešením nerovnice je sjednocení intervalů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34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343854"/>
              </p:ext>
            </p:extLst>
          </p:nvPr>
        </p:nvGraphicFramePr>
        <p:xfrm>
          <a:off x="564256" y="175022"/>
          <a:ext cx="8904288" cy="671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Documento" r:id="rId4" imgW="8904099" imgH="6710308" progId="Word.Document.12">
                  <p:embed/>
                </p:oleObj>
              </mc:Choice>
              <mc:Fallback>
                <p:oleObj name="Documento" r:id="rId4" imgW="8904099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4256" y="175022"/>
                        <a:ext cx="8904288" cy="671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48976" y="933450"/>
            <a:ext cx="7536136" cy="5075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548976" y="2680476"/>
            <a:ext cx="79108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 této rovnice může být snadné pokud upravíme na součin</a:t>
            </a: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na levé straně, který bude roven nule na pravé straně</a:t>
            </a:r>
          </a:p>
          <a:p>
            <a:r>
              <a:rPr lang="cs-CZ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04992" y="470722"/>
            <a:ext cx="10801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Rovnice v součinovém tvaru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12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VY_32_INOVACE_1_3_12_KUP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04. 10.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4405"/>
              </p:ext>
            </p:extLst>
          </p:nvPr>
        </p:nvGraphicFramePr>
        <p:xfrm>
          <a:off x="564256" y="175022"/>
          <a:ext cx="8904288" cy="671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6" name="Documento" r:id="rId4" imgW="8904099" imgH="6710308" progId="Word.Document.12">
                  <p:embed/>
                </p:oleObj>
              </mc:Choice>
              <mc:Fallback>
                <p:oleObj name="Documento" r:id="rId4" imgW="8904099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4256" y="175022"/>
                        <a:ext cx="8904288" cy="671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48976" y="1772816"/>
            <a:ext cx="7536136" cy="4235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548976" y="2680476"/>
            <a:ext cx="79108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Vytkneme společné číslo 3 a proměnnou x ze všech členů vlevo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04992" y="470722"/>
            <a:ext cx="10801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10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4405"/>
              </p:ext>
            </p:extLst>
          </p:nvPr>
        </p:nvGraphicFramePr>
        <p:xfrm>
          <a:off x="564256" y="175022"/>
          <a:ext cx="8904288" cy="671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40" name="Documento" r:id="rId4" imgW="8904099" imgH="6710308" progId="Word.Document.12">
                  <p:embed/>
                </p:oleObj>
              </mc:Choice>
              <mc:Fallback>
                <p:oleObj name="Documento" r:id="rId4" imgW="8904099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4256" y="175022"/>
                        <a:ext cx="8904288" cy="671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48976" y="2276872"/>
            <a:ext cx="7536136" cy="3731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548976" y="3942737"/>
            <a:ext cx="79108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Vzniklá závorka se dá dále rozložit na součin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04992" y="470722"/>
            <a:ext cx="10801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1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4405"/>
              </p:ext>
            </p:extLst>
          </p:nvPr>
        </p:nvGraphicFramePr>
        <p:xfrm>
          <a:off x="564256" y="175022"/>
          <a:ext cx="8904288" cy="671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4" name="Documento" r:id="rId4" imgW="8904099" imgH="6710308" progId="Word.Document.12">
                  <p:embed/>
                </p:oleObj>
              </mc:Choice>
              <mc:Fallback>
                <p:oleObj name="Documento" r:id="rId4" imgW="8904099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4256" y="175022"/>
                        <a:ext cx="8904288" cy="671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48976" y="3140968"/>
            <a:ext cx="7536136" cy="286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548976" y="3942737"/>
            <a:ext cx="79108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 vzniklém součinu lze vidět tři kořeny rovnice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04992" y="470722"/>
            <a:ext cx="10801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0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4405"/>
              </p:ext>
            </p:extLst>
          </p:nvPr>
        </p:nvGraphicFramePr>
        <p:xfrm>
          <a:off x="564256" y="175022"/>
          <a:ext cx="8904288" cy="671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88" name="Documento" r:id="rId4" imgW="8904099" imgH="6710308" progId="Word.Document.12">
                  <p:embed/>
                </p:oleObj>
              </mc:Choice>
              <mc:Fallback>
                <p:oleObj name="Documento" r:id="rId4" imgW="8904099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4256" y="175022"/>
                        <a:ext cx="8904288" cy="671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48976" y="4293096"/>
            <a:ext cx="753613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02653" y="5517232"/>
            <a:ext cx="79108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množinu kořenů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04992" y="470722"/>
            <a:ext cx="10801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6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4405"/>
              </p:ext>
            </p:extLst>
          </p:nvPr>
        </p:nvGraphicFramePr>
        <p:xfrm>
          <a:off x="564256" y="175022"/>
          <a:ext cx="8904288" cy="671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2" name="Documento" r:id="rId4" imgW="8904099" imgH="6710308" progId="Word.Document.12">
                  <p:embed/>
                </p:oleObj>
              </mc:Choice>
              <mc:Fallback>
                <p:oleObj name="Documento" r:id="rId4" imgW="8904099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4256" y="175022"/>
                        <a:ext cx="8904288" cy="671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308304" y="4293096"/>
            <a:ext cx="776808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02653" y="5517232"/>
            <a:ext cx="79108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Daná kubická rovnice má 3 reálné kořeny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04992" y="470722"/>
            <a:ext cx="10801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61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20675" y="546100"/>
          <a:ext cx="8693150" cy="662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3" name="Dokument" r:id="rId4" imgW="8725989" imgH="6645569" progId="Word.Document.12">
                  <p:embed/>
                </p:oleObj>
              </mc:Choice>
              <mc:Fallback>
                <p:oleObj name="Dokument" r:id="rId4" imgW="8725989" imgH="664556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546100"/>
                        <a:ext cx="8693150" cy="662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762232"/>
              </p:ext>
            </p:extLst>
          </p:nvPr>
        </p:nvGraphicFramePr>
        <p:xfrm>
          <a:off x="409698" y="319037"/>
          <a:ext cx="8986838" cy="671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3" name="Documento" r:id="rId4" imgW="8986151" imgH="6710308" progId="Word.Document.12">
                  <p:embed/>
                </p:oleObj>
              </mc:Choice>
              <mc:Fallback>
                <p:oleObj name="Documento" r:id="rId4" imgW="8986151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9698" y="319037"/>
                        <a:ext cx="8986838" cy="671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620495"/>
              </p:ext>
            </p:extLst>
          </p:nvPr>
        </p:nvGraphicFramePr>
        <p:xfrm>
          <a:off x="674935" y="270842"/>
          <a:ext cx="8937625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8" name="Documento" r:id="rId4" imgW="8937208" imgH="6686880" progId="Word.Document.12">
                  <p:embed/>
                </p:oleObj>
              </mc:Choice>
              <mc:Fallback>
                <p:oleObj name="Documento" r:id="rId4" imgW="8937208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4935" y="270842"/>
                        <a:ext cx="8937625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9176065"/>
              </p:ext>
            </p:extLst>
          </p:nvPr>
        </p:nvGraphicFramePr>
        <p:xfrm>
          <a:off x="534094" y="318467"/>
          <a:ext cx="8934450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7" name="Documento" r:id="rId4" imgW="8933969" imgH="6639665" progId="Word.Document.12">
                  <p:embed/>
                </p:oleObj>
              </mc:Choice>
              <mc:Fallback>
                <p:oleObj name="Documento" r:id="rId4" imgW="8933969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4094" y="318467"/>
                        <a:ext cx="8934450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829193"/>
              </p:ext>
            </p:extLst>
          </p:nvPr>
        </p:nvGraphicFramePr>
        <p:xfrm>
          <a:off x="974079" y="654694"/>
          <a:ext cx="8926513" cy="666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Documento" r:id="rId4" imgW="8927131" imgH="6662011" progId="Word.Document.12">
                  <p:embed/>
                </p:oleObj>
              </mc:Choice>
              <mc:Fallback>
                <p:oleObj name="Documento" r:id="rId4" imgW="8927131" imgH="66620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4079" y="654694"/>
                        <a:ext cx="8926513" cy="666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204541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86072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30088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06052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37167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30088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569911"/>
              </p:ext>
            </p:extLst>
          </p:nvPr>
        </p:nvGraphicFramePr>
        <p:xfrm>
          <a:off x="564256" y="270271"/>
          <a:ext cx="8904288" cy="661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3" name="Documento" r:id="rId4" imgW="8904099" imgH="6615878" progId="Word.Document.12">
                  <p:embed/>
                </p:oleObj>
              </mc:Choice>
              <mc:Fallback>
                <p:oleObj name="Documento" r:id="rId4" imgW="8904099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4256" y="270271"/>
                        <a:ext cx="8904288" cy="661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766350"/>
              </p:ext>
            </p:extLst>
          </p:nvPr>
        </p:nvGraphicFramePr>
        <p:xfrm>
          <a:off x="374650" y="104775"/>
          <a:ext cx="11007725" cy="815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Documento" r:id="rId4" imgW="8948724" imgH="6639665" progId="Word.Document.12">
                  <p:embed/>
                </p:oleObj>
              </mc:Choice>
              <mc:Fallback>
                <p:oleObj name="Documento" r:id="rId4" imgW="8948724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650" y="104775"/>
                        <a:ext cx="11007725" cy="815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40429" y="1556792"/>
            <a:ext cx="7992888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Součin je roven nule, pokud je nulový první nebo druhý činitel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022403"/>
              </p:ext>
            </p:extLst>
          </p:nvPr>
        </p:nvGraphicFramePr>
        <p:xfrm>
          <a:off x="374650" y="104775"/>
          <a:ext cx="11007725" cy="817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9" name="Documento" r:id="rId4" imgW="8948724" imgH="6654803" progId="Word.Document.12">
                  <p:embed/>
                </p:oleObj>
              </mc:Choice>
              <mc:Fallback>
                <p:oleObj name="Documento" r:id="rId4" imgW="8948724" imgH="66548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650" y="104775"/>
                        <a:ext cx="11007725" cy="817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63374" y="4184650"/>
            <a:ext cx="5176978" cy="2468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První činitel nás přivede k prvnímu kořeni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076056" y="1848710"/>
            <a:ext cx="3456384" cy="2228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7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022403"/>
              </p:ext>
            </p:extLst>
          </p:nvPr>
        </p:nvGraphicFramePr>
        <p:xfrm>
          <a:off x="374650" y="104775"/>
          <a:ext cx="11007725" cy="817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2" name="Documento" r:id="rId4" imgW="8948724" imgH="6654803" progId="Word.Document.12">
                  <p:embed/>
                </p:oleObj>
              </mc:Choice>
              <mc:Fallback>
                <p:oleObj name="Documento" r:id="rId4" imgW="8948724" imgH="66548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650" y="104775"/>
                        <a:ext cx="11007725" cy="817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63374" y="4184650"/>
            <a:ext cx="5176978" cy="2468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295376" y="451958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Druhý činitel nás přivede ke druhému kořeni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343202" y="5025171"/>
            <a:ext cx="3456384" cy="1572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78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022403"/>
              </p:ext>
            </p:extLst>
          </p:nvPr>
        </p:nvGraphicFramePr>
        <p:xfrm>
          <a:off x="374650" y="104775"/>
          <a:ext cx="11007725" cy="817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6" name="Documento" r:id="rId4" imgW="8948724" imgH="6654803" progId="Word.Document.12">
                  <p:embed/>
                </p:oleObj>
              </mc:Choice>
              <mc:Fallback>
                <p:oleObj name="Documento" r:id="rId4" imgW="8948724" imgH="66548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650" y="104775"/>
                        <a:ext cx="11007725" cy="817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948264" y="5692849"/>
            <a:ext cx="5176978" cy="2468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755576" y="5240352"/>
            <a:ext cx="7416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množinu kořenů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4908553"/>
            <a:ext cx="1223367" cy="1572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54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804605"/>
              </p:ext>
            </p:extLst>
          </p:nvPr>
        </p:nvGraphicFramePr>
        <p:xfrm>
          <a:off x="605085" y="284112"/>
          <a:ext cx="9007475" cy="674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Documento" r:id="rId4" imgW="9008104" imgH="6745629" progId="Word.Document.12">
                  <p:embed/>
                </p:oleObj>
              </mc:Choice>
              <mc:Fallback>
                <p:oleObj name="Documento" r:id="rId4" imgW="9008104" imgH="67456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085" y="284112"/>
                        <a:ext cx="9007475" cy="674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280889"/>
            <a:ext cx="8496944" cy="4668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467544" y="3068960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Rovnici upravíme na součinový tvar, levou stranu s užitím vzorce nahradíme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700474"/>
              </p:ext>
            </p:extLst>
          </p:nvPr>
        </p:nvGraphicFramePr>
        <p:xfrm>
          <a:off x="605085" y="284112"/>
          <a:ext cx="9007475" cy="674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0" name="Documento" r:id="rId4" imgW="9008104" imgH="6745629" progId="Word.Document.12">
                  <p:embed/>
                </p:oleObj>
              </mc:Choice>
              <mc:Fallback>
                <p:oleObj name="Documento" r:id="rId4" imgW="9008104" imgH="67456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085" y="284112"/>
                        <a:ext cx="9007475" cy="674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916832"/>
            <a:ext cx="8496944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467544" y="3068960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převedeme na levou stranu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9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</TotalTime>
  <Words>308</Words>
  <Application>Microsoft Office PowerPoint</Application>
  <PresentationFormat>Předvádění na obrazovce (4:3)</PresentationFormat>
  <Paragraphs>112</Paragraphs>
  <Slides>30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30</vt:i4>
      </vt:variant>
    </vt:vector>
  </HeadingPairs>
  <TitlesOfParts>
    <vt:vector size="37" baseType="lpstr">
      <vt:lpstr>Arial</vt:lpstr>
      <vt:lpstr>Calibri</vt:lpstr>
      <vt:lpstr>Cambria Math</vt:lpstr>
      <vt:lpstr>Times New Roman</vt:lpstr>
      <vt:lpstr>Motiv sady Office</vt:lpstr>
      <vt:lpstr>Documento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166</cp:revision>
  <dcterms:created xsi:type="dcterms:W3CDTF">2013-03-31T20:11:56Z</dcterms:created>
  <dcterms:modified xsi:type="dcterms:W3CDTF">2014-06-15T16:56:28Z</dcterms:modified>
</cp:coreProperties>
</file>