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8" r:id="rId3"/>
    <p:sldId id="263" r:id="rId4"/>
    <p:sldId id="262" r:id="rId5"/>
    <p:sldId id="420" r:id="rId6"/>
    <p:sldId id="421" r:id="rId7"/>
    <p:sldId id="422" r:id="rId8"/>
    <p:sldId id="423" r:id="rId9"/>
    <p:sldId id="268" r:id="rId10"/>
    <p:sldId id="424" r:id="rId11"/>
    <p:sldId id="425" r:id="rId12"/>
    <p:sldId id="426" r:id="rId13"/>
    <p:sldId id="273" r:id="rId14"/>
    <p:sldId id="427" r:id="rId15"/>
    <p:sldId id="428" r:id="rId16"/>
    <p:sldId id="429" r:id="rId17"/>
    <p:sldId id="430" r:id="rId18"/>
    <p:sldId id="279" r:id="rId19"/>
    <p:sldId id="431" r:id="rId20"/>
    <p:sldId id="432" r:id="rId21"/>
    <p:sldId id="433" r:id="rId22"/>
    <p:sldId id="434" r:id="rId23"/>
    <p:sldId id="260" r:id="rId24"/>
    <p:sldId id="308" r:id="rId25"/>
    <p:sldId id="290" r:id="rId26"/>
    <p:sldId id="291" r:id="rId27"/>
    <p:sldId id="292" r:id="rId28"/>
    <p:sldId id="293" r:id="rId29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10081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4124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1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2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3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4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25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6.xml"/><Relationship Id="rId3" Type="http://schemas.openxmlformats.org/officeDocument/2006/relationships/oleObject" Target="../embeddings/oleObject1.bin"/><Relationship Id="rId7" Type="http://schemas.openxmlformats.org/officeDocument/2006/relationships/slide" Target="slide24.xml"/><Relationship Id="rId12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3.xml"/><Relationship Id="rId11" Type="http://schemas.openxmlformats.org/officeDocument/2006/relationships/slide" Target="slide18.xml"/><Relationship Id="rId5" Type="http://schemas.openxmlformats.org/officeDocument/2006/relationships/image" Target="../media/image2.emf"/><Relationship Id="rId15" Type="http://schemas.openxmlformats.org/officeDocument/2006/relationships/slide" Target="slide28.xml"/><Relationship Id="rId10" Type="http://schemas.openxmlformats.org/officeDocument/2006/relationships/slide" Target="slide13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9.xml"/><Relationship Id="rId14" Type="http://schemas.openxmlformats.org/officeDocument/2006/relationships/slide" Target="slide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13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v podílovém </a:t>
            </a: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tvaru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908360"/>
              </p:ext>
            </p:extLst>
          </p:nvPr>
        </p:nvGraphicFramePr>
        <p:xfrm>
          <a:off x="140717" y="211534"/>
          <a:ext cx="8967787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49" name="Documento" r:id="rId4" imgW="8967078" imgH="6674626" progId="Word.Document.12">
                  <p:embed/>
                </p:oleObj>
              </mc:Choice>
              <mc:Fallback>
                <p:oleObj name="Documento" r:id="rId4" imgW="8967078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0717" y="211534"/>
                        <a:ext cx="8967787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068960"/>
            <a:ext cx="8496944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899592" y="4149080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Zlomek bude nulový v případě nulového čitatele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12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908360"/>
              </p:ext>
            </p:extLst>
          </p:nvPr>
        </p:nvGraphicFramePr>
        <p:xfrm>
          <a:off x="140717" y="211534"/>
          <a:ext cx="8967787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73" name="Documento" r:id="rId4" imgW="8967078" imgH="6674626" progId="Word.Document.12">
                  <p:embed/>
                </p:oleObj>
              </mc:Choice>
              <mc:Fallback>
                <p:oleObj name="Documento" r:id="rId4" imgW="8967078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0717" y="211534"/>
                        <a:ext cx="8967787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861048"/>
            <a:ext cx="8496944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899592" y="5497197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Rovnici dořešíme a výsledek srovnáme s podmínkou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956376" y="5066531"/>
            <a:ext cx="86409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65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908360"/>
              </p:ext>
            </p:extLst>
          </p:nvPr>
        </p:nvGraphicFramePr>
        <p:xfrm>
          <a:off x="140717" y="211534"/>
          <a:ext cx="8967787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97" name="Documento" r:id="rId4" imgW="8967078" imgH="6674626" progId="Word.Document.12">
                  <p:embed/>
                </p:oleObj>
              </mc:Choice>
              <mc:Fallback>
                <p:oleObj name="Documento" r:id="rId4" imgW="8967078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0717" y="211534"/>
                        <a:ext cx="8967787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497196"/>
            <a:ext cx="8496944" cy="452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899592" y="5497197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Rovnice nemá v R žádný kořen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956376" y="5066531"/>
            <a:ext cx="86409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98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1572705"/>
              </p:ext>
            </p:extLst>
          </p:nvPr>
        </p:nvGraphicFramePr>
        <p:xfrm>
          <a:off x="230187" y="187721"/>
          <a:ext cx="8950325" cy="669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0" name="Documento" r:id="rId4" imgW="8950523" imgH="6698414" progId="Word.Document.12">
                  <p:embed/>
                </p:oleObj>
              </mc:Choice>
              <mc:Fallback>
                <p:oleObj name="Documento" r:id="rId4" imgW="8950523" imgH="6698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0187" y="187721"/>
                        <a:ext cx="8950325" cy="669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1700808"/>
            <a:ext cx="7776864" cy="4536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429309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Vyřešíme podmínky plynoucí ze jmenovatele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90526"/>
              </p:ext>
            </p:extLst>
          </p:nvPr>
        </p:nvGraphicFramePr>
        <p:xfrm>
          <a:off x="230187" y="187721"/>
          <a:ext cx="8950325" cy="669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45" name="Documento" r:id="rId4" imgW="8950523" imgH="6698414" progId="Word.Document.12">
                  <p:embed/>
                </p:oleObj>
              </mc:Choice>
              <mc:Fallback>
                <p:oleObj name="Documento" r:id="rId4" imgW="8950523" imgH="6698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0187" y="187721"/>
                        <a:ext cx="8950325" cy="669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3356992"/>
            <a:ext cx="7776864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429309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O dalším řešení rozhoduje čitatel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19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90526"/>
              </p:ext>
            </p:extLst>
          </p:nvPr>
        </p:nvGraphicFramePr>
        <p:xfrm>
          <a:off x="230187" y="187721"/>
          <a:ext cx="8950325" cy="669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69" name="Documento" r:id="rId4" imgW="8950523" imgH="6698414" progId="Word.Document.12">
                  <p:embed/>
                </p:oleObj>
              </mc:Choice>
              <mc:Fallback>
                <p:oleObj name="Documento" r:id="rId4" imgW="8950523" imgH="6698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0187" y="187721"/>
                        <a:ext cx="8950325" cy="669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4005065"/>
            <a:ext cx="7776864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429309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K nalezení kořenů lze využít rozklad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92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90526"/>
              </p:ext>
            </p:extLst>
          </p:nvPr>
        </p:nvGraphicFramePr>
        <p:xfrm>
          <a:off x="230187" y="187721"/>
          <a:ext cx="8950325" cy="669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94" name="Documento" r:id="rId4" imgW="8950523" imgH="6698414" progId="Word.Document.12">
                  <p:embed/>
                </p:oleObj>
              </mc:Choice>
              <mc:Fallback>
                <p:oleObj name="Documento" r:id="rId4" imgW="8950523" imgH="6698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0187" y="187721"/>
                        <a:ext cx="8950325" cy="669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6516216" y="4653136"/>
            <a:ext cx="2088232" cy="1022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115616" y="581955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Kořeny musí odpovídat podmínkám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90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90526"/>
              </p:ext>
            </p:extLst>
          </p:nvPr>
        </p:nvGraphicFramePr>
        <p:xfrm>
          <a:off x="230187" y="187721"/>
          <a:ext cx="8950325" cy="669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17" name="Documento" r:id="rId4" imgW="8950523" imgH="6698414" progId="Word.Document.12">
                  <p:embed/>
                </p:oleObj>
              </mc:Choice>
              <mc:Fallback>
                <p:oleObj name="Documento" r:id="rId4" imgW="8950523" imgH="6698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0187" y="187721"/>
                        <a:ext cx="8950325" cy="669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367091" y="4112121"/>
            <a:ext cx="4675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 flipH="1">
            <a:off x="8604447" y="4653136"/>
            <a:ext cx="230187" cy="1022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115616" y="581955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Rovnice má v R jeden kořen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33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3181902"/>
              </p:ext>
            </p:extLst>
          </p:nvPr>
        </p:nvGraphicFramePr>
        <p:xfrm>
          <a:off x="179512" y="199405"/>
          <a:ext cx="8961437" cy="675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9" name="Documento" r:id="rId4" imgW="8962039" imgH="6757523" progId="Word.Document.12">
                  <p:embed/>
                </p:oleObj>
              </mc:Choice>
              <mc:Fallback>
                <p:oleObj name="Documento" r:id="rId4" imgW="8962039" imgH="67575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199405"/>
                        <a:ext cx="8961437" cy="675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2132856"/>
            <a:ext cx="8424936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755576" y="4077072"/>
            <a:ext cx="56886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Jmenovatel je základem pro podmínky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283968" y="1412776"/>
            <a:ext cx="453650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64582"/>
              </p:ext>
            </p:extLst>
          </p:nvPr>
        </p:nvGraphicFramePr>
        <p:xfrm>
          <a:off x="179512" y="199405"/>
          <a:ext cx="8961437" cy="675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41" name="Documento" r:id="rId4" imgW="8962039" imgH="6757523" progId="Word.Document.12">
                  <p:embed/>
                </p:oleObj>
              </mc:Choice>
              <mc:Fallback>
                <p:oleObj name="Documento" r:id="rId4" imgW="8962039" imgH="67575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199405"/>
                        <a:ext cx="8961437" cy="675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25691" y="3356992"/>
            <a:ext cx="8424936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53162" y="4838971"/>
            <a:ext cx="56886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Zlomek bude nulový v případě nulového čitatele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100392" y="1412776"/>
            <a:ext cx="7200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02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Rovnice v podílovém tvaru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13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VY_32_INOVACE_1_3_13_KUP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05. 10.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64582"/>
              </p:ext>
            </p:extLst>
          </p:nvPr>
        </p:nvGraphicFramePr>
        <p:xfrm>
          <a:off x="179512" y="199405"/>
          <a:ext cx="8961437" cy="675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65" name="Documento" r:id="rId4" imgW="8962039" imgH="6757523" progId="Word.Document.12">
                  <p:embed/>
                </p:oleObj>
              </mc:Choice>
              <mc:Fallback>
                <p:oleObj name="Documento" r:id="rId4" imgW="8962039" imgH="67575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199405"/>
                        <a:ext cx="8961437" cy="675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25691" y="3933056"/>
            <a:ext cx="8424936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539552" y="4838971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Řešíme kvadratickou rovnici, lze například rozkladem na součin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100392" y="1412776"/>
            <a:ext cx="7200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40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64582"/>
              </p:ext>
            </p:extLst>
          </p:nvPr>
        </p:nvGraphicFramePr>
        <p:xfrm>
          <a:off x="179512" y="199405"/>
          <a:ext cx="8961437" cy="675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189" name="Documento" r:id="rId4" imgW="8962039" imgH="6757523" progId="Word.Document.12">
                  <p:embed/>
                </p:oleObj>
              </mc:Choice>
              <mc:Fallback>
                <p:oleObj name="Documento" r:id="rId4" imgW="8962039" imgH="67575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199405"/>
                        <a:ext cx="8961437" cy="675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300191" y="4838970"/>
            <a:ext cx="2350435" cy="1470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83568" y="6006246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Jeden z kandidátů neodpovídá podmínce, zapíšeme výsledek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100392" y="1412776"/>
            <a:ext cx="7200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55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64582"/>
              </p:ext>
            </p:extLst>
          </p:nvPr>
        </p:nvGraphicFramePr>
        <p:xfrm>
          <a:off x="179512" y="199405"/>
          <a:ext cx="8961437" cy="675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13" name="Documento" r:id="rId4" imgW="8962039" imgH="6757523" progId="Word.Document.12">
                  <p:embed/>
                </p:oleObj>
              </mc:Choice>
              <mc:Fallback>
                <p:oleObj name="Documento" r:id="rId4" imgW="8962039" imgH="67575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199405"/>
                        <a:ext cx="8961437" cy="675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660232" y="5901302"/>
            <a:ext cx="910275" cy="609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83568" y="6006246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Rovnice má jeden kořen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100392" y="1412776"/>
            <a:ext cx="7200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22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20675" y="546100"/>
          <a:ext cx="8693150" cy="662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6" name="Dokument" r:id="rId4" imgW="8725989" imgH="6645569" progId="Word.Document.12">
                  <p:embed/>
                </p:oleObj>
              </mc:Choice>
              <mc:Fallback>
                <p:oleObj name="Dokument" r:id="rId4" imgW="8725989" imgH="6645569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546100"/>
                        <a:ext cx="8693150" cy="662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314554"/>
              </p:ext>
            </p:extLst>
          </p:nvPr>
        </p:nvGraphicFramePr>
        <p:xfrm>
          <a:off x="251520" y="358005"/>
          <a:ext cx="10985500" cy="818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6" name="Documento" r:id="rId4" imgW="8924972" imgH="6663093" progId="Word.Document.12">
                  <p:embed/>
                </p:oleObj>
              </mc:Choice>
              <mc:Fallback>
                <p:oleObj name="Documento" r:id="rId4" imgW="8924972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520" y="358005"/>
                        <a:ext cx="10985500" cy="818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5094288"/>
              </p:ext>
            </p:extLst>
          </p:nvPr>
        </p:nvGraphicFramePr>
        <p:xfrm>
          <a:off x="179512" y="260648"/>
          <a:ext cx="9018588" cy="666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1" name="Documento" r:id="rId4" imgW="9017820" imgH="6670661" progId="Word.Document.12">
                  <p:embed/>
                </p:oleObj>
              </mc:Choice>
              <mc:Fallback>
                <p:oleObj name="Documento" r:id="rId4" imgW="9017820" imgH="66706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260648"/>
                        <a:ext cx="9018588" cy="666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79289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484547"/>
              </p:ext>
            </p:extLst>
          </p:nvPr>
        </p:nvGraphicFramePr>
        <p:xfrm>
          <a:off x="174054" y="259730"/>
          <a:ext cx="8934450" cy="669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1" name="Documento" r:id="rId4" imgW="8934688" imgH="6698414" progId="Word.Document.12">
                  <p:embed/>
                </p:oleObj>
              </mc:Choice>
              <mc:Fallback>
                <p:oleObj name="Documento" r:id="rId4" imgW="8934688" imgH="6698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4054" y="259730"/>
                        <a:ext cx="8934450" cy="669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0721502"/>
              </p:ext>
            </p:extLst>
          </p:nvPr>
        </p:nvGraphicFramePr>
        <p:xfrm>
          <a:off x="138558" y="281384"/>
          <a:ext cx="8897938" cy="660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6" name="Documento" r:id="rId4" imgW="8897261" imgH="6604344" progId="Word.Document.12">
                  <p:embed/>
                </p:oleObj>
              </mc:Choice>
              <mc:Fallback>
                <p:oleObj name="Documento" r:id="rId4" imgW="8897261" imgH="66043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8558" y="281384"/>
                        <a:ext cx="8897938" cy="660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668633"/>
              </p:ext>
            </p:extLst>
          </p:nvPr>
        </p:nvGraphicFramePr>
        <p:xfrm>
          <a:off x="1136128" y="715590"/>
          <a:ext cx="8980488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Documento" r:id="rId4" imgW="8980753" imgH="6674626" progId="Word.Document.12">
                  <p:embed/>
                </p:oleObj>
              </mc:Choice>
              <mc:Fallback>
                <p:oleObj name="Documento" r:id="rId4" imgW="898075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36128" y="715590"/>
                        <a:ext cx="8980488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132533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71703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22920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323528" y="6926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323528" y="2132533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322759" y="3644701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322759" y="530088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251790"/>
              </p:ext>
            </p:extLst>
          </p:nvPr>
        </p:nvGraphicFramePr>
        <p:xfrm>
          <a:off x="541461" y="85725"/>
          <a:ext cx="885507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Documento" r:id="rId4" imgW="8855155" imgH="6674626" progId="Word.Document.12">
                  <p:embed/>
                </p:oleObj>
              </mc:Choice>
              <mc:Fallback>
                <p:oleObj name="Documento" r:id="rId4" imgW="8855155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1461" y="85725"/>
                        <a:ext cx="885507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1409700"/>
            <a:ext cx="7992888" cy="4899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07707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Stanovíme podmínku pro jmenovatele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251790"/>
              </p:ext>
            </p:extLst>
          </p:nvPr>
        </p:nvGraphicFramePr>
        <p:xfrm>
          <a:off x="541461" y="85725"/>
          <a:ext cx="885507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53" name="Documento" r:id="rId4" imgW="8855155" imgH="6674626" progId="Word.Document.12">
                  <p:embed/>
                </p:oleObj>
              </mc:Choice>
              <mc:Fallback>
                <p:oleObj name="Documento" r:id="rId4" imgW="8855155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1461" y="85725"/>
                        <a:ext cx="885507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3050276"/>
            <a:ext cx="7992888" cy="3259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07707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Zlomek je roven nule, pokud je roven nule </a:t>
            </a:r>
            <a:r>
              <a:rPr lang="cs-CZ" sz="20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čitatel</a:t>
            </a:r>
            <a:endParaRPr lang="cs-CZ" sz="2000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48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251790"/>
              </p:ext>
            </p:extLst>
          </p:nvPr>
        </p:nvGraphicFramePr>
        <p:xfrm>
          <a:off x="541461" y="85725"/>
          <a:ext cx="885507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77" name="Documento" r:id="rId4" imgW="8855155" imgH="6674626" progId="Word.Document.12">
                  <p:embed/>
                </p:oleObj>
              </mc:Choice>
              <mc:Fallback>
                <p:oleObj name="Documento" r:id="rId4" imgW="8855155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1461" y="85725"/>
                        <a:ext cx="885507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3755127"/>
            <a:ext cx="7992888" cy="2554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07707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Vyřešíme lineární rovnici</a:t>
            </a:r>
            <a:endParaRPr lang="cs-CZ" sz="2000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12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251790"/>
              </p:ext>
            </p:extLst>
          </p:nvPr>
        </p:nvGraphicFramePr>
        <p:xfrm>
          <a:off x="541461" y="85725"/>
          <a:ext cx="885507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01" name="Documento" r:id="rId4" imgW="8855155" imgH="6674626" progId="Word.Document.12">
                  <p:embed/>
                </p:oleObj>
              </mc:Choice>
              <mc:Fallback>
                <p:oleObj name="Documento" r:id="rId4" imgW="8855155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1461" y="85725"/>
                        <a:ext cx="885507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372200" y="3926497"/>
            <a:ext cx="2520280" cy="2382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87624" y="5749225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Ověříme vzhledem k podmínce a zapíšeme výsledek </a:t>
            </a:r>
            <a:endParaRPr lang="cs-CZ" sz="2000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46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251790"/>
              </p:ext>
            </p:extLst>
          </p:nvPr>
        </p:nvGraphicFramePr>
        <p:xfrm>
          <a:off x="541461" y="85725"/>
          <a:ext cx="885507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25" name="Documento" r:id="rId4" imgW="8855155" imgH="6674626" progId="Word.Document.12">
                  <p:embed/>
                </p:oleObj>
              </mc:Choice>
              <mc:Fallback>
                <p:oleObj name="Documento" r:id="rId4" imgW="8855155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1461" y="85725"/>
                        <a:ext cx="885507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40570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065194" y="5648139"/>
            <a:ext cx="288032" cy="936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87624" y="5749225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Rovnice má jeden kořen</a:t>
            </a:r>
            <a:endParaRPr lang="cs-CZ" sz="2000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57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61579"/>
              </p:ext>
            </p:extLst>
          </p:nvPr>
        </p:nvGraphicFramePr>
        <p:xfrm>
          <a:off x="140717" y="211534"/>
          <a:ext cx="8967787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1" name="Documento" r:id="rId4" imgW="8967078" imgH="6674626" progId="Word.Document.12">
                  <p:embed/>
                </p:oleObj>
              </mc:Choice>
              <mc:Fallback>
                <p:oleObj name="Documento" r:id="rId4" imgW="8967078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0717" y="211534"/>
                        <a:ext cx="8967787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700808"/>
            <a:ext cx="8496944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068960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podmínku plynoucí z nenulového jmenovatele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</TotalTime>
  <Words>235</Words>
  <Application>Microsoft Office PowerPoint</Application>
  <PresentationFormat>Předvádění na obrazovce (4:3)</PresentationFormat>
  <Paragraphs>102</Paragraphs>
  <Slides>28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28</vt:i4>
      </vt:variant>
    </vt:vector>
  </HeadingPairs>
  <TitlesOfParts>
    <vt:vector size="34" baseType="lpstr">
      <vt:lpstr>Arial</vt:lpstr>
      <vt:lpstr>Calibri</vt:lpstr>
      <vt:lpstr>Times New Roman</vt:lpstr>
      <vt:lpstr>Motiv sady Office</vt:lpstr>
      <vt:lpstr>Documento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169</cp:revision>
  <dcterms:created xsi:type="dcterms:W3CDTF">2013-03-31T20:11:56Z</dcterms:created>
  <dcterms:modified xsi:type="dcterms:W3CDTF">2014-06-15T16:57:22Z</dcterms:modified>
</cp:coreProperties>
</file>