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7" r:id="rId2"/>
    <p:sldId id="258" r:id="rId3"/>
    <p:sldId id="263" r:id="rId4"/>
    <p:sldId id="262" r:id="rId5"/>
    <p:sldId id="419" r:id="rId6"/>
    <p:sldId id="420" r:id="rId7"/>
    <p:sldId id="421" r:id="rId8"/>
    <p:sldId id="422" r:id="rId9"/>
    <p:sldId id="423" r:id="rId10"/>
    <p:sldId id="268" r:id="rId11"/>
    <p:sldId id="424" r:id="rId12"/>
    <p:sldId id="425" r:id="rId13"/>
    <p:sldId id="426" r:id="rId14"/>
    <p:sldId id="427" r:id="rId15"/>
    <p:sldId id="273" r:id="rId16"/>
    <p:sldId id="428" r:id="rId17"/>
    <p:sldId id="429" r:id="rId18"/>
    <p:sldId id="430" r:id="rId19"/>
    <p:sldId id="431" r:id="rId20"/>
    <p:sldId id="432" r:id="rId21"/>
    <p:sldId id="279" r:id="rId22"/>
    <p:sldId id="433" r:id="rId23"/>
    <p:sldId id="434" r:id="rId24"/>
    <p:sldId id="435" r:id="rId25"/>
    <p:sldId id="437" r:id="rId26"/>
    <p:sldId id="438" r:id="rId27"/>
    <p:sldId id="439" r:id="rId28"/>
    <p:sldId id="440" r:id="rId29"/>
    <p:sldId id="285" r:id="rId30"/>
    <p:sldId id="441" r:id="rId31"/>
    <p:sldId id="442" r:id="rId32"/>
    <p:sldId id="443" r:id="rId33"/>
    <p:sldId id="444" r:id="rId34"/>
    <p:sldId id="260" r:id="rId35"/>
    <p:sldId id="308" r:id="rId36"/>
    <p:sldId id="290" r:id="rId37"/>
    <p:sldId id="291" r:id="rId38"/>
    <p:sldId id="292" r:id="rId39"/>
    <p:sldId id="293" r:id="rId40"/>
    <p:sldId id="294" r:id="rId41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10081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14124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8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19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0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1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2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3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4.doc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5.doc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6.docx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7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36.xml"/><Relationship Id="rId3" Type="http://schemas.openxmlformats.org/officeDocument/2006/relationships/oleObject" Target="../embeddings/oleObject1.bin"/><Relationship Id="rId7" Type="http://schemas.openxmlformats.org/officeDocument/2006/relationships/slide" Target="slide35.xml"/><Relationship Id="rId12" Type="http://schemas.openxmlformats.org/officeDocument/2006/relationships/slide" Target="slide29.xml"/><Relationship Id="rId17" Type="http://schemas.openxmlformats.org/officeDocument/2006/relationships/slide" Target="slide40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39.xml"/><Relationship Id="rId1" Type="http://schemas.openxmlformats.org/officeDocument/2006/relationships/vmlDrawing" Target="../drawings/vmlDrawing1.vml"/><Relationship Id="rId6" Type="http://schemas.openxmlformats.org/officeDocument/2006/relationships/slide" Target="slide34.xml"/><Relationship Id="rId11" Type="http://schemas.openxmlformats.org/officeDocument/2006/relationships/slide" Target="slide21.xml"/><Relationship Id="rId5" Type="http://schemas.openxmlformats.org/officeDocument/2006/relationships/image" Target="../media/image2.emf"/><Relationship Id="rId15" Type="http://schemas.openxmlformats.org/officeDocument/2006/relationships/slide" Target="slide38.xml"/><Relationship Id="rId10" Type="http://schemas.openxmlformats.org/officeDocument/2006/relationships/slide" Target="slide15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10.xml"/><Relationship Id="rId14" Type="http://schemas.openxmlformats.org/officeDocument/2006/relationships/slide" Target="slide3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28.docx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29.docx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30.docx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31.docx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32.docx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6" Type="http://schemas.openxmlformats.org/officeDocument/2006/relationships/slide" Target="slide3.xml"/><Relationship Id="rId5" Type="http://schemas.openxmlformats.org/officeDocument/2006/relationships/image" Target="../media/image14.emf"/><Relationship Id="rId4" Type="http://schemas.openxmlformats.org/officeDocument/2006/relationships/package" Target="../embeddings/Documento_do_Microsoft_Word33.docx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6" Type="http://schemas.openxmlformats.org/officeDocument/2006/relationships/slide" Target="slide3.xml"/><Relationship Id="rId5" Type="http://schemas.openxmlformats.org/officeDocument/2006/relationships/image" Target="../media/image15.emf"/><Relationship Id="rId4" Type="http://schemas.openxmlformats.org/officeDocument/2006/relationships/package" Target="../embeddings/Documento_do_Microsoft_Word34.docx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Relationship Id="rId6" Type="http://schemas.openxmlformats.org/officeDocument/2006/relationships/slide" Target="slide3.xml"/><Relationship Id="rId5" Type="http://schemas.openxmlformats.org/officeDocument/2006/relationships/image" Target="../media/image16.emf"/><Relationship Id="rId4" Type="http://schemas.openxmlformats.org/officeDocument/2006/relationships/package" Target="../embeddings/Documento_do_Microsoft_Word35.docx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6.vml"/><Relationship Id="rId6" Type="http://schemas.openxmlformats.org/officeDocument/2006/relationships/slide" Target="slide3.xml"/><Relationship Id="rId5" Type="http://schemas.openxmlformats.org/officeDocument/2006/relationships/image" Target="../media/image17.emf"/><Relationship Id="rId4" Type="http://schemas.openxmlformats.org/officeDocument/2006/relationships/package" Target="../embeddings/Documento_do_Microsoft_Word36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2.docx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7.vml"/><Relationship Id="rId6" Type="http://schemas.openxmlformats.org/officeDocument/2006/relationships/slide" Target="slide3.xml"/><Relationship Id="rId5" Type="http://schemas.openxmlformats.org/officeDocument/2006/relationships/image" Target="../media/image18.emf"/><Relationship Id="rId4" Type="http://schemas.openxmlformats.org/officeDocument/2006/relationships/package" Target="../embeddings/Documento_do_Microsoft_Word37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ROVNICE a NEROVNICE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15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Exponenciální rovnice I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9743095"/>
              </p:ext>
            </p:extLst>
          </p:nvPr>
        </p:nvGraphicFramePr>
        <p:xfrm>
          <a:off x="546794" y="307925"/>
          <a:ext cx="8921750" cy="672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2" name="Documento" r:id="rId4" imgW="8922453" imgH="6721841" progId="Word.Document.12">
                  <p:embed/>
                </p:oleObj>
              </mc:Choice>
              <mc:Fallback>
                <p:oleObj name="Documento" r:id="rId4" imgW="8922453" imgH="67218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6794" y="307925"/>
                        <a:ext cx="8921750" cy="672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1444402"/>
            <a:ext cx="8496944" cy="45048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3068960"/>
            <a:ext cx="698477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Snažíme se upravit obě strany na mocniny o stejném základu - 5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5085184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533230"/>
              </p:ext>
            </p:extLst>
          </p:nvPr>
        </p:nvGraphicFramePr>
        <p:xfrm>
          <a:off x="546794" y="307925"/>
          <a:ext cx="8921750" cy="672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948" name="Documento" r:id="rId4" imgW="8922453" imgH="6721841" progId="Word.Document.12">
                  <p:embed/>
                </p:oleObj>
              </mc:Choice>
              <mc:Fallback>
                <p:oleObj name="Documento" r:id="rId4" imgW="8922453" imgH="67218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6794" y="307925"/>
                        <a:ext cx="8921750" cy="672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1862522"/>
            <a:ext cx="8496944" cy="41044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3068960"/>
            <a:ext cx="698477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Použijeme pravidlo o součinu mocnin – exponenty se sčítají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5085184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8866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533230"/>
              </p:ext>
            </p:extLst>
          </p:nvPr>
        </p:nvGraphicFramePr>
        <p:xfrm>
          <a:off x="546794" y="307925"/>
          <a:ext cx="8921750" cy="672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972" name="Documento" r:id="rId4" imgW="8922453" imgH="6721841" progId="Word.Document.12">
                  <p:embed/>
                </p:oleObj>
              </mc:Choice>
              <mc:Fallback>
                <p:oleObj name="Documento" r:id="rId4" imgW="8922453" imgH="67218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6794" y="307925"/>
                        <a:ext cx="8921750" cy="672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2492896"/>
            <a:ext cx="8496944" cy="3474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3068960"/>
            <a:ext cx="7272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Mocniny o stejném základu se rovnají, pokud se rovnají exponenty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5085184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88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533230"/>
              </p:ext>
            </p:extLst>
          </p:nvPr>
        </p:nvGraphicFramePr>
        <p:xfrm>
          <a:off x="546794" y="307925"/>
          <a:ext cx="8921750" cy="672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996" name="Documento" r:id="rId4" imgW="8922453" imgH="6721841" progId="Word.Document.12">
                  <p:embed/>
                </p:oleObj>
              </mc:Choice>
              <mc:Fallback>
                <p:oleObj name="Documento" r:id="rId4" imgW="8922453" imgH="67218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6794" y="307925"/>
                        <a:ext cx="8921750" cy="672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3068960"/>
            <a:ext cx="8496944" cy="28980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935596" y="4504227"/>
            <a:ext cx="7272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Příklad se změnil na řešení jednoduché lineární rovnice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5085184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7406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533230"/>
              </p:ext>
            </p:extLst>
          </p:nvPr>
        </p:nvGraphicFramePr>
        <p:xfrm>
          <a:off x="546794" y="307925"/>
          <a:ext cx="8921750" cy="672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021" name="Documento" r:id="rId4" imgW="8922453" imgH="6721841" progId="Word.Document.12">
                  <p:embed/>
                </p:oleObj>
              </mc:Choice>
              <mc:Fallback>
                <p:oleObj name="Documento" r:id="rId4" imgW="8922453" imgH="67218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6794" y="307925"/>
                        <a:ext cx="8921750" cy="672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5119886"/>
            <a:ext cx="8496944" cy="847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186980" y="5766923"/>
            <a:ext cx="7272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Kořenem je tato hodnota, vhodné je ověření zkouškou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673693" y="4730962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7200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5292376"/>
              </p:ext>
            </p:extLst>
          </p:nvPr>
        </p:nvGraphicFramePr>
        <p:xfrm>
          <a:off x="306958" y="364505"/>
          <a:ext cx="8945562" cy="659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2" name="Documento" r:id="rId4" imgW="8945845" imgH="6592450" progId="Word.Document.12">
                  <p:embed/>
                </p:oleObj>
              </mc:Choice>
              <mc:Fallback>
                <p:oleObj name="Documento" r:id="rId4" imgW="8945845" imgH="65924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6958" y="364505"/>
                        <a:ext cx="8945562" cy="6592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91307" y="1513978"/>
            <a:ext cx="7776864" cy="46085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610296" y="4293096"/>
            <a:ext cx="749009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Nejdříve vyjádříme všechna čísla jako mocniny o stejném základu 2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1195706"/>
              </p:ext>
            </p:extLst>
          </p:nvPr>
        </p:nvGraphicFramePr>
        <p:xfrm>
          <a:off x="306958" y="364505"/>
          <a:ext cx="8945562" cy="659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44" name="Documento" r:id="rId4" imgW="8945845" imgH="6592450" progId="Word.Document.12">
                  <p:embed/>
                </p:oleObj>
              </mc:Choice>
              <mc:Fallback>
                <p:oleObj name="Documento" r:id="rId4" imgW="8945845" imgH="65924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6958" y="364505"/>
                        <a:ext cx="8945562" cy="6592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91307" y="2132856"/>
            <a:ext cx="7776864" cy="3917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610296" y="4293096"/>
            <a:ext cx="749009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Umocníme mocniny, exponenty se násobí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434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1195706"/>
              </p:ext>
            </p:extLst>
          </p:nvPr>
        </p:nvGraphicFramePr>
        <p:xfrm>
          <a:off x="306958" y="364505"/>
          <a:ext cx="8945562" cy="659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068" name="Documento" r:id="rId4" imgW="8945845" imgH="6592450" progId="Word.Document.12">
                  <p:embed/>
                </p:oleObj>
              </mc:Choice>
              <mc:Fallback>
                <p:oleObj name="Documento" r:id="rId4" imgW="8945845" imgH="65924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6958" y="364505"/>
                        <a:ext cx="8945562" cy="6592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91307" y="2708920"/>
            <a:ext cx="7776864" cy="33415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610296" y="4293096"/>
            <a:ext cx="749009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Na levé straně násobíme mocniny – exponenty se sčítají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0167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1195706"/>
              </p:ext>
            </p:extLst>
          </p:nvPr>
        </p:nvGraphicFramePr>
        <p:xfrm>
          <a:off x="306958" y="364505"/>
          <a:ext cx="8945562" cy="659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092" name="Documento" r:id="rId4" imgW="8945845" imgH="6592450" progId="Word.Document.12">
                  <p:embed/>
                </p:oleObj>
              </mc:Choice>
              <mc:Fallback>
                <p:oleObj name="Documento" r:id="rId4" imgW="8945845" imgH="65924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6958" y="364505"/>
                        <a:ext cx="8945562" cy="6592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91307" y="3429000"/>
            <a:ext cx="7776864" cy="262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610296" y="4293096"/>
            <a:ext cx="749009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Mocniny se budou rovnat, pokud se rovnají exponenty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744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1195706"/>
              </p:ext>
            </p:extLst>
          </p:nvPr>
        </p:nvGraphicFramePr>
        <p:xfrm>
          <a:off x="306958" y="364505"/>
          <a:ext cx="8945562" cy="659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16" name="Documento" r:id="rId4" imgW="8945845" imgH="6592450" progId="Word.Document.12">
                  <p:embed/>
                </p:oleObj>
              </mc:Choice>
              <mc:Fallback>
                <p:oleObj name="Documento" r:id="rId4" imgW="8945845" imgH="65924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6958" y="364505"/>
                        <a:ext cx="8945562" cy="6592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91307" y="4077072"/>
            <a:ext cx="7776864" cy="19734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610296" y="4293096"/>
            <a:ext cx="749009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Dalším výpočtem je řešení jednoduché lineární rovnice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7999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SMA_ROVNICE A NEROVNICE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Exponenciální rovnice I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15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VY_32_INOVACE_1_3_15_KUP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08. 10.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 smtClean="0">
                <a:latin typeface="Calibri" pitchFamily="34" charset="0"/>
              </a:rPr>
              <a:t>Prezentace </a:t>
            </a:r>
            <a:r>
              <a:rPr lang="cs-CZ" dirty="0">
                <a:latin typeface="Calibri" pitchFamily="34" charset="0"/>
              </a:rPr>
              <a:t>je určena pro použití v předmětu </a:t>
            </a:r>
            <a:r>
              <a:rPr lang="cs-CZ" dirty="0" smtClean="0">
                <a:latin typeface="Calibri" pitchFamily="34" charset="0"/>
              </a:rPr>
              <a:t>seminář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			</a:t>
            </a:r>
            <a:r>
              <a:rPr lang="cs-CZ" dirty="0" smtClean="0">
                <a:latin typeface="Calibri" pitchFamily="34" charset="0"/>
              </a:rPr>
              <a:t>z </a:t>
            </a:r>
            <a:r>
              <a:rPr lang="cs-CZ" dirty="0">
                <a:latin typeface="Calibri" pitchFamily="34" charset="0"/>
              </a:rPr>
              <a:t>matematiky, který je vyučován ve 3. a 4. </a:t>
            </a:r>
            <a:r>
              <a:rPr lang="cs-CZ" dirty="0" smtClean="0">
                <a:latin typeface="Calibri" pitchFamily="34" charset="0"/>
              </a:rPr>
              <a:t>ročníku.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			</a:t>
            </a:r>
            <a:r>
              <a:rPr lang="cs-CZ" dirty="0" smtClean="0">
                <a:latin typeface="Calibri" pitchFamily="34" charset="0"/>
              </a:rPr>
              <a:t>Je </a:t>
            </a:r>
            <a:r>
              <a:rPr lang="cs-CZ" dirty="0">
                <a:latin typeface="Calibri" pitchFamily="34" charset="0"/>
              </a:rPr>
              <a:t>vytvořena k využití ve vyučovací </a:t>
            </a:r>
            <a:r>
              <a:rPr lang="cs-CZ" dirty="0" smtClean="0">
                <a:latin typeface="Calibri" pitchFamily="34" charset="0"/>
              </a:rPr>
              <a:t>hodině za pomoci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			</a:t>
            </a:r>
            <a:r>
              <a:rPr lang="cs-CZ" dirty="0" smtClean="0">
                <a:latin typeface="Calibri" pitchFamily="34" charset="0"/>
              </a:rPr>
              <a:t>interaktivní tabule. Materiál je </a:t>
            </a:r>
            <a:r>
              <a:rPr lang="cs-CZ" dirty="0">
                <a:latin typeface="Calibri" pitchFamily="34" charset="0"/>
              </a:rPr>
              <a:t>možno </a:t>
            </a:r>
            <a:r>
              <a:rPr lang="cs-CZ" dirty="0" smtClean="0">
                <a:latin typeface="Calibri" pitchFamily="34" charset="0"/>
              </a:rPr>
              <a:t>také </a:t>
            </a:r>
            <a:r>
              <a:rPr lang="cs-CZ" dirty="0">
                <a:latin typeface="Calibri" pitchFamily="34" charset="0"/>
              </a:rPr>
              <a:t>použít</a:t>
            </a:r>
          </a:p>
          <a:p>
            <a:r>
              <a:rPr lang="cs-CZ" dirty="0">
                <a:latin typeface="Calibri" pitchFamily="34" charset="0"/>
              </a:rPr>
              <a:t>			</a:t>
            </a:r>
            <a:r>
              <a:rPr lang="cs-CZ" dirty="0" smtClean="0">
                <a:latin typeface="Calibri" pitchFamily="34" charset="0"/>
              </a:rPr>
              <a:t>v matematice nebo </a:t>
            </a:r>
            <a:r>
              <a:rPr lang="cs-CZ" dirty="0">
                <a:latin typeface="Calibri" pitchFamily="34" charset="0"/>
              </a:rPr>
              <a:t>k samostudiu při přípravě k maturitě.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1195706"/>
              </p:ext>
            </p:extLst>
          </p:nvPr>
        </p:nvGraphicFramePr>
        <p:xfrm>
          <a:off x="306958" y="364505"/>
          <a:ext cx="8945562" cy="659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41" name="Documento" r:id="rId4" imgW="8945845" imgH="6592450" progId="Word.Document.12">
                  <p:embed/>
                </p:oleObj>
              </mc:Choice>
              <mc:Fallback>
                <p:oleObj name="Documento" r:id="rId4" imgW="8945845" imgH="65924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6958" y="364505"/>
                        <a:ext cx="8945562" cy="6592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91307" y="5623942"/>
            <a:ext cx="7776864" cy="42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891307" y="5785229"/>
            <a:ext cx="749009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Rovnice je vyřešena, zkouška je zřejmá hned po dosazení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410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8033578"/>
              </p:ext>
            </p:extLst>
          </p:nvPr>
        </p:nvGraphicFramePr>
        <p:xfrm>
          <a:off x="223267" y="109538"/>
          <a:ext cx="8885237" cy="659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0" name="Documento" r:id="rId4" imgW="8885745" imgH="6592450" progId="Word.Document.12">
                  <p:embed/>
                </p:oleObj>
              </mc:Choice>
              <mc:Fallback>
                <p:oleObj name="Documento" r:id="rId4" imgW="8885745" imgH="65924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3267" y="109538"/>
                        <a:ext cx="8885237" cy="6592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38288" y="817947"/>
            <a:ext cx="7562104" cy="54193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395536" y="4077072"/>
            <a:ext cx="80642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 levé straně přepíšeme na mocninu čísla 3, vpravo rozepíšeme na součin 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444208" y="817946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783247"/>
              </p:ext>
            </p:extLst>
          </p:nvPr>
        </p:nvGraphicFramePr>
        <p:xfrm>
          <a:off x="223267" y="109538"/>
          <a:ext cx="8885237" cy="659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164" name="Documento" r:id="rId4" imgW="8885745" imgH="6592450" progId="Word.Document.12">
                  <p:embed/>
                </p:oleObj>
              </mc:Choice>
              <mc:Fallback>
                <p:oleObj name="Documento" r:id="rId4" imgW="8885745" imgH="65924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3267" y="109538"/>
                        <a:ext cx="8885237" cy="6592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38288" y="1647564"/>
            <a:ext cx="7562104" cy="4589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395536" y="4077072"/>
            <a:ext cx="80642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 levé straně umocníme – exponenty se násobí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444208" y="817946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454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783247"/>
              </p:ext>
            </p:extLst>
          </p:nvPr>
        </p:nvGraphicFramePr>
        <p:xfrm>
          <a:off x="223267" y="109538"/>
          <a:ext cx="8885237" cy="659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188" name="Documento" r:id="rId4" imgW="8885745" imgH="6592450" progId="Word.Document.12">
                  <p:embed/>
                </p:oleObj>
              </mc:Choice>
              <mc:Fallback>
                <p:oleObj name="Documento" r:id="rId4" imgW="8885745" imgH="65924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3267" y="109538"/>
                        <a:ext cx="8885237" cy="6592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38288" y="2204864"/>
            <a:ext cx="7562104" cy="4032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390" name="TextovéPole 9"/>
              <p:cNvSpPr txBox="1">
                <a:spLocks noChangeArrowheads="1"/>
              </p:cNvSpPr>
              <p:nvPr/>
            </p:nvSpPr>
            <p:spPr bwMode="auto">
              <a:xfrm>
                <a:off x="395536" y="4077072"/>
                <a:ext cx="8064252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                   </a:t>
                </a:r>
                <a:r>
                  <a:rPr lang="cs-CZ" sz="2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V rovnici se opakuje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3</m:t>
                        </m:r>
                      </m:e>
                      <m:sup>
                        <m: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3</m:t>
                        </m:r>
                        <m: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cs-CZ" sz="2000" i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- převedeme na levou stranu </a:t>
                </a:r>
                <a:r>
                  <a:rPr lang="cs-CZ" sz="2000" i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cs-CZ" sz="2000" i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6390" name="TextovéPol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95536" y="4077072"/>
                <a:ext cx="8064252" cy="400110"/>
              </a:xfrm>
              <a:prstGeom prst="rect">
                <a:avLst/>
              </a:prstGeom>
              <a:blipFill rotWithShape="0">
                <a:blip r:embed="rId7"/>
                <a:stretch>
                  <a:fillRect t="-9231" b="-27692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Obdélník 9"/>
          <p:cNvSpPr/>
          <p:nvPr/>
        </p:nvSpPr>
        <p:spPr>
          <a:xfrm>
            <a:off x="6444208" y="817946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5749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783247"/>
              </p:ext>
            </p:extLst>
          </p:nvPr>
        </p:nvGraphicFramePr>
        <p:xfrm>
          <a:off x="223267" y="109538"/>
          <a:ext cx="8885237" cy="659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213" name="Documento" r:id="rId4" imgW="8885745" imgH="6592450" progId="Word.Document.12">
                  <p:embed/>
                </p:oleObj>
              </mc:Choice>
              <mc:Fallback>
                <p:oleObj name="Documento" r:id="rId4" imgW="8885745" imgH="65924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3267" y="109538"/>
                        <a:ext cx="8885237" cy="6592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38288" y="2708920"/>
            <a:ext cx="7562104" cy="3528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390" name="TextovéPole 9"/>
              <p:cNvSpPr txBox="1">
                <a:spLocks noChangeArrowheads="1"/>
              </p:cNvSpPr>
              <p:nvPr/>
            </p:nvSpPr>
            <p:spPr bwMode="auto">
              <a:xfrm>
                <a:off x="395536" y="4077072"/>
                <a:ext cx="8064252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               </a:t>
                </a:r>
                <a:r>
                  <a:rPr lang="cs-CZ" sz="2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V</a:t>
                </a:r>
                <a14:m>
                  <m:oMath xmlns:m="http://schemas.openxmlformats.org/officeDocument/2006/math">
                    <m:r>
                      <a:rPr lang="cs-CZ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ý</m:t>
                    </m:r>
                    <m:r>
                      <m:rPr>
                        <m:sty m:val="p"/>
                      </m:rPr>
                      <a:rPr lang="cs-CZ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razy</m:t>
                    </m:r>
                    <m:r>
                      <a:rPr lang="cs-CZ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cs-CZ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se</m:t>
                    </m:r>
                    <m:r>
                      <a:rPr lang="cs-CZ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cs-CZ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spole</m:t>
                    </m:r>
                    <m:r>
                      <a:rPr lang="cs-CZ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č</m:t>
                    </m:r>
                    <m:r>
                      <m:rPr>
                        <m:sty m:val="p"/>
                      </m:rPr>
                      <a:rPr lang="cs-CZ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n</m:t>
                    </m:r>
                    <m:r>
                      <a:rPr lang="cs-CZ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ý</m:t>
                    </m:r>
                    <m:r>
                      <m:rPr>
                        <m:sty m:val="p"/>
                      </m:rPr>
                      <a:rPr lang="cs-CZ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m</m:t>
                    </m:r>
                    <m:r>
                      <a:rPr lang="cs-CZ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 č</m:t>
                    </m:r>
                    <m:r>
                      <m:rPr>
                        <m:sty m:val="p"/>
                      </m:rPr>
                      <a:rPr lang="cs-CZ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lenem</m:t>
                    </m:r>
                    <m:r>
                      <a:rPr lang="cs-CZ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 </m:t>
                    </m:r>
                    <m:sSup>
                      <m:sSupPr>
                        <m:ctrlPr>
                          <a:rPr lang="cs-CZ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3</m:t>
                        </m:r>
                      </m:e>
                      <m:sup>
                        <m: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3</m:t>
                        </m:r>
                        <m: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cs-CZ" sz="2000" i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odečteme</a:t>
                </a:r>
                <a:endParaRPr lang="cs-CZ" sz="2000" i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6390" name="TextovéPol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95536" y="4077072"/>
                <a:ext cx="8064252" cy="400110"/>
              </a:xfrm>
              <a:prstGeom prst="rect">
                <a:avLst/>
              </a:prstGeom>
              <a:blipFill rotWithShape="0">
                <a:blip r:embed="rId7"/>
                <a:stretch>
                  <a:fillRect t="-9231" b="-27692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Obdélník 9"/>
          <p:cNvSpPr/>
          <p:nvPr/>
        </p:nvSpPr>
        <p:spPr>
          <a:xfrm>
            <a:off x="6444208" y="817946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191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783247"/>
              </p:ext>
            </p:extLst>
          </p:nvPr>
        </p:nvGraphicFramePr>
        <p:xfrm>
          <a:off x="223267" y="109538"/>
          <a:ext cx="8885237" cy="659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260" name="Documento" r:id="rId4" imgW="8885745" imgH="6592450" progId="Word.Document.12">
                  <p:embed/>
                </p:oleObj>
              </mc:Choice>
              <mc:Fallback>
                <p:oleObj name="Documento" r:id="rId4" imgW="8885745" imgH="65924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3267" y="109538"/>
                        <a:ext cx="8885237" cy="6592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38288" y="3284984"/>
            <a:ext cx="7562104" cy="2952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395536" y="4077072"/>
            <a:ext cx="80642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Celou rovnici dělíme číslem -2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444208" y="817946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842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783247"/>
              </p:ext>
            </p:extLst>
          </p:nvPr>
        </p:nvGraphicFramePr>
        <p:xfrm>
          <a:off x="223267" y="109538"/>
          <a:ext cx="8885237" cy="659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284" name="Documento" r:id="rId4" imgW="8885745" imgH="6592450" progId="Word.Document.12">
                  <p:embed/>
                </p:oleObj>
              </mc:Choice>
              <mc:Fallback>
                <p:oleObj name="Documento" r:id="rId4" imgW="8885745" imgH="65924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3267" y="109538"/>
                        <a:ext cx="8885237" cy="6592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38288" y="3933056"/>
            <a:ext cx="7562104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633759" y="5445224"/>
            <a:ext cx="80642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Pravou stranu vyjádříme jako mocninu čísla 3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444208" y="817946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039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783247"/>
              </p:ext>
            </p:extLst>
          </p:nvPr>
        </p:nvGraphicFramePr>
        <p:xfrm>
          <a:off x="223267" y="109538"/>
          <a:ext cx="8885237" cy="659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08" name="Documento" r:id="rId4" imgW="8885745" imgH="6592450" progId="Word.Document.12">
                  <p:embed/>
                </p:oleObj>
              </mc:Choice>
              <mc:Fallback>
                <p:oleObj name="Documento" r:id="rId4" imgW="8885745" imgH="65924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3267" y="109538"/>
                        <a:ext cx="8885237" cy="6592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38288" y="4581128"/>
            <a:ext cx="7562104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633759" y="5445224"/>
            <a:ext cx="80642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Rovnají-li se mocniny, musí se rovnat exponenty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444208" y="817946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53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783247"/>
              </p:ext>
            </p:extLst>
          </p:nvPr>
        </p:nvGraphicFramePr>
        <p:xfrm>
          <a:off x="223267" y="109538"/>
          <a:ext cx="8885237" cy="659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332" name="Documento" r:id="rId4" imgW="8885745" imgH="6592450" progId="Word.Document.12">
                  <p:embed/>
                </p:oleObj>
              </mc:Choice>
              <mc:Fallback>
                <p:oleObj name="Documento" r:id="rId4" imgW="8885745" imgH="65924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3267" y="109538"/>
                        <a:ext cx="8885237" cy="6592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38288" y="5661248"/>
            <a:ext cx="7562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652207" y="6028705"/>
            <a:ext cx="80642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Máme nalezen kořen exponenciální rovnice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444208" y="817946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19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0538405"/>
              </p:ext>
            </p:extLst>
          </p:nvPr>
        </p:nvGraphicFramePr>
        <p:xfrm>
          <a:off x="375791" y="259729"/>
          <a:ext cx="8948737" cy="669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5" name="Documento" r:id="rId4" imgW="8948004" imgH="6698414" progId="Word.Document.12">
                  <p:embed/>
                </p:oleObj>
              </mc:Choice>
              <mc:Fallback>
                <p:oleObj name="Documento" r:id="rId4" imgW="8948004" imgH="66984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5791" y="259729"/>
                        <a:ext cx="8948737" cy="669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1332546"/>
            <a:ext cx="8892480" cy="4536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827584" y="3617072"/>
            <a:ext cx="750638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Levou stranu přepíšeme na zápornou mocninu, číslo 4 na mocninu 2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6743634" y="395401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1637011"/>
              </p:ext>
            </p:extLst>
          </p:nvPr>
        </p:nvGraphicFramePr>
        <p:xfrm>
          <a:off x="1197024" y="1075630"/>
          <a:ext cx="8991600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Documento" r:id="rId4" imgW="8991549" imgH="6674626" progId="Word.Document.12">
                  <p:embed/>
                </p:oleObj>
              </mc:Choice>
              <mc:Fallback>
                <p:oleObj name="Documento" r:id="rId4" imgW="8991549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97024" y="1075630"/>
                        <a:ext cx="8991600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466998" y="6093520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12239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83671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198884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35699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4365104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5" name="Šipka doprava 14">
            <a:hlinkClick r:id="rId12" action="ppaction://hlinksldjump"/>
          </p:cNvPr>
          <p:cNvSpPr/>
          <p:nvPr/>
        </p:nvSpPr>
        <p:spPr>
          <a:xfrm>
            <a:off x="8459788" y="551723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3" action="ppaction://hlinksldjump"/>
          </p:cNvPr>
          <p:cNvSpPr/>
          <p:nvPr/>
        </p:nvSpPr>
        <p:spPr>
          <a:xfrm rot="10800000">
            <a:off x="323528" y="692696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4" action="ppaction://hlinksldjump"/>
          </p:cNvPr>
          <p:cNvSpPr/>
          <p:nvPr/>
        </p:nvSpPr>
        <p:spPr>
          <a:xfrm rot="10800000">
            <a:off x="323528" y="1844501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5" action="ppaction://hlinksldjump"/>
          </p:cNvPr>
          <p:cNvSpPr/>
          <p:nvPr/>
        </p:nvSpPr>
        <p:spPr>
          <a:xfrm rot="10800000">
            <a:off x="322759" y="3140968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6" action="ppaction://hlinksldjump"/>
          </p:cNvPr>
          <p:cNvSpPr/>
          <p:nvPr/>
        </p:nvSpPr>
        <p:spPr>
          <a:xfrm rot="10800000">
            <a:off x="322759" y="4293096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20" name="Šipka doprava 19">
            <a:hlinkClick r:id="rId17" action="ppaction://hlinksldjump"/>
          </p:cNvPr>
          <p:cNvSpPr/>
          <p:nvPr/>
        </p:nvSpPr>
        <p:spPr>
          <a:xfrm rot="10800000">
            <a:off x="322759" y="5516909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3106444"/>
              </p:ext>
            </p:extLst>
          </p:nvPr>
        </p:nvGraphicFramePr>
        <p:xfrm>
          <a:off x="375791" y="259729"/>
          <a:ext cx="8948737" cy="669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356" name="Documento" r:id="rId4" imgW="8948004" imgH="6698414" progId="Word.Document.12">
                  <p:embed/>
                </p:oleObj>
              </mc:Choice>
              <mc:Fallback>
                <p:oleObj name="Documento" r:id="rId4" imgW="8948004" imgH="66984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5791" y="259729"/>
                        <a:ext cx="8948737" cy="669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1916832"/>
            <a:ext cx="8892480" cy="39522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827584" y="3617072"/>
            <a:ext cx="750638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Odstraníme obě závorky, měníme znaménka a násobíme exponenty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6743634" y="395401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71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3106444"/>
              </p:ext>
            </p:extLst>
          </p:nvPr>
        </p:nvGraphicFramePr>
        <p:xfrm>
          <a:off x="375791" y="259729"/>
          <a:ext cx="8948737" cy="669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380" name="Documento" r:id="rId4" imgW="8948004" imgH="6698414" progId="Word.Document.12">
                  <p:embed/>
                </p:oleObj>
              </mc:Choice>
              <mc:Fallback>
                <p:oleObj name="Documento" r:id="rId4" imgW="8948004" imgH="66984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5791" y="259729"/>
                        <a:ext cx="8948737" cy="669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2492896"/>
            <a:ext cx="8892480" cy="3376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827584" y="3617072"/>
            <a:ext cx="750638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Mocniny mají stejný základ, musí se rovnat exponenty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6743634" y="395401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419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3106444"/>
              </p:ext>
            </p:extLst>
          </p:nvPr>
        </p:nvGraphicFramePr>
        <p:xfrm>
          <a:off x="375791" y="259729"/>
          <a:ext cx="8948737" cy="669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04" name="Documento" r:id="rId4" imgW="8948004" imgH="6698414" progId="Word.Document.12">
                  <p:embed/>
                </p:oleObj>
              </mc:Choice>
              <mc:Fallback>
                <p:oleObj name="Documento" r:id="rId4" imgW="8948004" imgH="66984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5791" y="259729"/>
                        <a:ext cx="8948737" cy="669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3140968"/>
            <a:ext cx="8892480" cy="27280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827584" y="3617072"/>
            <a:ext cx="750638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Zbývá dořešit jednoduchou lineární rovnici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6743634" y="395401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187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3106444"/>
              </p:ext>
            </p:extLst>
          </p:nvPr>
        </p:nvGraphicFramePr>
        <p:xfrm>
          <a:off x="375791" y="259729"/>
          <a:ext cx="8948737" cy="669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428" name="Documento" r:id="rId4" imgW="8948004" imgH="6698414" progId="Word.Document.12">
                  <p:embed/>
                </p:oleObj>
              </mc:Choice>
              <mc:Fallback>
                <p:oleObj name="Documento" r:id="rId4" imgW="8948004" imgH="66984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5791" y="259729"/>
                        <a:ext cx="8948737" cy="669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5445224"/>
            <a:ext cx="8892480" cy="4238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205818" y="5813056"/>
            <a:ext cx="750638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Správnost řešení lze ověřit zkouškou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6743634" y="395401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7225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3152922"/>
              </p:ext>
            </p:extLst>
          </p:nvPr>
        </p:nvGraphicFramePr>
        <p:xfrm>
          <a:off x="80963" y="451371"/>
          <a:ext cx="8890000" cy="6650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78" name="Documento" r:id="rId4" imgW="8890356" imgH="6650558" progId="Word.Document.12">
                  <p:embed/>
                </p:oleObj>
              </mc:Choice>
              <mc:Fallback>
                <p:oleObj name="Documento" r:id="rId4" imgW="8890356" imgH="665055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0963" y="451371"/>
                        <a:ext cx="8890000" cy="6650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8316193" y="9081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2815905"/>
              </p:ext>
            </p:extLst>
          </p:nvPr>
        </p:nvGraphicFramePr>
        <p:xfrm>
          <a:off x="367283" y="292496"/>
          <a:ext cx="8885237" cy="659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6" name="Documento" r:id="rId4" imgW="8885745" imgH="6592450" progId="Word.Document.12">
                  <p:embed/>
                </p:oleObj>
              </mc:Choice>
              <mc:Fallback>
                <p:oleObj name="Documento" r:id="rId4" imgW="8885745" imgH="65924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7283" y="292496"/>
                        <a:ext cx="8885237" cy="6592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252561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7332442"/>
              </p:ext>
            </p:extLst>
          </p:nvPr>
        </p:nvGraphicFramePr>
        <p:xfrm>
          <a:off x="462086" y="377775"/>
          <a:ext cx="8934450" cy="665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31" name="Documento" r:id="rId4" imgW="8934688" imgH="6651199" progId="Word.Document.12">
                  <p:embed/>
                </p:oleObj>
              </mc:Choice>
              <mc:Fallback>
                <p:oleObj name="Documento" r:id="rId4" imgW="8934688" imgH="66511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2086" y="377775"/>
                        <a:ext cx="8934450" cy="665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252561" y="98176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4764203"/>
              </p:ext>
            </p:extLst>
          </p:nvPr>
        </p:nvGraphicFramePr>
        <p:xfrm>
          <a:off x="450403" y="211534"/>
          <a:ext cx="8874125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64" name="Documento" r:id="rId4" imgW="8874229" imgH="6674626" progId="Word.Document.12">
                  <p:embed/>
                </p:oleObj>
              </mc:Choice>
              <mc:Fallback>
                <p:oleObj name="Documento" r:id="rId4" imgW="8874229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0403" y="211534"/>
                        <a:ext cx="8874125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79289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5391940"/>
              </p:ext>
            </p:extLst>
          </p:nvPr>
        </p:nvGraphicFramePr>
        <p:xfrm>
          <a:off x="242763" y="257001"/>
          <a:ext cx="8721725" cy="655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7" name="Documento" r:id="rId4" imgW="8721281" imgH="6557129" progId="Word.Document.12">
                  <p:embed/>
                </p:oleObj>
              </mc:Choice>
              <mc:Fallback>
                <p:oleObj name="Documento" r:id="rId4" imgW="8721281" imgH="65571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2763" y="257001"/>
                        <a:ext cx="8721725" cy="6556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0606161"/>
              </p:ext>
            </p:extLst>
          </p:nvPr>
        </p:nvGraphicFramePr>
        <p:xfrm>
          <a:off x="467544" y="188640"/>
          <a:ext cx="8939213" cy="656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" name="Documento" r:id="rId4" imgW="8939007" imgH="6568662" progId="Word.Document.12">
                  <p:embed/>
                </p:oleObj>
              </mc:Choice>
              <mc:Fallback>
                <p:oleObj name="Documento" r:id="rId4" imgW="8939007" imgH="656866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7544" y="188640"/>
                        <a:ext cx="8939213" cy="656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9359" y="1390206"/>
            <a:ext cx="7992888" cy="4662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913" y="3159613"/>
            <a:ext cx="70564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Nejdříve vyjádříme čísla na obou stranách jako mocniny dvojky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3223074"/>
              </p:ext>
            </p:extLst>
          </p:nvPr>
        </p:nvGraphicFramePr>
        <p:xfrm>
          <a:off x="385315" y="390475"/>
          <a:ext cx="8939213" cy="663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02" name="Documento" r:id="rId4" imgW="8939007" imgH="6639665" progId="Word.Document.12">
                  <p:embed/>
                </p:oleObj>
              </mc:Choice>
              <mc:Fallback>
                <p:oleObj name="Documento" r:id="rId4" imgW="8939007" imgH="66396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5315" y="390475"/>
                        <a:ext cx="8939213" cy="663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80553" y="908944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1865087"/>
              </p:ext>
            </p:extLst>
          </p:nvPr>
        </p:nvGraphicFramePr>
        <p:xfrm>
          <a:off x="467544" y="188640"/>
          <a:ext cx="8939213" cy="656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28" name="Documento" r:id="rId4" imgW="8939007" imgH="6568662" progId="Word.Document.12">
                  <p:embed/>
                </p:oleObj>
              </mc:Choice>
              <mc:Fallback>
                <p:oleObj name="Documento" r:id="rId4" imgW="8939007" imgH="656866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7544" y="188640"/>
                        <a:ext cx="8939213" cy="656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9359" y="1916832"/>
            <a:ext cx="7992888" cy="4135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913" y="3159613"/>
            <a:ext cx="70564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 využitím pravidla umocníme – exponenty se násobí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2010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1865087"/>
              </p:ext>
            </p:extLst>
          </p:nvPr>
        </p:nvGraphicFramePr>
        <p:xfrm>
          <a:off x="467544" y="188640"/>
          <a:ext cx="8939213" cy="656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52" name="Documento" r:id="rId4" imgW="8939007" imgH="6568662" progId="Word.Document.12">
                  <p:embed/>
                </p:oleObj>
              </mc:Choice>
              <mc:Fallback>
                <p:oleObj name="Documento" r:id="rId4" imgW="8939007" imgH="656866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7544" y="188640"/>
                        <a:ext cx="8939213" cy="656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9359" y="2420888"/>
            <a:ext cx="7992888" cy="36314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913" y="3159613"/>
            <a:ext cx="70564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 využitím pravidla násobíme – exponenty se sčítají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3488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1865087"/>
              </p:ext>
            </p:extLst>
          </p:nvPr>
        </p:nvGraphicFramePr>
        <p:xfrm>
          <a:off x="467544" y="188640"/>
          <a:ext cx="8939213" cy="656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76" name="Documento" r:id="rId4" imgW="8939007" imgH="6568662" progId="Word.Document.12">
                  <p:embed/>
                </p:oleObj>
              </mc:Choice>
              <mc:Fallback>
                <p:oleObj name="Documento" r:id="rId4" imgW="8939007" imgH="656866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7544" y="188640"/>
                        <a:ext cx="8939213" cy="656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9359" y="3050277"/>
            <a:ext cx="7992888" cy="3002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614149" y="4151199"/>
            <a:ext cx="79182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Mocniny o stejném základu jsou si rovny, pokud se rovnají exponenty 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4689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1865087"/>
              </p:ext>
            </p:extLst>
          </p:nvPr>
        </p:nvGraphicFramePr>
        <p:xfrm>
          <a:off x="467544" y="188640"/>
          <a:ext cx="8939213" cy="656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00" name="Documento" r:id="rId4" imgW="8939007" imgH="6568662" progId="Word.Document.12">
                  <p:embed/>
                </p:oleObj>
              </mc:Choice>
              <mc:Fallback>
                <p:oleObj name="Documento" r:id="rId4" imgW="8939007" imgH="656866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7544" y="188640"/>
                        <a:ext cx="8939213" cy="656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96819" y="3780999"/>
            <a:ext cx="7992888" cy="3002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871416" y="5261138"/>
            <a:ext cx="79182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Nyní dopočítáme jednoduchou lineární rovnici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552297" y="5633417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561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1865087"/>
              </p:ext>
            </p:extLst>
          </p:nvPr>
        </p:nvGraphicFramePr>
        <p:xfrm>
          <a:off x="467544" y="188640"/>
          <a:ext cx="8939213" cy="656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24" name="Documento" r:id="rId4" imgW="8939007" imgH="6568662" progId="Word.Document.12">
                  <p:embed/>
                </p:oleObj>
              </mc:Choice>
              <mc:Fallback>
                <p:oleObj name="Documento" r:id="rId4" imgW="8939007" imgH="656866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7544" y="188640"/>
                        <a:ext cx="8939213" cy="656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96819" y="5157191"/>
            <a:ext cx="7992888" cy="16258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871416" y="5261138"/>
            <a:ext cx="79182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Máme kořen exponenciální rovnice, vhodné je ověřit zkouškou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552297" y="5633417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37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1505</TotalTime>
  <Words>402</Words>
  <Application>Microsoft Office PowerPoint</Application>
  <PresentationFormat>Předvádění na obrazovce (4:3)</PresentationFormat>
  <Paragraphs>136</Paragraphs>
  <Slides>40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40</vt:i4>
      </vt:variant>
    </vt:vector>
  </HeadingPairs>
  <TitlesOfParts>
    <vt:vector size="46" baseType="lpstr">
      <vt:lpstr>Arial</vt:lpstr>
      <vt:lpstr>Calibri</vt:lpstr>
      <vt:lpstr>Cambria Math</vt:lpstr>
      <vt:lpstr>Times New Roman</vt:lpstr>
      <vt:lpstr>Motiv sady Office</vt:lpstr>
      <vt:lpstr>Documento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173</cp:revision>
  <dcterms:created xsi:type="dcterms:W3CDTF">2013-03-31T20:11:56Z</dcterms:created>
  <dcterms:modified xsi:type="dcterms:W3CDTF">2014-06-15T17:00:29Z</dcterms:modified>
</cp:coreProperties>
</file>