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7" r:id="rId2"/>
    <p:sldId id="258" r:id="rId3"/>
    <p:sldId id="263" r:id="rId4"/>
    <p:sldId id="262" r:id="rId5"/>
    <p:sldId id="445" r:id="rId6"/>
    <p:sldId id="446" r:id="rId7"/>
    <p:sldId id="447" r:id="rId8"/>
    <p:sldId id="448" r:id="rId9"/>
    <p:sldId id="268" r:id="rId10"/>
    <p:sldId id="449" r:id="rId11"/>
    <p:sldId id="450" r:id="rId12"/>
    <p:sldId id="451" r:id="rId13"/>
    <p:sldId id="452" r:id="rId14"/>
    <p:sldId id="453" r:id="rId15"/>
    <p:sldId id="454" r:id="rId16"/>
    <p:sldId id="273" r:id="rId17"/>
    <p:sldId id="455" r:id="rId18"/>
    <p:sldId id="456" r:id="rId19"/>
    <p:sldId id="457" r:id="rId20"/>
    <p:sldId id="279" r:id="rId21"/>
    <p:sldId id="458" r:id="rId22"/>
    <p:sldId id="459" r:id="rId23"/>
    <p:sldId id="460" r:id="rId24"/>
    <p:sldId id="461" r:id="rId25"/>
    <p:sldId id="462" r:id="rId26"/>
    <p:sldId id="285" r:id="rId27"/>
    <p:sldId id="463" r:id="rId28"/>
    <p:sldId id="464" r:id="rId29"/>
    <p:sldId id="465" r:id="rId30"/>
    <p:sldId id="466" r:id="rId31"/>
    <p:sldId id="467" r:id="rId32"/>
    <p:sldId id="260" r:id="rId33"/>
    <p:sldId id="308" r:id="rId34"/>
    <p:sldId id="290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08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12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4.xml"/><Relationship Id="rId3" Type="http://schemas.openxmlformats.org/officeDocument/2006/relationships/oleObject" Target="../embeddings/oleObject1.bin"/><Relationship Id="rId7" Type="http://schemas.openxmlformats.org/officeDocument/2006/relationships/slide" Target="slide33.xml"/><Relationship Id="rId12" Type="http://schemas.openxmlformats.org/officeDocument/2006/relationships/slide" Target="slide26.xml"/><Relationship Id="rId17" Type="http://schemas.openxmlformats.org/officeDocument/2006/relationships/slide" Target="slide38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7.xml"/><Relationship Id="rId1" Type="http://schemas.openxmlformats.org/officeDocument/2006/relationships/vmlDrawing" Target="../drawings/vmlDrawing1.vml"/><Relationship Id="rId6" Type="http://schemas.openxmlformats.org/officeDocument/2006/relationships/slide" Target="slide32.xml"/><Relationship Id="rId11" Type="http://schemas.openxmlformats.org/officeDocument/2006/relationships/slide" Target="slide20.xml"/><Relationship Id="rId5" Type="http://schemas.openxmlformats.org/officeDocument/2006/relationships/image" Target="../media/image2.emf"/><Relationship Id="rId15" Type="http://schemas.openxmlformats.org/officeDocument/2006/relationships/slide" Target="slide36.xml"/><Relationship Id="rId10" Type="http://schemas.openxmlformats.org/officeDocument/2006/relationships/slide" Target="slide16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0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1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2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3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4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35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ROVNICE a NEROVNICE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16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Exponenciální rovnice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947096"/>
              </p:ext>
            </p:extLst>
          </p:nvPr>
        </p:nvGraphicFramePr>
        <p:xfrm>
          <a:off x="125858" y="257571"/>
          <a:ext cx="8910638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49" name="Documento" r:id="rId4" imgW="8910937" imgH="6628132" progId="Word.Document.12">
                  <p:embed/>
                </p:oleObj>
              </mc:Choice>
              <mc:Fallback>
                <p:oleObj name="Documento" r:id="rId4" imgW="891093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858" y="257571"/>
                        <a:ext cx="8910638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669" y="2132856"/>
            <a:ext cx="8496944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98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Druhý člen levé strany upravíme krácením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74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947096"/>
              </p:ext>
            </p:extLst>
          </p:nvPr>
        </p:nvGraphicFramePr>
        <p:xfrm>
          <a:off x="125858" y="257571"/>
          <a:ext cx="8910638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3" name="Documento" r:id="rId4" imgW="8910937" imgH="6628132" progId="Word.Document.12">
                  <p:embed/>
                </p:oleObj>
              </mc:Choice>
              <mc:Fallback>
                <p:oleObj name="Documento" r:id="rId4" imgW="891093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858" y="257571"/>
                        <a:ext cx="8910638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669" y="2852936"/>
            <a:ext cx="8496944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971600" y="5085184"/>
            <a:ext cx="698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Vlevo odečteme dva členy stejného typu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64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947096"/>
              </p:ext>
            </p:extLst>
          </p:nvPr>
        </p:nvGraphicFramePr>
        <p:xfrm>
          <a:off x="125858" y="257571"/>
          <a:ext cx="8910638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8" name="Documento" r:id="rId4" imgW="8910937" imgH="6628132" progId="Word.Document.12">
                  <p:embed/>
                </p:oleObj>
              </mc:Choice>
              <mc:Fallback>
                <p:oleObj name="Documento" r:id="rId4" imgW="891093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858" y="257571"/>
                        <a:ext cx="8910638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669" y="3789040"/>
            <a:ext cx="849694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971600" y="5085184"/>
            <a:ext cx="698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Rovnici dělíme číslem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37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947096"/>
              </p:ext>
            </p:extLst>
          </p:nvPr>
        </p:nvGraphicFramePr>
        <p:xfrm>
          <a:off x="125858" y="257571"/>
          <a:ext cx="8910638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21" name="Documento" r:id="rId4" imgW="8910937" imgH="6628132" progId="Word.Document.12">
                  <p:embed/>
                </p:oleObj>
              </mc:Choice>
              <mc:Fallback>
                <p:oleObj name="Documento" r:id="rId4" imgW="891093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858" y="257571"/>
                        <a:ext cx="8910638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669" y="4509120"/>
            <a:ext cx="849694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971600" y="5085184"/>
            <a:ext cx="698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Pravá strana je mocninou čísla 5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18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947096"/>
              </p:ext>
            </p:extLst>
          </p:nvPr>
        </p:nvGraphicFramePr>
        <p:xfrm>
          <a:off x="125858" y="257571"/>
          <a:ext cx="8910638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45" name="Documento" r:id="rId4" imgW="8910937" imgH="6628132" progId="Word.Document.12">
                  <p:embed/>
                </p:oleObj>
              </mc:Choice>
              <mc:Fallback>
                <p:oleObj name="Documento" r:id="rId4" imgW="891093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858" y="257571"/>
                        <a:ext cx="8910638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669" y="5085184"/>
            <a:ext cx="84969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9612" y="5921651"/>
            <a:ext cx="698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Rovnají-li se mocniny, rovnají se exponenty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3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947096"/>
              </p:ext>
            </p:extLst>
          </p:nvPr>
        </p:nvGraphicFramePr>
        <p:xfrm>
          <a:off x="125858" y="257571"/>
          <a:ext cx="8910638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669" name="Documento" r:id="rId4" imgW="8910937" imgH="6628132" progId="Word.Document.12">
                  <p:embed/>
                </p:oleObj>
              </mc:Choice>
              <mc:Fallback>
                <p:oleObj name="Documento" r:id="rId4" imgW="891093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858" y="257571"/>
                        <a:ext cx="8910638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669" y="5956352"/>
            <a:ext cx="8496944" cy="352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9612" y="5921651"/>
            <a:ext cx="698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Zkouškou lze ověřit správnost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9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098611"/>
              </p:ext>
            </p:extLst>
          </p:nvPr>
        </p:nvGraphicFramePr>
        <p:xfrm>
          <a:off x="65088" y="246459"/>
          <a:ext cx="894397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" name="Documento" r:id="rId4" imgW="8943326" imgH="6639665" progId="Word.Document.12">
                  <p:embed/>
                </p:oleObj>
              </mc:Choice>
              <mc:Fallback>
                <p:oleObj name="Documento" r:id="rId4" imgW="8943326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88" y="246459"/>
                        <a:ext cx="894397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68736" y="1204950"/>
            <a:ext cx="7776864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Obě strany nerovnice vyjádříme jako mocninu čísla 3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098611"/>
              </p:ext>
            </p:extLst>
          </p:nvPr>
        </p:nvGraphicFramePr>
        <p:xfrm>
          <a:off x="65088" y="246459"/>
          <a:ext cx="894397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693" name="Documento" r:id="rId4" imgW="8943326" imgH="6639665" progId="Word.Document.12">
                  <p:embed/>
                </p:oleObj>
              </mc:Choice>
              <mc:Fallback>
                <p:oleObj name="Documento" r:id="rId4" imgW="8943326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88" y="246459"/>
                        <a:ext cx="894397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68736" y="1844824"/>
            <a:ext cx="7776864" cy="3968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4900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Základ exponenciální funkce je větší než 1, funkce je rostoucí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30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098611"/>
              </p:ext>
            </p:extLst>
          </p:nvPr>
        </p:nvGraphicFramePr>
        <p:xfrm>
          <a:off x="65088" y="246459"/>
          <a:ext cx="894397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17" name="Documento" r:id="rId4" imgW="8943326" imgH="6639665" progId="Word.Document.12">
                  <p:embed/>
                </p:oleObj>
              </mc:Choice>
              <mc:Fallback>
                <p:oleObj name="Documento" r:id="rId4" imgW="8943326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88" y="246459"/>
                        <a:ext cx="894397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68736" y="2636912"/>
            <a:ext cx="7776864" cy="3176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6341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Pro exponent musí platit tato nerovnost, výsledek zapíšeme intervalem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20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098611"/>
              </p:ext>
            </p:extLst>
          </p:nvPr>
        </p:nvGraphicFramePr>
        <p:xfrm>
          <a:off x="65088" y="246459"/>
          <a:ext cx="8943975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41" name="Documento" r:id="rId4" imgW="8943326" imgH="6639665" progId="Word.Document.12">
                  <p:embed/>
                </p:oleObj>
              </mc:Choice>
              <mc:Fallback>
                <p:oleObj name="Documento" r:id="rId4" imgW="8943326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88" y="246459"/>
                        <a:ext cx="8943975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68736" y="3933056"/>
            <a:ext cx="7776864" cy="1880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10296" y="4293096"/>
            <a:ext cx="76341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Řešením nerovnice jsou hodnoty náležející tomuto intervalu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1556792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80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SMA_ROVNICE A NEROVNICE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Exponenciální rovnice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16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VY_32_INOVACE_1_3_16_KUP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09. 10.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 smtClean="0">
                <a:latin typeface="Calibri" pitchFamily="34" charset="0"/>
              </a:rPr>
              <a:t>Prezentace </a:t>
            </a:r>
            <a:r>
              <a:rPr lang="cs-CZ" dirty="0">
                <a:latin typeface="Calibri" pitchFamily="34" charset="0"/>
              </a:rPr>
              <a:t>je určena pro použití v předmětu </a:t>
            </a:r>
            <a:r>
              <a:rPr lang="cs-CZ" dirty="0" smtClean="0">
                <a:latin typeface="Calibri" pitchFamily="34" charset="0"/>
              </a:rPr>
              <a:t>seminář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z </a:t>
            </a:r>
            <a:r>
              <a:rPr lang="cs-CZ" dirty="0">
                <a:latin typeface="Calibri" pitchFamily="34" charset="0"/>
              </a:rPr>
              <a:t>matematiky, který je vyučován ve 3. a 4. </a:t>
            </a:r>
            <a:r>
              <a:rPr lang="cs-CZ" dirty="0" smtClean="0">
                <a:latin typeface="Calibri" pitchFamily="34" charset="0"/>
              </a:rPr>
              <a:t>ročníku.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Je </a:t>
            </a:r>
            <a:r>
              <a:rPr lang="cs-CZ" dirty="0">
                <a:latin typeface="Calibri" pitchFamily="34" charset="0"/>
              </a:rPr>
              <a:t>vytvořena k využití ve vyučovací </a:t>
            </a:r>
            <a:r>
              <a:rPr lang="cs-CZ" dirty="0" smtClean="0">
                <a:latin typeface="Calibri" pitchFamily="34" charset="0"/>
              </a:rPr>
              <a:t>hodině za pomoci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interaktivní tabule. Materiál je </a:t>
            </a:r>
            <a:r>
              <a:rPr lang="cs-CZ" dirty="0">
                <a:latin typeface="Calibri" pitchFamily="34" charset="0"/>
              </a:rPr>
              <a:t>možno </a:t>
            </a:r>
            <a:r>
              <a:rPr lang="cs-CZ" dirty="0" smtClean="0">
                <a:latin typeface="Calibri" pitchFamily="34" charset="0"/>
              </a:rPr>
              <a:t>také </a:t>
            </a:r>
            <a:r>
              <a:rPr lang="cs-CZ" dirty="0">
                <a:latin typeface="Calibri" pitchFamily="34" charset="0"/>
              </a:rPr>
              <a:t>použít</a:t>
            </a:r>
          </a:p>
          <a:p>
            <a:r>
              <a:rPr lang="cs-CZ" dirty="0">
                <a:latin typeface="Calibri" pitchFamily="34" charset="0"/>
              </a:rPr>
              <a:t>			</a:t>
            </a:r>
            <a:r>
              <a:rPr lang="cs-CZ" dirty="0" smtClean="0">
                <a:latin typeface="Calibri" pitchFamily="34" charset="0"/>
              </a:rPr>
              <a:t>v matematice nebo </a:t>
            </a:r>
            <a:r>
              <a:rPr lang="cs-CZ" dirty="0">
                <a:latin typeface="Calibri" pitchFamily="34" charset="0"/>
              </a:rPr>
              <a:t>k samostudiu při přípravě k maturitě.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009076"/>
              </p:ext>
            </p:extLst>
          </p:nvPr>
        </p:nvGraphicFramePr>
        <p:xfrm>
          <a:off x="162371" y="211534"/>
          <a:ext cx="88741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6" name="Documento" r:id="rId4" imgW="8873509" imgH="6674626" progId="Word.Document.12">
                  <p:embed/>
                </p:oleObj>
              </mc:Choice>
              <mc:Fallback>
                <p:oleObj name="Documento" r:id="rId4" imgW="887350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371" y="211534"/>
                        <a:ext cx="88741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0296" y="980728"/>
            <a:ext cx="7562104" cy="532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Obě strany nerovnice vyjádříme jako mocniny o stejném základu 2 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552791"/>
              </p:ext>
            </p:extLst>
          </p:nvPr>
        </p:nvGraphicFramePr>
        <p:xfrm>
          <a:off x="162371" y="211534"/>
          <a:ext cx="88741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66" name="Documento" r:id="rId4" imgW="8873509" imgH="6674626" progId="Word.Document.12">
                  <p:embed/>
                </p:oleObj>
              </mc:Choice>
              <mc:Fallback>
                <p:oleObj name="Documento" r:id="rId4" imgW="887350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371" y="211534"/>
                        <a:ext cx="88741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0296" y="2348880"/>
            <a:ext cx="7562104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Umocníme mocninu na levé straně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60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552791"/>
              </p:ext>
            </p:extLst>
          </p:nvPr>
        </p:nvGraphicFramePr>
        <p:xfrm>
          <a:off x="162371" y="211534"/>
          <a:ext cx="88741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89" name="Documento" r:id="rId4" imgW="8873509" imgH="6674626" progId="Word.Document.12">
                  <p:embed/>
                </p:oleObj>
              </mc:Choice>
              <mc:Fallback>
                <p:oleObj name="Documento" r:id="rId4" imgW="887350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371" y="211534"/>
                        <a:ext cx="88741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0296" y="3068960"/>
            <a:ext cx="7562104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5536" y="4077072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Základ mocniny je větší než 1, stejná nerovnost platí mezi exponenty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7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552791"/>
              </p:ext>
            </p:extLst>
          </p:nvPr>
        </p:nvGraphicFramePr>
        <p:xfrm>
          <a:off x="162371" y="211534"/>
          <a:ext cx="88741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3" name="Documento" r:id="rId4" imgW="8873509" imgH="6674626" progId="Word.Document.12">
                  <p:embed/>
                </p:oleObj>
              </mc:Choice>
              <mc:Fallback>
                <p:oleObj name="Documento" r:id="rId4" imgW="887350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371" y="211534"/>
                        <a:ext cx="88741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43359" y="3861048"/>
            <a:ext cx="7562104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14961" y="5537279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Nerovnici násobíme číslem -1, obracíme znaménko nerovnosti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77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552791"/>
              </p:ext>
            </p:extLst>
          </p:nvPr>
        </p:nvGraphicFramePr>
        <p:xfrm>
          <a:off x="162371" y="211534"/>
          <a:ext cx="88741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37" name="Documento" r:id="rId4" imgW="8873509" imgH="6674626" progId="Word.Document.12">
                  <p:embed/>
                </p:oleObj>
              </mc:Choice>
              <mc:Fallback>
                <p:oleObj name="Documento" r:id="rId4" imgW="887350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371" y="211534"/>
                        <a:ext cx="88741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43359" y="4365104"/>
            <a:ext cx="756210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14961" y="5537279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zapíšeme jako interval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06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552791"/>
              </p:ext>
            </p:extLst>
          </p:nvPr>
        </p:nvGraphicFramePr>
        <p:xfrm>
          <a:off x="162371" y="211534"/>
          <a:ext cx="8874125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1" name="Documento" r:id="rId4" imgW="8873509" imgH="6674626" progId="Word.Document.12">
                  <p:embed/>
                </p:oleObj>
              </mc:Choice>
              <mc:Fallback>
                <p:oleObj name="Documento" r:id="rId4" imgW="8873509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371" y="211534"/>
                        <a:ext cx="8874125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43359" y="5373216"/>
            <a:ext cx="75621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514961" y="5537279"/>
            <a:ext cx="80642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Ověřit můžeme dosazením některé hodnoty z intervalu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444208" y="8179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34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683727"/>
              </p:ext>
            </p:extLst>
          </p:nvPr>
        </p:nvGraphicFramePr>
        <p:xfrm>
          <a:off x="157609" y="351234"/>
          <a:ext cx="8878887" cy="653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1" name="Documento" r:id="rId4" imgW="8878907" imgH="6533702" progId="Word.Document.12">
                  <p:embed/>
                </p:oleObj>
              </mc:Choice>
              <mc:Fallback>
                <p:oleObj name="Documento" r:id="rId4" imgW="8878907" imgH="65337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351234"/>
                        <a:ext cx="8878887" cy="653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124744"/>
            <a:ext cx="7992888" cy="5084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361707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Mocninu na levé straně rozepíšeme na součin mocnin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437522"/>
              </p:ext>
            </p:extLst>
          </p:nvPr>
        </p:nvGraphicFramePr>
        <p:xfrm>
          <a:off x="157609" y="351234"/>
          <a:ext cx="8878887" cy="653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5" name="Documento" r:id="rId4" imgW="8878907" imgH="6533702" progId="Word.Document.12">
                  <p:embed/>
                </p:oleObj>
              </mc:Choice>
              <mc:Fallback>
                <p:oleObj name="Documento" r:id="rId4" imgW="8878907" imgH="65337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351234"/>
                        <a:ext cx="8878887" cy="653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9312" y="2349080"/>
            <a:ext cx="7992888" cy="450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4" y="361707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Výrazy stejného typu lze odečíst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7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437522"/>
              </p:ext>
            </p:extLst>
          </p:nvPr>
        </p:nvGraphicFramePr>
        <p:xfrm>
          <a:off x="157609" y="351234"/>
          <a:ext cx="8878887" cy="653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09" name="Documento" r:id="rId4" imgW="8878907" imgH="6533702" progId="Word.Document.12">
                  <p:embed/>
                </p:oleObj>
              </mc:Choice>
              <mc:Fallback>
                <p:oleObj name="Documento" r:id="rId4" imgW="8878907" imgH="65337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351234"/>
                        <a:ext cx="8878887" cy="653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9312" y="3212976"/>
            <a:ext cx="7992888" cy="3645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18809" y="551723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Rovnici dělíme číslem 3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78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437522"/>
              </p:ext>
            </p:extLst>
          </p:nvPr>
        </p:nvGraphicFramePr>
        <p:xfrm>
          <a:off x="157609" y="351234"/>
          <a:ext cx="8878887" cy="653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933" name="Documento" r:id="rId4" imgW="8878907" imgH="6533702" progId="Word.Document.12">
                  <p:embed/>
                </p:oleObj>
              </mc:Choice>
              <mc:Fallback>
                <p:oleObj name="Documento" r:id="rId4" imgW="8878907" imgH="65337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351234"/>
                        <a:ext cx="8878887" cy="653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9312" y="4077072"/>
            <a:ext cx="7992888" cy="278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18809" y="551723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Pravá strana je mocninou dvojky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87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923826"/>
              </p:ext>
            </p:extLst>
          </p:nvPr>
        </p:nvGraphicFramePr>
        <p:xfrm>
          <a:off x="1038150" y="980728"/>
          <a:ext cx="8934450" cy="662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Documento" r:id="rId4" imgW="8934688" imgH="6628132" progId="Word.Document.12">
                  <p:embed/>
                </p:oleObj>
              </mc:Choice>
              <mc:Fallback>
                <p:oleObj name="Documento" r:id="rId4" imgW="8934688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8150" y="980728"/>
                        <a:ext cx="8934450" cy="662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466998" y="6093520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39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35699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36510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1723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76470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9165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14096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1490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37321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437522"/>
              </p:ext>
            </p:extLst>
          </p:nvPr>
        </p:nvGraphicFramePr>
        <p:xfrm>
          <a:off x="157609" y="351234"/>
          <a:ext cx="8878887" cy="653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57" name="Documento" r:id="rId4" imgW="8878907" imgH="6533702" progId="Word.Document.12">
                  <p:embed/>
                </p:oleObj>
              </mc:Choice>
              <mc:Fallback>
                <p:oleObj name="Documento" r:id="rId4" imgW="8878907" imgH="65337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351234"/>
                        <a:ext cx="8878887" cy="653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9312" y="4869160"/>
            <a:ext cx="7992888" cy="1988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18809" y="5517232"/>
            <a:ext cx="7506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Rovnost mocnin nastane v případě rovnosti exponentů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20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437522"/>
              </p:ext>
            </p:extLst>
          </p:nvPr>
        </p:nvGraphicFramePr>
        <p:xfrm>
          <a:off x="157609" y="351234"/>
          <a:ext cx="8878887" cy="653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82" name="Documento" r:id="rId4" imgW="8878907" imgH="6533702" progId="Word.Document.12">
                  <p:embed/>
                </p:oleObj>
              </mc:Choice>
              <mc:Fallback>
                <p:oleObj name="Documento" r:id="rId4" imgW="8878907" imgH="65337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609" y="351234"/>
                        <a:ext cx="8878887" cy="653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9312" y="5517232"/>
            <a:ext cx="7992888" cy="1340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4" name="TextovéPole 9"/>
              <p:cNvSpPr txBox="1">
                <a:spLocks noChangeArrowheads="1"/>
              </p:cNvSpPr>
              <p:nvPr/>
            </p:nvSpPr>
            <p:spPr bwMode="auto">
              <a:xfrm>
                <a:off x="946780" y="5877272"/>
                <a:ext cx="7506382" cy="403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cs-CZ" sz="2000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Zk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: L=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7</m:t>
                        </m:r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−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5</m:t>
                        </m:r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=128−32=96</m:t>
                    </m:r>
                  </m:oMath>
                </a14:m>
                <a:r>
                  <a:rPr lang="cs-CZ" sz="2000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P=</a:t>
                </a:r>
                <a14:m>
                  <m:oMath xmlns:m="http://schemas.openxmlformats.org/officeDocument/2006/math">
                    <m:r>
                      <a:rPr lang="cs-CZ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96            </m:t>
                    </m:r>
                    <m:r>
                      <m:rPr>
                        <m:sty m:val="p"/>
                      </m:rPr>
                      <a:rPr lang="cs-CZ" sz="20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L</m:t>
                    </m:r>
                    <m:r>
                      <a:rPr lang="cs-CZ" sz="20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cs-CZ" sz="20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P</m:t>
                    </m:r>
                  </m:oMath>
                </a14:m>
                <a:endParaRPr lang="cs-CZ" sz="20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53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6780" y="5877272"/>
                <a:ext cx="7506382" cy="403637"/>
              </a:xfrm>
              <a:prstGeom prst="rect">
                <a:avLst/>
              </a:prstGeom>
              <a:blipFill rotWithShape="0">
                <a:blip r:embed="rId7"/>
                <a:stretch>
                  <a:fillRect t="-6061" b="-27273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bdélník 11"/>
          <p:cNvSpPr/>
          <p:nvPr/>
        </p:nvSpPr>
        <p:spPr>
          <a:xfrm>
            <a:off x="6743634" y="39540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32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152922"/>
              </p:ext>
            </p:extLst>
          </p:nvPr>
        </p:nvGraphicFramePr>
        <p:xfrm>
          <a:off x="80963" y="451371"/>
          <a:ext cx="8890000" cy="665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3" name="Documento" r:id="rId4" imgW="8890356" imgH="6650558" progId="Word.Document.12">
                  <p:embed/>
                </p:oleObj>
              </mc:Choice>
              <mc:Fallback>
                <p:oleObj name="Documento" r:id="rId4" imgW="8890356" imgH="66505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963" y="451371"/>
                        <a:ext cx="8890000" cy="665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136088"/>
              </p:ext>
            </p:extLst>
          </p:nvPr>
        </p:nvGraphicFramePr>
        <p:xfrm>
          <a:off x="612452" y="332656"/>
          <a:ext cx="8928100" cy="658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2" name="Documento" r:id="rId4" imgW="8927491" imgH="6580917" progId="Word.Document.12">
                  <p:embed/>
                </p:oleObj>
              </mc:Choice>
              <mc:Fallback>
                <p:oleObj name="Documento" r:id="rId4" imgW="8927491" imgH="65809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2452" y="332656"/>
                        <a:ext cx="8928100" cy="6580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82255"/>
              </p:ext>
            </p:extLst>
          </p:nvPr>
        </p:nvGraphicFramePr>
        <p:xfrm>
          <a:off x="588069" y="404664"/>
          <a:ext cx="8880475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7" name="Documento" r:id="rId4" imgW="8880707" imgH="6628132" progId="Word.Document.12">
                  <p:embed/>
                </p:oleObj>
              </mc:Choice>
              <mc:Fallback>
                <p:oleObj name="Documento" r:id="rId4" imgW="888070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8069" y="404664"/>
                        <a:ext cx="8880475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622985"/>
              </p:ext>
            </p:extLst>
          </p:nvPr>
        </p:nvGraphicFramePr>
        <p:xfrm>
          <a:off x="373633" y="270842"/>
          <a:ext cx="8878887" cy="668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0" name="Documento" r:id="rId4" imgW="8878907" imgH="6686880" progId="Word.Document.12">
                  <p:embed/>
                </p:oleObj>
              </mc:Choice>
              <mc:Fallback>
                <p:oleObj name="Documento" r:id="rId4" imgW="8878907" imgH="6686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633" y="270842"/>
                        <a:ext cx="8878887" cy="668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755623"/>
              </p:ext>
            </p:extLst>
          </p:nvPr>
        </p:nvGraphicFramePr>
        <p:xfrm>
          <a:off x="386903" y="292496"/>
          <a:ext cx="8937625" cy="659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3" name="Documento" r:id="rId4" imgW="8937208" imgH="6592450" progId="Word.Document.12">
                  <p:embed/>
                </p:oleObj>
              </mc:Choice>
              <mc:Fallback>
                <p:oleObj name="Documento" r:id="rId4" imgW="8937208" imgH="6592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6903" y="292496"/>
                        <a:ext cx="8937625" cy="659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620966"/>
              </p:ext>
            </p:extLst>
          </p:nvPr>
        </p:nvGraphicFramePr>
        <p:xfrm>
          <a:off x="546794" y="473595"/>
          <a:ext cx="8921750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7" name="Documento" r:id="rId4" imgW="8922453" imgH="6628132" progId="Word.Document.12">
                  <p:embed/>
                </p:oleObj>
              </mc:Choice>
              <mc:Fallback>
                <p:oleObj name="Documento" r:id="rId4" imgW="8922453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6794" y="473595"/>
                        <a:ext cx="8921750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615523"/>
              </p:ext>
            </p:extLst>
          </p:nvPr>
        </p:nvGraphicFramePr>
        <p:xfrm>
          <a:off x="266699" y="318467"/>
          <a:ext cx="8913813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Documento" r:id="rId4" imgW="8913816" imgH="6639665" progId="Word.Document.12">
                  <p:embed/>
                </p:oleObj>
              </mc:Choice>
              <mc:Fallback>
                <p:oleObj name="Documento" r:id="rId4" imgW="8913816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6699" y="318467"/>
                        <a:ext cx="8913813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628800"/>
            <a:ext cx="7992888" cy="4662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4201616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Zlomek přepíšeme jako mocninu čísla 3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493943"/>
              </p:ext>
            </p:extLst>
          </p:nvPr>
        </p:nvGraphicFramePr>
        <p:xfrm>
          <a:off x="266699" y="318467"/>
          <a:ext cx="8913813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53" name="Documento" r:id="rId4" imgW="8913816" imgH="6639665" progId="Word.Document.12">
                  <p:embed/>
                </p:oleObj>
              </mc:Choice>
              <mc:Fallback>
                <p:oleObj name="Documento" r:id="rId4" imgW="8913816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6699" y="318467"/>
                        <a:ext cx="8913813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348880"/>
            <a:ext cx="7992888" cy="394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4201616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Umocníme mocninu – exponenty násobíme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92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493943"/>
              </p:ext>
            </p:extLst>
          </p:nvPr>
        </p:nvGraphicFramePr>
        <p:xfrm>
          <a:off x="266699" y="318467"/>
          <a:ext cx="8913813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77" name="Documento" r:id="rId4" imgW="8913816" imgH="6639665" progId="Word.Document.12">
                  <p:embed/>
                </p:oleObj>
              </mc:Choice>
              <mc:Fallback>
                <p:oleObj name="Documento" r:id="rId4" imgW="8913816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6699" y="318467"/>
                        <a:ext cx="8913813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050276"/>
            <a:ext cx="7992888" cy="3240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4201616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Rovnost mocnin nastane v případě rovnosti exponentů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24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493943"/>
              </p:ext>
            </p:extLst>
          </p:nvPr>
        </p:nvGraphicFramePr>
        <p:xfrm>
          <a:off x="266699" y="318467"/>
          <a:ext cx="8913813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01" name="Documento" r:id="rId4" imgW="8913816" imgH="6639665" progId="Word.Document.12">
                  <p:embed/>
                </p:oleObj>
              </mc:Choice>
              <mc:Fallback>
                <p:oleObj name="Documento" r:id="rId4" imgW="8913816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6699" y="318467"/>
                        <a:ext cx="8913813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933056"/>
            <a:ext cx="7992888" cy="2357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5658679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Zbývá dořešit lineární 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50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493943"/>
              </p:ext>
            </p:extLst>
          </p:nvPr>
        </p:nvGraphicFramePr>
        <p:xfrm>
          <a:off x="266699" y="318467"/>
          <a:ext cx="8913813" cy="663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25" name="Documento" r:id="rId4" imgW="8913816" imgH="6639665" progId="Word.Document.12">
                  <p:embed/>
                </p:oleObj>
              </mc:Choice>
              <mc:Fallback>
                <p:oleObj name="Documento" r:id="rId4" imgW="8913816" imgH="66396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6699" y="318467"/>
                        <a:ext cx="8913813" cy="663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658679"/>
            <a:ext cx="7992888" cy="632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95361" y="5658679"/>
            <a:ext cx="7056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Správnost lze ověřit zkouškou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8748464" y="3050277"/>
            <a:ext cx="1152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55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500208"/>
              </p:ext>
            </p:extLst>
          </p:nvPr>
        </p:nvGraphicFramePr>
        <p:xfrm>
          <a:off x="125858" y="257571"/>
          <a:ext cx="8910638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Documento" r:id="rId4" imgW="8910937" imgH="6628132" progId="Word.Document.12">
                  <p:embed/>
                </p:oleObj>
              </mc:Choice>
              <mc:Fallback>
                <p:oleObj name="Documento" r:id="rId4" imgW="8910937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858" y="257571"/>
                        <a:ext cx="8910638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8545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268760"/>
            <a:ext cx="8496944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755576" y="3068960"/>
            <a:ext cx="698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Mocniny rozepíšeme na součin a podíl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5085184"/>
            <a:ext cx="11521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</TotalTime>
  <Words>333</Words>
  <Application>Microsoft Office PowerPoint</Application>
  <PresentationFormat>Předvádění na obrazovce (4:3)</PresentationFormat>
  <Paragraphs>130</Paragraphs>
  <Slides>38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38</vt:i4>
      </vt:variant>
    </vt:vector>
  </HeadingPairs>
  <TitlesOfParts>
    <vt:vector size="44" baseType="lpstr">
      <vt:lpstr>Arial</vt:lpstr>
      <vt:lpstr>Calibri</vt:lpstr>
      <vt:lpstr>Cambria Math</vt:lpstr>
      <vt:lpstr>Times New Roman</vt:lpstr>
      <vt:lpstr>Motiv sady Office</vt:lpstr>
      <vt:lpstr>Documento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184</cp:revision>
  <dcterms:created xsi:type="dcterms:W3CDTF">2013-03-31T20:11:56Z</dcterms:created>
  <dcterms:modified xsi:type="dcterms:W3CDTF">2014-06-15T17:01:28Z</dcterms:modified>
</cp:coreProperties>
</file>