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63" r:id="rId4"/>
    <p:sldId id="262" r:id="rId5"/>
    <p:sldId id="468" r:id="rId6"/>
    <p:sldId id="469" r:id="rId7"/>
    <p:sldId id="470" r:id="rId8"/>
    <p:sldId id="268" r:id="rId9"/>
    <p:sldId id="471" r:id="rId10"/>
    <p:sldId id="472" r:id="rId11"/>
    <p:sldId id="473" r:id="rId12"/>
    <p:sldId id="474" r:id="rId13"/>
    <p:sldId id="273" r:id="rId14"/>
    <p:sldId id="475" r:id="rId15"/>
    <p:sldId id="476" r:id="rId16"/>
    <p:sldId id="477" r:id="rId17"/>
    <p:sldId id="478" r:id="rId18"/>
    <p:sldId id="279" r:id="rId19"/>
    <p:sldId id="479" r:id="rId20"/>
    <p:sldId id="480" r:id="rId21"/>
    <p:sldId id="481" r:id="rId22"/>
    <p:sldId id="482" r:id="rId23"/>
    <p:sldId id="285" r:id="rId24"/>
    <p:sldId id="483" r:id="rId25"/>
    <p:sldId id="484" r:id="rId26"/>
    <p:sldId id="485" r:id="rId27"/>
    <p:sldId id="486" r:id="rId28"/>
    <p:sldId id="487" r:id="rId29"/>
    <p:sldId id="260" r:id="rId30"/>
    <p:sldId id="308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1.xml"/><Relationship Id="rId3" Type="http://schemas.openxmlformats.org/officeDocument/2006/relationships/oleObject" Target="../embeddings/oleObject1.bin"/><Relationship Id="rId7" Type="http://schemas.openxmlformats.org/officeDocument/2006/relationships/slide" Target="slide30.xml"/><Relationship Id="rId12" Type="http://schemas.openxmlformats.org/officeDocument/2006/relationships/slide" Target="slide23.xml"/><Relationship Id="rId1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4.xml"/><Relationship Id="rId1" Type="http://schemas.openxmlformats.org/officeDocument/2006/relationships/vmlDrawing" Target="../drawings/vmlDrawing1.vml"/><Relationship Id="rId6" Type="http://schemas.openxmlformats.org/officeDocument/2006/relationships/slide" Target="slide29.xml"/><Relationship Id="rId11" Type="http://schemas.openxmlformats.org/officeDocument/2006/relationships/slide" Target="slide18.xml"/><Relationship Id="rId5" Type="http://schemas.openxmlformats.org/officeDocument/2006/relationships/image" Target="../media/image2.emf"/><Relationship Id="rId15" Type="http://schemas.openxmlformats.org/officeDocument/2006/relationships/slide" Target="slide33.xml"/><Relationship Id="rId10" Type="http://schemas.openxmlformats.org/officeDocument/2006/relationships/slide" Target="slide13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3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17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Logaritmické rovnice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926836"/>
              </p:ext>
            </p:extLst>
          </p:nvPr>
        </p:nvGraphicFramePr>
        <p:xfrm>
          <a:off x="258762" y="270842"/>
          <a:ext cx="89217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01" name="Documento" r:id="rId4" imgW="8922453" imgH="6686880" progId="Word.Document.12">
                  <p:embed/>
                </p:oleObj>
              </mc:Choice>
              <mc:Fallback>
                <p:oleObj name="Documento" r:id="rId4" imgW="8922453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270842"/>
                        <a:ext cx="89217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6536" y="2492896"/>
            <a:ext cx="8496944" cy="3721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258762" y="3068960"/>
            <a:ext cx="85617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Logaritmy se rovnají, pokud se rovnají logaritmované hodnoty - odlogaritmujeme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8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926836"/>
              </p:ext>
            </p:extLst>
          </p:nvPr>
        </p:nvGraphicFramePr>
        <p:xfrm>
          <a:off x="258762" y="270842"/>
          <a:ext cx="89217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4" name="Documento" r:id="rId4" imgW="8922453" imgH="6686880" progId="Word.Document.12">
                  <p:embed/>
                </p:oleObj>
              </mc:Choice>
              <mc:Fallback>
                <p:oleObj name="Documento" r:id="rId4" imgW="8922453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270842"/>
                        <a:ext cx="89217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6536" y="3068960"/>
            <a:ext cx="8496944" cy="3144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50490" y="5297142"/>
            <a:ext cx="85617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Dořešíme lineární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78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926836"/>
              </p:ext>
            </p:extLst>
          </p:nvPr>
        </p:nvGraphicFramePr>
        <p:xfrm>
          <a:off x="258762" y="270842"/>
          <a:ext cx="89217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48" name="Documento" r:id="rId4" imgW="8922453" imgH="6686880" progId="Word.Document.12">
                  <p:embed/>
                </p:oleObj>
              </mc:Choice>
              <mc:Fallback>
                <p:oleObj name="Documento" r:id="rId4" imgW="8922453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270842"/>
                        <a:ext cx="89217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6536" y="4904208"/>
            <a:ext cx="8496944" cy="130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50490" y="5297142"/>
            <a:ext cx="85617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Získáváme kořen v základním tvaru, ověříme zkouškou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712" y="4880611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0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58920"/>
              </p:ext>
            </p:extLst>
          </p:nvPr>
        </p:nvGraphicFramePr>
        <p:xfrm>
          <a:off x="273620" y="211534"/>
          <a:ext cx="89789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Documento" r:id="rId4" imgW="8978953" imgH="6674626" progId="Word.Document.12">
                  <p:embed/>
                </p:oleObj>
              </mc:Choice>
              <mc:Fallback>
                <p:oleObj name="Documento" r:id="rId4" imgW="89789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620" y="211534"/>
                        <a:ext cx="89789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1065212"/>
            <a:ext cx="7776864" cy="546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Upravíme obsah závorky logaritmovaného výrazu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044081"/>
              </p:ext>
            </p:extLst>
          </p:nvPr>
        </p:nvGraphicFramePr>
        <p:xfrm>
          <a:off x="273620" y="211534"/>
          <a:ext cx="89789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72" name="Documento" r:id="rId4" imgW="8978953" imgH="6674626" progId="Word.Document.12">
                  <p:embed/>
                </p:oleObj>
              </mc:Choice>
              <mc:Fallback>
                <p:oleObj name="Documento" r:id="rId4" imgW="89789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620" y="211534"/>
                        <a:ext cx="89789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2132856"/>
            <a:ext cx="7776864" cy="4392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Užitím definice logaritmu přepíšeme bez logaritmu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47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044081"/>
              </p:ext>
            </p:extLst>
          </p:nvPr>
        </p:nvGraphicFramePr>
        <p:xfrm>
          <a:off x="273620" y="211534"/>
          <a:ext cx="89789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196" name="Documento" r:id="rId4" imgW="8978953" imgH="6674626" progId="Word.Document.12">
                  <p:embed/>
                </p:oleObj>
              </mc:Choice>
              <mc:Fallback>
                <p:oleObj name="Documento" r:id="rId4" imgW="89789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620" y="211534"/>
                        <a:ext cx="89789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3789040"/>
            <a:ext cx="7776864" cy="2736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Najdeme kořeny kvadratické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9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044081"/>
              </p:ext>
            </p:extLst>
          </p:nvPr>
        </p:nvGraphicFramePr>
        <p:xfrm>
          <a:off x="273620" y="211534"/>
          <a:ext cx="8978900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21" name="Documento" r:id="rId4" imgW="8978953" imgH="6674626" progId="Word.Document.12">
                  <p:embed/>
                </p:oleObj>
              </mc:Choice>
              <mc:Fallback>
                <p:oleObj name="Documento" r:id="rId4" imgW="89789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620" y="211534"/>
                        <a:ext cx="8978900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4433" y="6385452"/>
            <a:ext cx="7776864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395536" y="6273373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Pokračujeme ověřením, zda jsou oba kořeny řešením původní rovnice: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4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016402"/>
              </p:ext>
            </p:extLst>
          </p:nvPr>
        </p:nvGraphicFramePr>
        <p:xfrm>
          <a:off x="402778" y="580528"/>
          <a:ext cx="8921750" cy="659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44" name="Documento" r:id="rId4" imgW="8922453" imgH="6592450" progId="Word.Document.12">
                  <p:embed/>
                </p:oleObj>
              </mc:Choice>
              <mc:Fallback>
                <p:oleObj name="Documento" r:id="rId4" imgW="8922453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2778" y="580528"/>
                        <a:ext cx="8921750" cy="659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4433" y="6385452"/>
            <a:ext cx="7776864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539874" y="5571729"/>
                <a:ext cx="806425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Oba kořeny vyhovují, zapíšeme závěr 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𝐾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7;−3</m:t>
                        </m:r>
                      </m:e>
                    </m:d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874" y="5571729"/>
                <a:ext cx="8064252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9091" b="-2575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40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837937"/>
              </p:ext>
            </p:extLst>
          </p:nvPr>
        </p:nvGraphicFramePr>
        <p:xfrm>
          <a:off x="293687" y="233759"/>
          <a:ext cx="888682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Documento" r:id="rId4" imgW="8887544" imgH="6651199" progId="Word.Document.12">
                  <p:embed/>
                </p:oleObj>
              </mc:Choice>
              <mc:Fallback>
                <p:oleObj name="Documento" r:id="rId4" imgW="8887544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687" y="233759"/>
                        <a:ext cx="888682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5" y="1275146"/>
            <a:ext cx="7562104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Podmínka zaručuje, že logaritmy existují, vyjádříme jako log i pravou stranu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922395"/>
              </p:ext>
            </p:extLst>
          </p:nvPr>
        </p:nvGraphicFramePr>
        <p:xfrm>
          <a:off x="293687" y="233759"/>
          <a:ext cx="888682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68" name="Documento" r:id="rId4" imgW="8887544" imgH="6651199" progId="Word.Document.12">
                  <p:embed/>
                </p:oleObj>
              </mc:Choice>
              <mc:Fallback>
                <p:oleObj name="Documento" r:id="rId4" imgW="8887544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687" y="233759"/>
                        <a:ext cx="888682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5" y="1844824"/>
            <a:ext cx="7562104" cy="475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462" y="4024226"/>
            <a:ext cx="85999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Dekadický log je rostoucí funkce, stejná nerovnost platí pro logaritmovaná čísla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Logaritmické rovnice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17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VY_32_INOVACE_1_3_17_KUP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12. 10.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</a:t>
            </a:r>
            <a:r>
              <a:rPr lang="cs-CZ" dirty="0" smtClean="0">
                <a:latin typeface="Calibri" pitchFamily="34" charset="0"/>
              </a:rPr>
              <a:t>seminář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z </a:t>
            </a:r>
            <a:r>
              <a:rPr lang="cs-CZ" dirty="0">
                <a:latin typeface="Calibri" pitchFamily="34" charset="0"/>
              </a:rPr>
              <a:t>matematiky, který je vyučován ve 3. a 4. </a:t>
            </a:r>
            <a:r>
              <a:rPr lang="cs-CZ" dirty="0" smtClean="0">
                <a:latin typeface="Calibri" pitchFamily="34" charset="0"/>
              </a:rPr>
              <a:t>ročníku.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Je </a:t>
            </a:r>
            <a:r>
              <a:rPr lang="cs-CZ" dirty="0">
                <a:latin typeface="Calibri" pitchFamily="34" charset="0"/>
              </a:rPr>
              <a:t>vytvořena k využití ve vyučovací </a:t>
            </a:r>
            <a:r>
              <a:rPr lang="cs-CZ" dirty="0" smtClean="0">
                <a:latin typeface="Calibri" pitchFamily="34" charset="0"/>
              </a:rPr>
              <a:t>hodině za pomoci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interaktivní tabule. Materiál je </a:t>
            </a:r>
            <a:r>
              <a:rPr lang="cs-CZ" dirty="0">
                <a:latin typeface="Calibri" pitchFamily="34" charset="0"/>
              </a:rPr>
              <a:t>možno </a:t>
            </a:r>
            <a:r>
              <a:rPr lang="cs-CZ" dirty="0" smtClean="0">
                <a:latin typeface="Calibri" pitchFamily="34" charset="0"/>
              </a:rPr>
              <a:t>také </a:t>
            </a:r>
            <a:r>
              <a:rPr lang="cs-CZ" dirty="0">
                <a:latin typeface="Calibri" pitchFamily="34" charset="0"/>
              </a:rPr>
              <a:t>použít</a:t>
            </a: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v matematice nebo </a:t>
            </a:r>
            <a:r>
              <a:rPr lang="cs-CZ" dirty="0">
                <a:latin typeface="Calibri" pitchFamily="34" charset="0"/>
              </a:rPr>
              <a:t>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922395"/>
              </p:ext>
            </p:extLst>
          </p:nvPr>
        </p:nvGraphicFramePr>
        <p:xfrm>
          <a:off x="293687" y="233759"/>
          <a:ext cx="888682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92" name="Documento" r:id="rId4" imgW="8887544" imgH="6651199" progId="Word.Document.12">
                  <p:embed/>
                </p:oleObj>
              </mc:Choice>
              <mc:Fallback>
                <p:oleObj name="Documento" r:id="rId4" imgW="8887544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687" y="233759"/>
                        <a:ext cx="888682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5" y="2564904"/>
            <a:ext cx="7562104" cy="40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462" y="4024226"/>
            <a:ext cx="85999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Vyřešíme vzniklou nerovnici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84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922395"/>
              </p:ext>
            </p:extLst>
          </p:nvPr>
        </p:nvGraphicFramePr>
        <p:xfrm>
          <a:off x="293687" y="233759"/>
          <a:ext cx="888682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16" name="Documento" r:id="rId4" imgW="8887544" imgH="6651199" progId="Word.Document.12">
                  <p:embed/>
                </p:oleObj>
              </mc:Choice>
              <mc:Fallback>
                <p:oleObj name="Documento" r:id="rId4" imgW="8887544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687" y="233759"/>
                        <a:ext cx="888682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5" y="5229200"/>
            <a:ext cx="7562104" cy="1374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79512" y="6021288"/>
            <a:ext cx="85999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Výsledný interval je průnikem podmínky a výsledku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52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922395"/>
              </p:ext>
            </p:extLst>
          </p:nvPr>
        </p:nvGraphicFramePr>
        <p:xfrm>
          <a:off x="293687" y="233759"/>
          <a:ext cx="8886825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41" name="Documento" r:id="rId4" imgW="8887544" imgH="6651199" progId="Word.Document.12">
                  <p:embed/>
                </p:oleObj>
              </mc:Choice>
              <mc:Fallback>
                <p:oleObj name="Documento" r:id="rId4" imgW="8887544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687" y="233759"/>
                        <a:ext cx="8886825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65" y="6362562"/>
            <a:ext cx="7562104" cy="241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293687" y="6207685"/>
            <a:ext cx="85999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Řešením nerovnice je tento interval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86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862062"/>
              </p:ext>
            </p:extLst>
          </p:nvPr>
        </p:nvGraphicFramePr>
        <p:xfrm>
          <a:off x="374203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6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03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065212"/>
            <a:ext cx="7992888" cy="508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Upravíme logaritmus mocniny na pravé straně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495102"/>
              </p:ext>
            </p:extLst>
          </p:nvPr>
        </p:nvGraphicFramePr>
        <p:xfrm>
          <a:off x="374203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4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03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628800"/>
            <a:ext cx="7992888" cy="4521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Výrazy stejného typu můžeme odečíst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76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495102"/>
              </p:ext>
            </p:extLst>
          </p:nvPr>
        </p:nvGraphicFramePr>
        <p:xfrm>
          <a:off x="374203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88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03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348880"/>
            <a:ext cx="7992888" cy="3801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dělíme číslem 4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495102"/>
              </p:ext>
            </p:extLst>
          </p:nvPr>
        </p:nvGraphicFramePr>
        <p:xfrm>
          <a:off x="374203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2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03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852936"/>
            <a:ext cx="7992888" cy="3297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Odlogaritmujeme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9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495102"/>
              </p:ext>
            </p:extLst>
          </p:nvPr>
        </p:nvGraphicFramePr>
        <p:xfrm>
          <a:off x="374203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36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03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3501008"/>
            <a:ext cx="7992888" cy="2721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719312" y="5373216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Dokončíme řešení lineární rovnice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8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495102"/>
              </p:ext>
            </p:extLst>
          </p:nvPr>
        </p:nvGraphicFramePr>
        <p:xfrm>
          <a:off x="374203" y="283542"/>
          <a:ext cx="89503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60" name="Documento" r:id="rId4" imgW="8950523" imgH="6674626" progId="Word.Document.12">
                  <p:embed/>
                </p:oleObj>
              </mc:Choice>
              <mc:Fallback>
                <p:oleObj name="Documento" r:id="rId4" imgW="895052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203" y="283542"/>
                        <a:ext cx="89503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5373216"/>
            <a:ext cx="7992888" cy="848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719312" y="5373216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Rovnice je vyřešena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189530" y="3330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08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500738"/>
              </p:ext>
            </p:extLst>
          </p:nvPr>
        </p:nvGraphicFramePr>
        <p:xfrm>
          <a:off x="983605" y="859606"/>
          <a:ext cx="89169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Documento" r:id="rId4" imgW="8916335" imgH="6674626" progId="Word.Document.12">
                  <p:embed/>
                </p:oleObj>
              </mc:Choice>
              <mc:Fallback>
                <p:oleObj name="Documento" r:id="rId4" imgW="8916335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3605" y="859606"/>
                        <a:ext cx="89169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3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19888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1297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22108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4452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38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06896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07707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30120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355645"/>
              </p:ext>
            </p:extLst>
          </p:nvPr>
        </p:nvGraphicFramePr>
        <p:xfrm>
          <a:off x="303782" y="270272"/>
          <a:ext cx="8948738" cy="661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7" name="Documento" r:id="rId4" imgW="8948724" imgH="6615878" progId="Word.Document.12">
                  <p:embed/>
                </p:oleObj>
              </mc:Choice>
              <mc:Fallback>
                <p:oleObj name="Documento" r:id="rId4" imgW="8948724" imgH="6615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782" y="270272"/>
                        <a:ext cx="8948738" cy="661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698462"/>
              </p:ext>
            </p:extLst>
          </p:nvPr>
        </p:nvGraphicFramePr>
        <p:xfrm>
          <a:off x="302195" y="329580"/>
          <a:ext cx="8950325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5" name="Documento" r:id="rId4" imgW="8950523" imgH="6628132" progId="Word.Document.12">
                  <p:embed/>
                </p:oleObj>
              </mc:Choice>
              <mc:Fallback>
                <p:oleObj name="Documento" r:id="rId4" imgW="895052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195" y="329580"/>
                        <a:ext cx="8950325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347285"/>
              </p:ext>
            </p:extLst>
          </p:nvPr>
        </p:nvGraphicFramePr>
        <p:xfrm>
          <a:off x="409128" y="185563"/>
          <a:ext cx="8915400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0" name="Documento" r:id="rId4" imgW="8915615" imgH="6628132" progId="Word.Document.12">
                  <p:embed/>
                </p:oleObj>
              </mc:Choice>
              <mc:Fallback>
                <p:oleObj name="Documento" r:id="rId4" imgW="8915615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128" y="185563"/>
                        <a:ext cx="8915400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527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269767"/>
              </p:ext>
            </p:extLst>
          </p:nvPr>
        </p:nvGraphicFramePr>
        <p:xfrm>
          <a:off x="295845" y="259729"/>
          <a:ext cx="895667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3" name="Documento" r:id="rId4" imgW="8956281" imgH="6698414" progId="Word.Document.12">
                  <p:embed/>
                </p:oleObj>
              </mc:Choice>
              <mc:Fallback>
                <p:oleObj name="Documento" r:id="rId4" imgW="8956281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845" y="259729"/>
                        <a:ext cx="895667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975127"/>
              </p:ext>
            </p:extLst>
          </p:nvPr>
        </p:nvGraphicFramePr>
        <p:xfrm>
          <a:off x="258762" y="390475"/>
          <a:ext cx="8921750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6" name="Documento" r:id="rId4" imgW="8922453" imgH="6639665" progId="Word.Document.12">
                  <p:embed/>
                </p:oleObj>
              </mc:Choice>
              <mc:Fallback>
                <p:oleObj name="Documento" r:id="rId4" imgW="8922453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390475"/>
                        <a:ext cx="8921750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026483"/>
              </p:ext>
            </p:extLst>
          </p:nvPr>
        </p:nvGraphicFramePr>
        <p:xfrm>
          <a:off x="364678" y="379933"/>
          <a:ext cx="8959850" cy="672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0" name="Documento" r:id="rId4" imgW="8960600" imgH="6721841" progId="Word.Document.12">
                  <p:embed/>
                </p:oleObj>
              </mc:Choice>
              <mc:Fallback>
                <p:oleObj name="Documento" r:id="rId4" imgW="8960600" imgH="6721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678" y="379933"/>
                        <a:ext cx="8959850" cy="672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937849"/>
              </p:ext>
            </p:extLst>
          </p:nvPr>
        </p:nvGraphicFramePr>
        <p:xfrm>
          <a:off x="395536" y="404664"/>
          <a:ext cx="89789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Documento" r:id="rId4" imgW="8978234" imgH="6663093" progId="Word.Document.12">
                  <p:embed/>
                </p:oleObj>
              </mc:Choice>
              <mc:Fallback>
                <p:oleObj name="Documento" r:id="rId4" imgW="8978234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404664"/>
                        <a:ext cx="89789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246187"/>
            <a:ext cx="7992888" cy="5044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Hodnotu dekadického logaritmu 1000 vyčíslíme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216533"/>
              </p:ext>
            </p:extLst>
          </p:nvPr>
        </p:nvGraphicFramePr>
        <p:xfrm>
          <a:off x="395536" y="404664"/>
          <a:ext cx="89789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04" name="Documento" r:id="rId4" imgW="8978234" imgH="6663093" progId="Word.Document.12">
                  <p:embed/>
                </p:oleObj>
              </mc:Choice>
              <mc:Fallback>
                <p:oleObj name="Documento" r:id="rId4" imgW="8978234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404664"/>
                        <a:ext cx="89789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844824"/>
            <a:ext cx="7992888" cy="444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Logaritmus ponecháme vlevo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06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216533"/>
              </p:ext>
            </p:extLst>
          </p:nvPr>
        </p:nvGraphicFramePr>
        <p:xfrm>
          <a:off x="395536" y="404664"/>
          <a:ext cx="89789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9" name="Documento" r:id="rId4" imgW="8978234" imgH="6663093" progId="Word.Document.12">
                  <p:embed/>
                </p:oleObj>
              </mc:Choice>
              <mc:Fallback>
                <p:oleObj name="Documento" r:id="rId4" imgW="8978234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404664"/>
                        <a:ext cx="89789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780928"/>
            <a:ext cx="7992888" cy="3510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definice logaritmu vyčíslíme hodnotu x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06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216533"/>
              </p:ext>
            </p:extLst>
          </p:nvPr>
        </p:nvGraphicFramePr>
        <p:xfrm>
          <a:off x="395536" y="404664"/>
          <a:ext cx="89789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2" name="Documento" r:id="rId4" imgW="8978234" imgH="6663093" progId="Word.Document.12">
                  <p:embed/>
                </p:oleObj>
              </mc:Choice>
              <mc:Fallback>
                <p:oleObj name="Documento" r:id="rId4" imgW="8978234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404664"/>
                        <a:ext cx="89789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005064"/>
            <a:ext cx="7992888" cy="2285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Zkoušku lze provézt zpaměti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1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562150"/>
              </p:ext>
            </p:extLst>
          </p:nvPr>
        </p:nvGraphicFramePr>
        <p:xfrm>
          <a:off x="258762" y="270842"/>
          <a:ext cx="89217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Documento" r:id="rId4" imgW="8922453" imgH="6686880" progId="Word.Document.12">
                  <p:embed/>
                </p:oleObj>
              </mc:Choice>
              <mc:Fallback>
                <p:oleObj name="Documento" r:id="rId4" imgW="8922453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270842"/>
                        <a:ext cx="89217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6536" y="1173387"/>
            <a:ext cx="8496944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1 na pravé straně převedeme na logaritmus se základem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926836"/>
              </p:ext>
            </p:extLst>
          </p:nvPr>
        </p:nvGraphicFramePr>
        <p:xfrm>
          <a:off x="258762" y="270842"/>
          <a:ext cx="8921750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6" name="Documento" r:id="rId4" imgW="8922453" imgH="6686880" progId="Word.Document.12">
                  <p:embed/>
                </p:oleObj>
              </mc:Choice>
              <mc:Fallback>
                <p:oleObj name="Documento" r:id="rId4" imgW="8922453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762" y="270842"/>
                        <a:ext cx="8921750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6536" y="1772816"/>
            <a:ext cx="8496944" cy="4441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Sečteme logaritmy – vznikne logaritmus součinu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79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301</Words>
  <Application>Microsoft Office PowerPoint</Application>
  <PresentationFormat>Předvádění na obrazovce (4:3)</PresentationFormat>
  <Paragraphs>121</Paragraphs>
  <Slides>35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35</vt:i4>
      </vt:variant>
    </vt:vector>
  </HeadingPairs>
  <TitlesOfParts>
    <vt:vector size="41" baseType="lpstr">
      <vt:lpstr>Arial</vt:lpstr>
      <vt:lpstr>Calibri</vt:lpstr>
      <vt:lpstr>Cambria Math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193</cp:revision>
  <dcterms:created xsi:type="dcterms:W3CDTF">2013-03-31T20:11:56Z</dcterms:created>
  <dcterms:modified xsi:type="dcterms:W3CDTF">2014-06-15T17:02:31Z</dcterms:modified>
</cp:coreProperties>
</file>