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58" r:id="rId3"/>
    <p:sldId id="263" r:id="rId4"/>
    <p:sldId id="262" r:id="rId5"/>
    <p:sldId id="488" r:id="rId6"/>
    <p:sldId id="489" r:id="rId7"/>
    <p:sldId id="490" r:id="rId8"/>
    <p:sldId id="491" r:id="rId9"/>
    <p:sldId id="492" r:id="rId10"/>
    <p:sldId id="268" r:id="rId11"/>
    <p:sldId id="493" r:id="rId12"/>
    <p:sldId id="494" r:id="rId13"/>
    <p:sldId id="495" r:id="rId14"/>
    <p:sldId id="496" r:id="rId15"/>
    <p:sldId id="497" r:id="rId16"/>
    <p:sldId id="273" r:id="rId17"/>
    <p:sldId id="498" r:id="rId18"/>
    <p:sldId id="499" r:id="rId19"/>
    <p:sldId id="500" r:id="rId20"/>
    <p:sldId id="501" r:id="rId21"/>
    <p:sldId id="502" r:id="rId22"/>
    <p:sldId id="279" r:id="rId23"/>
    <p:sldId id="503" r:id="rId24"/>
    <p:sldId id="504" r:id="rId25"/>
    <p:sldId id="505" r:id="rId26"/>
    <p:sldId id="506" r:id="rId27"/>
    <p:sldId id="507" r:id="rId28"/>
    <p:sldId id="285" r:id="rId29"/>
    <p:sldId id="508" r:id="rId30"/>
    <p:sldId id="509" r:id="rId31"/>
    <p:sldId id="510" r:id="rId32"/>
    <p:sldId id="511" r:id="rId33"/>
    <p:sldId id="512" r:id="rId34"/>
    <p:sldId id="513" r:id="rId35"/>
    <p:sldId id="260" r:id="rId36"/>
    <p:sldId id="308" r:id="rId37"/>
    <p:sldId id="290" r:id="rId38"/>
    <p:sldId id="291" r:id="rId39"/>
    <p:sldId id="292" r:id="rId40"/>
    <p:sldId id="293" r:id="rId41"/>
    <p:sldId id="294" r:id="rId4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Documento_do_Microsoft_Word14.docx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Relationship Id="rId9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5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7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3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7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8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7.xml"/><Relationship Id="rId3" Type="http://schemas.openxmlformats.org/officeDocument/2006/relationships/oleObject" Target="../embeddings/oleObject1.bin"/><Relationship Id="rId7" Type="http://schemas.openxmlformats.org/officeDocument/2006/relationships/slide" Target="slide36.xml"/><Relationship Id="rId12" Type="http://schemas.openxmlformats.org/officeDocument/2006/relationships/slide" Target="slide28.xml"/><Relationship Id="rId17" Type="http://schemas.openxmlformats.org/officeDocument/2006/relationships/slide" Target="slide4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35.xml"/><Relationship Id="rId11" Type="http://schemas.openxmlformats.org/officeDocument/2006/relationships/slide" Target="slide22.xml"/><Relationship Id="rId5" Type="http://schemas.openxmlformats.org/officeDocument/2006/relationships/image" Target="../media/image2.emf"/><Relationship Id="rId15" Type="http://schemas.openxmlformats.org/officeDocument/2006/relationships/slide" Target="slide39.xml"/><Relationship Id="rId10" Type="http://schemas.openxmlformats.org/officeDocument/2006/relationships/slide" Target="slide16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0.xml"/><Relationship Id="rId1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9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0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1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2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3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4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5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6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38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9.emf"/><Relationship Id="rId4" Type="http://schemas.openxmlformats.org/officeDocument/2006/relationships/package" Target="../embeddings/Documento_do_Microsoft_Word39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18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Logaritmické rovnice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96202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1246187"/>
            <a:ext cx="8496944" cy="49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1 na pravé straně převedeme na logaritmus se základem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118394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4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2874" y="1765887"/>
            <a:ext cx="8496944" cy="4297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Rozdíl logaritmů je logaritmem podílu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68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118394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8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2874" y="2812866"/>
            <a:ext cx="8496944" cy="3250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lze přepsat bez logaritmů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7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118394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2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2874" y="3573016"/>
            <a:ext cx="8496944" cy="248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27584" y="479715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Vyřešíme lineární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2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118394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6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12874" y="4797152"/>
            <a:ext cx="8496944" cy="126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899592" y="5497197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hledané řešení rovnice, provedeme zkoušku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57690" y="3717032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8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118394"/>
              </p:ext>
            </p:extLst>
          </p:nvPr>
        </p:nvGraphicFramePr>
        <p:xfrm>
          <a:off x="412874" y="257571"/>
          <a:ext cx="8983662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3" name="Documento" r:id="rId4" imgW="8983632" imgH="6628132" progId="Word.Document.12">
                  <p:embed/>
                </p:oleObj>
              </mc:Choice>
              <mc:Fallback>
                <p:oleObj name="Documento" r:id="rId4" imgW="8983632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874" y="257571"/>
                        <a:ext cx="8983662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0164" y="6846753"/>
            <a:ext cx="8496944" cy="126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567356"/>
              </p:ext>
            </p:extLst>
          </p:nvPr>
        </p:nvGraphicFramePr>
        <p:xfrm>
          <a:off x="611560" y="4902113"/>
          <a:ext cx="7128792" cy="1911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4" name="Documento" r:id="rId8" imgW="7538722" imgH="2029888" progId="Word.Document.12">
                  <p:embed/>
                </p:oleObj>
              </mc:Choice>
              <mc:Fallback>
                <p:oleObj name="Documento" r:id="rId8" imgW="7538722" imgH="20298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1560" y="4902113"/>
                        <a:ext cx="7128792" cy="1911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112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1196752"/>
            <a:ext cx="7776864" cy="5216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Druhý logaritmus převedeme na pravou stranu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4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1772816"/>
            <a:ext cx="7776864" cy="481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Použijeme pravidlo o logaritmu mocniny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0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9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2348880"/>
            <a:ext cx="7776864" cy="4241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Rovnici dělíme dvěma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72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2996952"/>
            <a:ext cx="7776864" cy="3593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Platí pro všechna x, pro něž je logaritmus definován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17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Logaritmické rovnice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18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VY_32_INOVACE_1_3_18_KUP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14. 10.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</a:t>
            </a:r>
            <a:r>
              <a:rPr lang="cs-CZ" dirty="0" smtClean="0">
                <a:latin typeface="Calibri" pitchFamily="34" charset="0"/>
              </a:rPr>
              <a:t>seminář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z </a:t>
            </a:r>
            <a:r>
              <a:rPr lang="cs-CZ" dirty="0">
                <a:latin typeface="Calibri" pitchFamily="34" charset="0"/>
              </a:rPr>
              <a:t>matematiky, který je vyučován ve 3. a 4. </a:t>
            </a:r>
            <a:r>
              <a:rPr lang="cs-CZ" dirty="0" smtClean="0">
                <a:latin typeface="Calibri" pitchFamily="34" charset="0"/>
              </a:rPr>
              <a:t>ročníku.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Je </a:t>
            </a:r>
            <a:r>
              <a:rPr lang="cs-CZ" dirty="0">
                <a:latin typeface="Calibri" pitchFamily="34" charset="0"/>
              </a:rPr>
              <a:t>vytvořena k využití ve vyučovací </a:t>
            </a:r>
            <a:r>
              <a:rPr lang="cs-CZ" dirty="0" smtClean="0">
                <a:latin typeface="Calibri" pitchFamily="34" charset="0"/>
              </a:rPr>
              <a:t>hodině za pomoci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interaktivní tabule. Materiál je </a:t>
            </a:r>
            <a:r>
              <a:rPr lang="cs-CZ" dirty="0">
                <a:latin typeface="Calibri" pitchFamily="34" charset="0"/>
              </a:rPr>
              <a:t>možno </a:t>
            </a:r>
            <a:r>
              <a:rPr lang="cs-CZ" dirty="0" smtClean="0">
                <a:latin typeface="Calibri" pitchFamily="34" charset="0"/>
              </a:rPr>
              <a:t>také </a:t>
            </a:r>
            <a:r>
              <a:rPr lang="cs-CZ" dirty="0">
                <a:latin typeface="Calibri" pitchFamily="34" charset="0"/>
              </a:rPr>
              <a:t>použít</a:t>
            </a: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v matematice nebo </a:t>
            </a:r>
            <a:r>
              <a:rPr lang="cs-CZ" dirty="0">
                <a:latin typeface="Calibri" pitchFamily="34" charset="0"/>
              </a:rPr>
              <a:t>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6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3789040"/>
            <a:ext cx="7776864" cy="2800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224709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Výsledek zapíšeme pomocí intervalu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58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48013"/>
              </p:ext>
            </p:extLst>
          </p:nvPr>
        </p:nvGraphicFramePr>
        <p:xfrm>
          <a:off x="446211" y="211534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0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211" y="211534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628264" y="4282005"/>
            <a:ext cx="17995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92850" y="4797152"/>
            <a:ext cx="7776864" cy="1792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5224709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Rovnice je vyřešena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8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3397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4" y="1173387"/>
            <a:ext cx="7794443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Logaritmy mají různý základ, ten se základem 5 vyčíslíme, </a:t>
            </a:r>
          </a:p>
          <a:p>
            <a:r>
              <a:rPr lang="cs-CZ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levé straně využijeme pravidlo o log mocniny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23600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4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4" y="1772816"/>
            <a:ext cx="7794443" cy="4729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1 zapíšeme jako dekadický logaritmus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37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23600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8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4" y="2420888"/>
            <a:ext cx="7794443" cy="4081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lze přepsat bez logaritmů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0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23600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2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4" y="2852936"/>
            <a:ext cx="7794443" cy="3649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umocnění závorky vznikla exponenciální rovnice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55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23600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7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077072"/>
            <a:ext cx="7794443" cy="2568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58900" y="5161478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na mocniny se stejným základem, rovnají se exponenty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59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23600"/>
              </p:ext>
            </p:extLst>
          </p:nvPr>
        </p:nvGraphicFramePr>
        <p:xfrm>
          <a:off x="241299" y="260648"/>
          <a:ext cx="893921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0" name="Documento" r:id="rId4" imgW="8939007" imgH="6674626" progId="Word.Document.12">
                  <p:embed/>
                </p:oleObj>
              </mc:Choice>
              <mc:Fallback>
                <p:oleObj name="Documento" r:id="rId4" imgW="8939007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299" y="260648"/>
                        <a:ext cx="893921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733256"/>
            <a:ext cx="7794443" cy="91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58900" y="6021288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Dopočítáním jsme došli k řešení původní logaritmické rovnice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4300" y="515869"/>
            <a:ext cx="8877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57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184796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556792"/>
            <a:ext cx="7992888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8288" y="3617072"/>
            <a:ext cx="8066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Zlomku se zbavíme násobením celé rovnice log100 respektive číslem 2,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na čitatele aplikujeme pravidlo o rozdílu logaritmů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64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348880"/>
            <a:ext cx="7992888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8288" y="3617072"/>
            <a:ext cx="8066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levé straně napíšeme mocninu zlomku, vpravo roznásobíme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50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321313"/>
              </p:ext>
            </p:extLst>
          </p:nvPr>
        </p:nvGraphicFramePr>
        <p:xfrm>
          <a:off x="963984" y="665236"/>
          <a:ext cx="8864600" cy="658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Documento" r:id="rId4" imgW="8864152" imgH="6580917" progId="Word.Document.12">
                  <p:embed/>
                </p:oleObj>
              </mc:Choice>
              <mc:Fallback>
                <p:oleObj name="Documento" r:id="rId4" imgW="8864152" imgH="65809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3984" y="665236"/>
                        <a:ext cx="8864600" cy="6580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3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1297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2108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4452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76470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06896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14875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88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212976"/>
            <a:ext cx="7992888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646040" y="5013176"/>
            <a:ext cx="8066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levé straně krátíme, vpravo vyčíslíme a umocníme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10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3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221088"/>
            <a:ext cx="799288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35989" y="5589240"/>
            <a:ext cx="8066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umocnění se zjednoduší i pravá strana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36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653136"/>
            <a:ext cx="79928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35989" y="5589240"/>
            <a:ext cx="8066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Aplikujeme znovu pravidlo o mocnině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60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76695" y="5278704"/>
            <a:ext cx="79928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71759" y="6001389"/>
            <a:ext cx="8066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Přepíšeme bez logaritmů a máme řešení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37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682255"/>
              </p:ext>
            </p:extLst>
          </p:nvPr>
        </p:nvGraphicFramePr>
        <p:xfrm>
          <a:off x="218504" y="222076"/>
          <a:ext cx="8890000" cy="659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4" name="Documento" r:id="rId4" imgW="8890356" imgH="6592021" progId="Word.Document.12">
                  <p:embed/>
                </p:oleObj>
              </mc:Choice>
              <mc:Fallback>
                <p:oleObj name="Documento" r:id="rId4" imgW="8890356" imgH="65920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504" y="222076"/>
                        <a:ext cx="8890000" cy="659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 flipV="1">
            <a:off x="776695" y="6358823"/>
            <a:ext cx="799288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49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355645"/>
              </p:ext>
            </p:extLst>
          </p:nvPr>
        </p:nvGraphicFramePr>
        <p:xfrm>
          <a:off x="303782" y="270272"/>
          <a:ext cx="8948738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1" name="Documento" r:id="rId4" imgW="8948724" imgH="6615878" progId="Word.Document.12">
                  <p:embed/>
                </p:oleObj>
              </mc:Choice>
              <mc:Fallback>
                <p:oleObj name="Documento" r:id="rId4" imgW="894872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782" y="270272"/>
                        <a:ext cx="8948738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149583"/>
              </p:ext>
            </p:extLst>
          </p:nvPr>
        </p:nvGraphicFramePr>
        <p:xfrm>
          <a:off x="476374" y="307925"/>
          <a:ext cx="8920162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Documento" r:id="rId4" imgW="8920653" imgH="6721841" progId="Word.Document.12">
                  <p:embed/>
                </p:oleObj>
              </mc:Choice>
              <mc:Fallback>
                <p:oleObj name="Documento" r:id="rId4" imgW="8920653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374" y="307925"/>
                        <a:ext cx="8920162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289890"/>
              </p:ext>
            </p:extLst>
          </p:nvPr>
        </p:nvGraphicFramePr>
        <p:xfrm>
          <a:off x="256158" y="247029"/>
          <a:ext cx="8996362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5" name="Documento" r:id="rId4" imgW="8996947" imgH="6710308" progId="Word.Document.12">
                  <p:embed/>
                </p:oleObj>
              </mc:Choice>
              <mc:Fallback>
                <p:oleObj name="Documento" r:id="rId4" imgW="8996947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158" y="247029"/>
                        <a:ext cx="8996362" cy="671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391780"/>
              </p:ext>
            </p:extLst>
          </p:nvPr>
        </p:nvGraphicFramePr>
        <p:xfrm>
          <a:off x="362520" y="414288"/>
          <a:ext cx="8890000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8" name="Documento" r:id="rId4" imgW="8890064" imgH="6615878" progId="Word.Document.12">
                  <p:embed/>
                </p:oleObj>
              </mc:Choice>
              <mc:Fallback>
                <p:oleObj name="Documento" r:id="rId4" imgW="889006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520" y="414288"/>
                        <a:ext cx="8890000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581685"/>
              </p:ext>
            </p:extLst>
          </p:nvPr>
        </p:nvGraphicFramePr>
        <p:xfrm>
          <a:off x="302195" y="318467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18467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7524" y="1124744"/>
            <a:ext cx="7992888" cy="5139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1 na pravé straně vyjádříme jako dekadický logaritmus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314254"/>
              </p:ext>
            </p:extLst>
          </p:nvPr>
        </p:nvGraphicFramePr>
        <p:xfrm>
          <a:off x="256158" y="332656"/>
          <a:ext cx="8996362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2" name="Documento" r:id="rId4" imgW="8996947" imgH="6615878" progId="Word.Document.12">
                  <p:embed/>
                </p:oleObj>
              </mc:Choice>
              <mc:Fallback>
                <p:oleObj name="Documento" r:id="rId4" imgW="8996947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158" y="332656"/>
                        <a:ext cx="8996362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952407"/>
              </p:ext>
            </p:extLst>
          </p:nvPr>
        </p:nvGraphicFramePr>
        <p:xfrm>
          <a:off x="92075" y="270842"/>
          <a:ext cx="8901113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5" name="Documento" r:id="rId4" imgW="8901580" imgH="6686880" progId="Word.Document.12">
                  <p:embed/>
                </p:oleObj>
              </mc:Choice>
              <mc:Fallback>
                <p:oleObj name="Documento" r:id="rId4" imgW="8901580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270842"/>
                        <a:ext cx="8901113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56119"/>
              </p:ext>
            </p:extLst>
          </p:nvPr>
        </p:nvGraphicFramePr>
        <p:xfrm>
          <a:off x="302195" y="318467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5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18467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7524" y="1844824"/>
            <a:ext cx="7992888" cy="4419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Součet logaritmů převedeme na logaritmus součinu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2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56119"/>
              </p:ext>
            </p:extLst>
          </p:nvPr>
        </p:nvGraphicFramePr>
        <p:xfrm>
          <a:off x="302195" y="318467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8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18467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7524" y="2636912"/>
            <a:ext cx="7992888" cy="362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můžeme přepsat bez logaritmů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8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56119"/>
              </p:ext>
            </p:extLst>
          </p:nvPr>
        </p:nvGraphicFramePr>
        <p:xfrm>
          <a:off x="302195" y="318467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2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18467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7524" y="3789040"/>
            <a:ext cx="7992888" cy="2475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49113" y="5579258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Najdeme řešení vzniklé lineární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9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56119"/>
              </p:ext>
            </p:extLst>
          </p:nvPr>
        </p:nvGraphicFramePr>
        <p:xfrm>
          <a:off x="302195" y="318467"/>
          <a:ext cx="895032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56" name="Documento" r:id="rId4" imgW="8950523" imgH="6639665" progId="Word.Document.12">
                  <p:embed/>
                </p:oleObj>
              </mc:Choice>
              <mc:Fallback>
                <p:oleObj name="Documento" r:id="rId4" imgW="895052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18467"/>
                        <a:ext cx="895032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87524" y="4941168"/>
            <a:ext cx="7992888" cy="1322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49113" y="5579258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Zkouškou ověříme správnost řešení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751866"/>
              </p:ext>
            </p:extLst>
          </p:nvPr>
        </p:nvGraphicFramePr>
        <p:xfrm>
          <a:off x="304800" y="315913"/>
          <a:ext cx="8921750" cy="661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80" name="Documento" r:id="rId4" imgW="8950523" imgH="6646513" progId="Word.Document.12">
                  <p:embed/>
                </p:oleObj>
              </mc:Choice>
              <mc:Fallback>
                <p:oleObj name="Documento" r:id="rId4" imgW="8950523" imgH="6646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315913"/>
                        <a:ext cx="8921750" cy="661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18269" y="6144300"/>
            <a:ext cx="7992888" cy="946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70744" y="6253281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Zkouškou ověříme správnost řešení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10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</TotalTime>
  <Words>362</Words>
  <Application>Microsoft Office PowerPoint</Application>
  <PresentationFormat>Předvádění na obrazovce (4:3)</PresentationFormat>
  <Paragraphs>139</Paragraphs>
  <Slides>41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6" baseType="lpstr">
      <vt:lpstr>Arial</vt:lpstr>
      <vt:lpstr>Calibri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206</cp:revision>
  <dcterms:created xsi:type="dcterms:W3CDTF">2013-03-31T20:11:56Z</dcterms:created>
  <dcterms:modified xsi:type="dcterms:W3CDTF">2014-06-15T17:03:27Z</dcterms:modified>
</cp:coreProperties>
</file>